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13" r:id="rId2"/>
    <p:sldId id="625" r:id="rId3"/>
    <p:sldId id="606" r:id="rId4"/>
    <p:sldId id="607" r:id="rId5"/>
    <p:sldId id="609" r:id="rId6"/>
    <p:sldId id="610" r:id="rId7"/>
    <p:sldId id="611" r:id="rId8"/>
    <p:sldId id="612" r:id="rId9"/>
    <p:sldId id="613" r:id="rId10"/>
    <p:sldId id="614" r:id="rId11"/>
    <p:sldId id="615" r:id="rId12"/>
    <p:sldId id="616" r:id="rId13"/>
    <p:sldId id="617" r:id="rId14"/>
    <p:sldId id="618" r:id="rId15"/>
    <p:sldId id="619" r:id="rId16"/>
    <p:sldId id="620" r:id="rId17"/>
    <p:sldId id="623" r:id="rId18"/>
    <p:sldId id="6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A65E62-DB9A-478E-AD79-5A0A4CDE34DE}">
          <p14:sldIdLst>
            <p14:sldId id="313"/>
            <p14:sldId id="625"/>
            <p14:sldId id="606"/>
            <p14:sldId id="607"/>
            <p14:sldId id="609"/>
            <p14:sldId id="610"/>
            <p14:sldId id="611"/>
            <p14:sldId id="612"/>
            <p14:sldId id="613"/>
            <p14:sldId id="614"/>
            <p14:sldId id="615"/>
            <p14:sldId id="616"/>
            <p14:sldId id="617"/>
            <p14:sldId id="618"/>
            <p14:sldId id="619"/>
            <p14:sldId id="620"/>
            <p14:sldId id="623"/>
            <p14:sldId id="6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7B9"/>
    <a:srgbClr val="595959"/>
    <a:srgbClr val="095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74337" autoAdjust="0"/>
  </p:normalViewPr>
  <p:slideViewPr>
    <p:cSldViewPr snapToGrid="0">
      <p:cViewPr varScale="1">
        <p:scale>
          <a:sx n="83" d="100"/>
          <a:sy n="83" d="100"/>
        </p:scale>
        <p:origin x="45" y="270"/>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niel.takaki\Documents\Marine%20Litter\Web%20of%20Science%20Searches\Plastic-Debris-Litter%20Comb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niel.takaki\Documents\Marine%20Litter\Web%20of%20Science%20Searches\Plastic-Debris-Litter%20Comb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0" i="0" u="none" strike="noStrike" kern="1200" spc="0" baseline="0">
                <a:solidFill>
                  <a:schemeClr val="tx1">
                    <a:lumMod val="65000"/>
                    <a:lumOff val="35000"/>
                  </a:schemeClr>
                </a:solidFill>
                <a:latin typeface="+mn-lt"/>
                <a:ea typeface="+mn-ea"/>
                <a:cs typeface="+mn-cs"/>
              </a:defRPr>
            </a:pPr>
            <a:r>
              <a:rPr lang="en-US" sz="2500" baseline="0" dirty="0"/>
              <a:t>Based on submissions through August 1, 2019</a:t>
            </a:r>
            <a:endParaRPr lang="en-US" sz="2500" dirty="0"/>
          </a:p>
        </c:rich>
      </c:tx>
      <c:overlay val="0"/>
      <c:spPr>
        <a:noFill/>
        <a:ln>
          <a:noFill/>
        </a:ln>
        <a:effectLst/>
      </c:spPr>
      <c:txPr>
        <a:bodyPr rot="0" spcFirstLastPara="1" vertOverflow="ellipsis" vert="horz" wrap="square" anchor="ctr" anchorCtr="1"/>
        <a:lstStyle/>
        <a:p>
          <a:pPr>
            <a:defRPr sz="25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8947683542361"/>
          <c:y val="9.226782734036397E-2"/>
          <c:w val="0.6209530838901256"/>
          <c:h val="0.77763833910010483"/>
        </c:manualLayout>
      </c:layout>
      <c:barChart>
        <c:barDir val="bar"/>
        <c:grouping val="clustered"/>
        <c:varyColors val="0"/>
        <c:ser>
          <c:idx val="0"/>
          <c:order val="0"/>
          <c:spPr>
            <a:solidFill>
              <a:schemeClr val="accent1"/>
            </a:solidFill>
            <a:ln>
              <a:noFill/>
            </a:ln>
            <a:effectLst/>
          </c:spPr>
          <c:invertIfNegative val="0"/>
          <c:cat>
            <c:strRef>
              <c:f>'Survey Analytics'!$B$1:$H$1</c:f>
              <c:strCache>
                <c:ptCount val="7"/>
                <c:pt idx="0">
                  <c:v>Total</c:v>
                </c:pt>
                <c:pt idx="1">
                  <c:v>Beaches/Shoreline (Beach litter)</c:v>
                </c:pt>
                <c:pt idx="2">
                  <c:v>Water Column</c:v>
                </c:pt>
                <c:pt idx="3">
                  <c:v>Seafloor/Seabed</c:v>
                </c:pt>
                <c:pt idx="4">
                  <c:v>Plastic Ingested by Biota</c:v>
                </c:pt>
                <c:pt idx="5">
                  <c:v>Sources of Marine Plastic</c:v>
                </c:pt>
                <c:pt idx="6">
                  <c:v>Other</c:v>
                </c:pt>
              </c:strCache>
            </c:strRef>
          </c:cat>
          <c:val>
            <c:numRef>
              <c:f>'Survey Analytics'!$B$2:$H$2</c:f>
              <c:numCache>
                <c:formatCode>General</c:formatCode>
                <c:ptCount val="7"/>
                <c:pt idx="0">
                  <c:v>26</c:v>
                </c:pt>
                <c:pt idx="1">
                  <c:v>17</c:v>
                </c:pt>
                <c:pt idx="2">
                  <c:v>8</c:v>
                </c:pt>
                <c:pt idx="3">
                  <c:v>8</c:v>
                </c:pt>
                <c:pt idx="4">
                  <c:v>3</c:v>
                </c:pt>
                <c:pt idx="5">
                  <c:v>4</c:v>
                </c:pt>
                <c:pt idx="6">
                  <c:v>3</c:v>
                </c:pt>
              </c:numCache>
            </c:numRef>
          </c:val>
          <c:extLst>
            <c:ext xmlns:c16="http://schemas.microsoft.com/office/drawing/2014/chart" uri="{C3380CC4-5D6E-409C-BE32-E72D297353CC}">
              <c16:uniqueId val="{00000000-F9F8-428E-81B8-B1DDCFA1613F}"/>
            </c:ext>
          </c:extLst>
        </c:ser>
        <c:dLbls>
          <c:showLegendKey val="0"/>
          <c:showVal val="0"/>
          <c:showCatName val="0"/>
          <c:showSerName val="0"/>
          <c:showPercent val="0"/>
          <c:showBubbleSize val="0"/>
        </c:dLbls>
        <c:gapWidth val="182"/>
        <c:axId val="-2127206504"/>
        <c:axId val="-2127177112"/>
      </c:barChart>
      <c:catAx>
        <c:axId val="-2127206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7177112"/>
        <c:crosses val="autoZero"/>
        <c:auto val="1"/>
        <c:lblAlgn val="ctr"/>
        <c:lblOffset val="100"/>
        <c:noMultiLvlLbl val="0"/>
      </c:catAx>
      <c:valAx>
        <c:axId val="-2127177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7206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0" i="0" u="none" strike="noStrike" kern="1200" spc="0" baseline="0">
                <a:solidFill>
                  <a:schemeClr val="tx1">
                    <a:lumMod val="65000"/>
                    <a:lumOff val="35000"/>
                  </a:schemeClr>
                </a:solidFill>
                <a:latin typeface="+mn-lt"/>
                <a:ea typeface="+mn-ea"/>
                <a:cs typeface="+mn-cs"/>
              </a:defRPr>
            </a:pPr>
            <a:r>
              <a:rPr lang="en-US" sz="2500" baseline="0" dirty="0"/>
              <a:t>Based on submissions through August 1, 2019</a:t>
            </a:r>
            <a:endParaRPr lang="en-US" sz="2500" dirty="0"/>
          </a:p>
        </c:rich>
      </c:tx>
      <c:overlay val="0"/>
      <c:spPr>
        <a:noFill/>
        <a:ln>
          <a:noFill/>
        </a:ln>
        <a:effectLst/>
      </c:spPr>
      <c:txPr>
        <a:bodyPr rot="0" spcFirstLastPara="1" vertOverflow="ellipsis" vert="horz" wrap="square" anchor="ctr" anchorCtr="1"/>
        <a:lstStyle/>
        <a:p>
          <a:pPr>
            <a:defRPr sz="25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dLbls>
          <c:showLegendKey val="0"/>
          <c:showVal val="0"/>
          <c:showCatName val="0"/>
          <c:showSerName val="0"/>
          <c:showPercent val="0"/>
          <c:showBubbleSize val="0"/>
        </c:dLbls>
        <c:gapWidth val="182"/>
        <c:axId val="-2127206504"/>
        <c:axId val="-2127177112"/>
      </c:barChart>
      <c:catAx>
        <c:axId val="-2127206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7177112"/>
        <c:crosses val="autoZero"/>
        <c:auto val="1"/>
        <c:lblAlgn val="ctr"/>
        <c:lblOffset val="100"/>
        <c:noMultiLvlLbl val="0"/>
      </c:catAx>
      <c:valAx>
        <c:axId val="-2127177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27206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0188B-9910-4457-B561-765DA6BC2A6D}" type="datetimeFigureOut">
              <a:rPr lang="en-AU" smtClean="0"/>
              <a:t>16/12/2019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5E6FD-0FA9-464D-ACD4-AA289494F69B}" type="slidenum">
              <a:rPr lang="en-AU" smtClean="0"/>
              <a:t>‹#›</a:t>
            </a:fld>
            <a:endParaRPr lang="en-AU"/>
          </a:p>
        </p:txBody>
      </p:sp>
    </p:spTree>
    <p:extLst>
      <p:ext uri="{BB962C8B-B14F-4D97-AF65-F5344CB8AC3E}">
        <p14:creationId xmlns:p14="http://schemas.microsoft.com/office/powerpoint/2010/main" val="250281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a:t>
            </a:fld>
            <a:endParaRPr lang="en-AU"/>
          </a:p>
        </p:txBody>
      </p:sp>
    </p:spTree>
    <p:extLst>
      <p:ext uri="{BB962C8B-B14F-4D97-AF65-F5344CB8AC3E}">
        <p14:creationId xmlns:p14="http://schemas.microsoft.com/office/powerpoint/2010/main" val="1488271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Databases, archives, platforms, portals, catalogues…</a:t>
            </a:r>
          </a:p>
          <a:p>
            <a:r>
              <a:rPr lang="en-US" dirty="0"/>
              <a:t>How:</a:t>
            </a:r>
          </a:p>
          <a:p>
            <a:pPr lvl="1"/>
            <a:r>
              <a:rPr lang="en-US" dirty="0"/>
              <a:t>Understand what is needed (e.g. parameters, temporal &amp; spatial extent);</a:t>
            </a:r>
          </a:p>
          <a:p>
            <a:pPr lvl="1"/>
            <a:r>
              <a:rPr lang="en-US" dirty="0"/>
              <a:t>Know where and how to look for it;</a:t>
            </a:r>
          </a:p>
          <a:p>
            <a:pPr lvl="1"/>
            <a:r>
              <a:rPr lang="en-US" dirty="0"/>
              <a:t>Search appropriate catalogues;</a:t>
            </a:r>
          </a:p>
          <a:p>
            <a:pPr lvl="1"/>
            <a:r>
              <a:rPr lang="en-US" dirty="0"/>
              <a:t>Access and </a:t>
            </a:r>
            <a:r>
              <a:rPr lang="en-US" dirty="0" err="1"/>
              <a:t>analyse</a:t>
            </a:r>
            <a:r>
              <a:rPr lang="en-US" dirty="0"/>
              <a:t> data</a:t>
            </a:r>
          </a:p>
          <a:p>
            <a:r>
              <a:rPr lang="en-US" dirty="0"/>
              <a:t>Paradigm is changing: bring data to users.</a:t>
            </a:r>
          </a:p>
          <a:p>
            <a:r>
              <a:rPr lang="en-US" dirty="0"/>
              <a:t>Needs vary at local/national/regional and therefore we have (in many cases) multiplied (and redundant) the number of existing catalogues and portals…</a:t>
            </a:r>
          </a:p>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10</a:t>
            </a:fld>
            <a:endParaRPr lang="en-AU"/>
          </a:p>
        </p:txBody>
      </p:sp>
    </p:spTree>
    <p:extLst>
      <p:ext uri="{BB962C8B-B14F-4D97-AF65-F5344CB8AC3E}">
        <p14:creationId xmlns:p14="http://schemas.microsoft.com/office/powerpoint/2010/main" val="265790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11</a:t>
            </a:fld>
            <a:endParaRPr lang="en-AU"/>
          </a:p>
        </p:txBody>
      </p:sp>
    </p:spTree>
    <p:extLst>
      <p:ext uri="{BB962C8B-B14F-4D97-AF65-F5344CB8AC3E}">
        <p14:creationId xmlns:p14="http://schemas.microsoft.com/office/powerpoint/2010/main" val="226003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12</a:t>
            </a:fld>
            <a:endParaRPr lang="en-AU"/>
          </a:p>
        </p:txBody>
      </p:sp>
    </p:spTree>
    <p:extLst>
      <p:ext uri="{BB962C8B-B14F-4D97-AF65-F5344CB8AC3E}">
        <p14:creationId xmlns:p14="http://schemas.microsoft.com/office/powerpoint/2010/main" val="76682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13</a:t>
            </a:fld>
            <a:endParaRPr lang="en-AU"/>
          </a:p>
        </p:txBody>
      </p:sp>
    </p:spTree>
    <p:extLst>
      <p:ext uri="{BB962C8B-B14F-4D97-AF65-F5344CB8AC3E}">
        <p14:creationId xmlns:p14="http://schemas.microsoft.com/office/powerpoint/2010/main" val="281227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The species in the Marine Litter Digital Ecosystem (MLDE) fall into at least four main groups:</a:t>
            </a:r>
          </a:p>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14</a:t>
            </a:fld>
            <a:endParaRPr lang="en-AU"/>
          </a:p>
        </p:txBody>
      </p:sp>
    </p:spTree>
    <p:extLst>
      <p:ext uri="{BB962C8B-B14F-4D97-AF65-F5344CB8AC3E}">
        <p14:creationId xmlns:p14="http://schemas.microsoft.com/office/powerpoint/2010/main" val="2843868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15</a:t>
            </a:fld>
            <a:endParaRPr lang="en-AU"/>
          </a:p>
        </p:txBody>
      </p:sp>
    </p:spTree>
    <p:extLst>
      <p:ext uri="{BB962C8B-B14F-4D97-AF65-F5344CB8AC3E}">
        <p14:creationId xmlns:p14="http://schemas.microsoft.com/office/powerpoint/2010/main" val="2990449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move beyond pilot projects, ongoing funding to maintain the system once</a:t>
            </a:r>
            <a:r>
              <a:rPr lang="en-US" baseline="0" dirty="0"/>
              <a:t> developed will be required </a:t>
            </a:r>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16</a:t>
            </a:fld>
            <a:endParaRPr lang="en-AU"/>
          </a:p>
        </p:txBody>
      </p:sp>
    </p:spTree>
    <p:extLst>
      <p:ext uri="{BB962C8B-B14F-4D97-AF65-F5344CB8AC3E}">
        <p14:creationId xmlns:p14="http://schemas.microsoft.com/office/powerpoint/2010/main" val="117781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17</a:t>
            </a:fld>
            <a:endParaRPr lang="en-AU"/>
          </a:p>
        </p:txBody>
      </p:sp>
    </p:spTree>
    <p:extLst>
      <p:ext uri="{BB962C8B-B14F-4D97-AF65-F5344CB8AC3E}">
        <p14:creationId xmlns:p14="http://schemas.microsoft.com/office/powerpoint/2010/main" val="166245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18</a:t>
            </a:fld>
            <a:endParaRPr lang="en-AU"/>
          </a:p>
        </p:txBody>
      </p:sp>
    </p:spTree>
    <p:extLst>
      <p:ext uri="{BB962C8B-B14F-4D97-AF65-F5344CB8AC3E}">
        <p14:creationId xmlns:p14="http://schemas.microsoft.com/office/powerpoint/2010/main" val="212221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United Nations Environment Assembly (UNEA) has recognized marine litter as one of the top priorities through resolutions from UNEA-1 in 2014 and UNEA-2 in 2016, UNEA-3 in 2017, and UNEA-4 in 2019. </a:t>
            </a:r>
          </a:p>
          <a:p>
            <a:endParaRPr lang="en-US" sz="1200" dirty="0"/>
          </a:p>
          <a:p>
            <a:r>
              <a:rPr lang="en-US" sz="1200" dirty="0"/>
              <a:t>Marine litter has also been recognized in the Sustainable Development Goal 14, and its targets and indicators.</a:t>
            </a:r>
          </a:p>
          <a:p>
            <a:endParaRPr lang="en-US" dirty="0"/>
          </a:p>
        </p:txBody>
      </p:sp>
      <p:sp>
        <p:nvSpPr>
          <p:cNvPr id="4" name="Slide Number Placeholder 3"/>
          <p:cNvSpPr>
            <a:spLocks noGrp="1"/>
          </p:cNvSpPr>
          <p:nvPr>
            <p:ph type="sldNum" sz="quarter" idx="10"/>
          </p:nvPr>
        </p:nvSpPr>
        <p:spPr/>
        <p:txBody>
          <a:bodyPr/>
          <a:lstStyle/>
          <a:p>
            <a:fld id="{3505E6FD-0FA9-464D-ACD4-AA289494F69B}" type="slidenum">
              <a:rPr lang="en-AU" smtClean="0"/>
              <a:t>2</a:t>
            </a:fld>
            <a:endParaRPr lang="en-AU"/>
          </a:p>
        </p:txBody>
      </p:sp>
    </p:spTree>
    <p:extLst>
      <p:ext uri="{BB962C8B-B14F-4D97-AF65-F5344CB8AC3E}">
        <p14:creationId xmlns:p14="http://schemas.microsoft.com/office/powerpoint/2010/main" val="408889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Environment commissioned white paper </a:t>
            </a:r>
          </a:p>
        </p:txBody>
      </p:sp>
      <p:sp>
        <p:nvSpPr>
          <p:cNvPr id="4" name="Slide Number Placeholder 3"/>
          <p:cNvSpPr>
            <a:spLocks noGrp="1"/>
          </p:cNvSpPr>
          <p:nvPr>
            <p:ph type="sldNum" sz="quarter" idx="5"/>
          </p:nvPr>
        </p:nvSpPr>
        <p:spPr/>
        <p:txBody>
          <a:bodyPr/>
          <a:lstStyle/>
          <a:p>
            <a:fld id="{3505E6FD-0FA9-464D-ACD4-AA289494F69B}" type="slidenum">
              <a:rPr lang="en-AU" smtClean="0"/>
              <a:t>3</a:t>
            </a:fld>
            <a:endParaRPr lang="en-AU"/>
          </a:p>
        </p:txBody>
      </p:sp>
    </p:spTree>
    <p:extLst>
      <p:ext uri="{BB962C8B-B14F-4D97-AF65-F5344CB8AC3E}">
        <p14:creationId xmlns:p14="http://schemas.microsoft.com/office/powerpoint/2010/main" val="209567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Environment commissioned white paper </a:t>
            </a:r>
          </a:p>
        </p:txBody>
      </p:sp>
      <p:sp>
        <p:nvSpPr>
          <p:cNvPr id="4" name="Slide Number Placeholder 3"/>
          <p:cNvSpPr>
            <a:spLocks noGrp="1"/>
          </p:cNvSpPr>
          <p:nvPr>
            <p:ph type="sldNum" sz="quarter" idx="5"/>
          </p:nvPr>
        </p:nvSpPr>
        <p:spPr/>
        <p:txBody>
          <a:bodyPr/>
          <a:lstStyle/>
          <a:p>
            <a:fld id="{3505E6FD-0FA9-464D-ACD4-AA289494F69B}" type="slidenum">
              <a:rPr lang="en-AU" smtClean="0"/>
              <a:t>4</a:t>
            </a:fld>
            <a:endParaRPr lang="en-AU"/>
          </a:p>
        </p:txBody>
      </p:sp>
    </p:spTree>
    <p:extLst>
      <p:ext uri="{BB962C8B-B14F-4D97-AF65-F5344CB8AC3E}">
        <p14:creationId xmlns:p14="http://schemas.microsoft.com/office/powerpoint/2010/main" val="8766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Based on primary survey results obtained from 27 databases and datasets, the vast majority of the databases contained information regarding beach and shoreline, followed by seafloor/seabed, water column, sources of marine plastic, and plastic ingested by biota. A number of the beach or shoreline monitoring databases work in conjunction with citizen science groups to collect litter data. Projects and programs from governmental bodies, NGOs, private enterprises, research institutions and universities from across the world are working to solve the marine litter crisis. </a:t>
            </a:r>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5</a:t>
            </a:fld>
            <a:endParaRPr lang="en-AU"/>
          </a:p>
        </p:txBody>
      </p:sp>
    </p:spTree>
    <p:extLst>
      <p:ext uri="{BB962C8B-B14F-4D97-AF65-F5344CB8AC3E}">
        <p14:creationId xmlns:p14="http://schemas.microsoft.com/office/powerpoint/2010/main" val="342330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ea typeface="Verdana" panose="020B0604030504040204" pitchFamily="34" charset="0"/>
            </a:endParaRPr>
          </a:p>
          <a:p>
            <a:r>
              <a:rPr lang="en-US" sz="1200" dirty="0">
                <a:solidFill>
                  <a:srgbClr val="595959"/>
                </a:solidFill>
                <a:ea typeface="Verdana" panose="020B0604030504040204" pitchFamily="34" charset="0"/>
              </a:rPr>
              <a:t>Marine Debris Monitoring and Assessment Project (NOAA)</a:t>
            </a:r>
          </a:p>
          <a:p>
            <a:r>
              <a:rPr lang="en-US" sz="1200" dirty="0">
                <a:solidFill>
                  <a:srgbClr val="595959"/>
                </a:solidFill>
                <a:ea typeface="Verdana" panose="020B0604030504040204" pitchFamily="34" charset="0"/>
              </a:rPr>
              <a:t>Marine </a:t>
            </a:r>
            <a:r>
              <a:rPr lang="en-US" sz="1200" dirty="0" err="1">
                <a:solidFill>
                  <a:srgbClr val="595959"/>
                </a:solidFill>
                <a:ea typeface="Verdana" panose="020B0604030504040204" pitchFamily="34" charset="0"/>
              </a:rPr>
              <a:t>LitterWatch</a:t>
            </a:r>
            <a:r>
              <a:rPr lang="en-US" sz="1200" dirty="0">
                <a:solidFill>
                  <a:srgbClr val="595959"/>
                </a:solidFill>
                <a:ea typeface="Verdana" panose="020B0604030504040204" pitchFamily="34" charset="0"/>
              </a:rPr>
              <a:t> (European Environmental Agency) </a:t>
            </a:r>
          </a:p>
          <a:p>
            <a:r>
              <a:rPr lang="en-US" sz="1200" dirty="0">
                <a:solidFill>
                  <a:srgbClr val="595959"/>
                </a:solidFill>
                <a:ea typeface="Verdana" panose="020B0604030504040204" pitchFamily="34" charset="0"/>
              </a:rPr>
              <a:t>The Deep-Sea Debris Database (JAMSTEC) </a:t>
            </a:r>
          </a:p>
          <a:p>
            <a:r>
              <a:rPr lang="en-US" sz="1200" dirty="0">
                <a:solidFill>
                  <a:srgbClr val="595959"/>
                </a:solidFill>
                <a:ea typeface="Verdana" panose="020B0604030504040204" pitchFamily="34" charset="0"/>
              </a:rPr>
              <a:t>The European Marine Observation and Data Network (</a:t>
            </a:r>
            <a:r>
              <a:rPr lang="en-US" sz="1200" dirty="0" err="1">
                <a:solidFill>
                  <a:srgbClr val="595959"/>
                </a:solidFill>
                <a:ea typeface="Verdana" panose="020B0604030504040204" pitchFamily="34" charset="0"/>
              </a:rPr>
              <a:t>EMODnet</a:t>
            </a:r>
            <a:r>
              <a:rPr lang="en-US" sz="1200" dirty="0">
                <a:solidFill>
                  <a:srgbClr val="595959"/>
                </a:solidFill>
                <a:ea typeface="Verdana" panose="020B0604030504040204" pitchFamily="34" charset="0"/>
              </a:rPr>
              <a:t>) Marine Litter Database (</a:t>
            </a:r>
            <a:r>
              <a:rPr lang="it-IT" sz="1200" dirty="0">
                <a:solidFill>
                  <a:srgbClr val="595959"/>
                </a:solidFill>
                <a:ea typeface="Verdana" panose="020B0604030504040204" pitchFamily="34" charset="0"/>
              </a:rPr>
              <a:t>Istituto Nazionale di Oceanografia e di Geofisica Sperimentale)</a:t>
            </a:r>
            <a:endParaRPr lang="en-US" sz="1200" dirty="0">
              <a:solidFill>
                <a:srgbClr val="595959"/>
              </a:solidFill>
              <a:ea typeface="Verdana" panose="020B0604030504040204" pitchFamily="34" charset="0"/>
            </a:endParaRPr>
          </a:p>
          <a:p>
            <a:r>
              <a:rPr lang="en-US" sz="1200" dirty="0">
                <a:solidFill>
                  <a:srgbClr val="595959"/>
                </a:solidFill>
                <a:ea typeface="Verdana" panose="020B0604030504040204" pitchFamily="34" charset="0"/>
              </a:rPr>
              <a:t>The Australian Marine Debris Database (</a:t>
            </a:r>
            <a:r>
              <a:rPr lang="en-US" sz="1200" dirty="0" err="1">
                <a:solidFill>
                  <a:srgbClr val="595959"/>
                </a:solidFill>
                <a:ea typeface="Verdana" panose="020B0604030504040204" pitchFamily="34" charset="0"/>
              </a:rPr>
              <a:t>Tangora</a:t>
            </a:r>
            <a:r>
              <a:rPr lang="en-US" sz="1200" dirty="0">
                <a:solidFill>
                  <a:srgbClr val="595959"/>
                </a:solidFill>
                <a:ea typeface="Verdana" panose="020B0604030504040204" pitchFamily="34" charset="0"/>
              </a:rPr>
              <a:t> Blue Foundation)</a:t>
            </a:r>
          </a:p>
          <a:p>
            <a:r>
              <a:rPr lang="en-US" sz="1200" dirty="0">
                <a:solidFill>
                  <a:srgbClr val="595959"/>
                </a:solidFill>
                <a:ea typeface="Verdana" panose="020B0604030504040204" pitchFamily="34" charset="0"/>
              </a:rPr>
              <a:t>The Global Ghost Gear Initiative Data Porta (Ocean Conservancy)</a:t>
            </a:r>
          </a:p>
          <a:p>
            <a:r>
              <a:rPr lang="en-US" sz="1200" dirty="0">
                <a:solidFill>
                  <a:srgbClr val="595959"/>
                </a:solidFill>
                <a:ea typeface="Verdana" panose="020B0604030504040204" pitchFamily="34" charset="0"/>
              </a:rPr>
              <a:t>….and more!</a:t>
            </a:r>
          </a:p>
          <a:p>
            <a:endParaRPr lang="en-US" sz="1200" dirty="0">
              <a:solidFill>
                <a:srgbClr val="595959"/>
              </a:solidFill>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DA7B9"/>
                </a:solidFill>
                <a:ea typeface="Verdana" panose="020B0604030504040204" pitchFamily="34" charset="0"/>
              </a:rPr>
              <a:t>Challenges: inconsistent methods, formats, quality control, etc. </a:t>
            </a:r>
          </a:p>
          <a:p>
            <a:endParaRPr lang="en-US" sz="1200" dirty="0">
              <a:solidFill>
                <a:srgbClr val="595959"/>
              </a:solidFill>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6</a:t>
            </a:fld>
            <a:endParaRPr lang="en-AU"/>
          </a:p>
        </p:txBody>
      </p:sp>
    </p:spTree>
    <p:extLst>
      <p:ext uri="{BB962C8B-B14F-4D97-AF65-F5344CB8AC3E}">
        <p14:creationId xmlns:p14="http://schemas.microsoft.com/office/powerpoint/2010/main" val="133109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Environment commissioned white paper </a:t>
            </a:r>
          </a:p>
        </p:txBody>
      </p:sp>
      <p:sp>
        <p:nvSpPr>
          <p:cNvPr id="4" name="Slide Number Placeholder 3"/>
          <p:cNvSpPr>
            <a:spLocks noGrp="1"/>
          </p:cNvSpPr>
          <p:nvPr>
            <p:ph type="sldNum" sz="quarter" idx="5"/>
          </p:nvPr>
        </p:nvSpPr>
        <p:spPr/>
        <p:txBody>
          <a:bodyPr/>
          <a:lstStyle/>
          <a:p>
            <a:fld id="{3505E6FD-0FA9-464D-ACD4-AA289494F69B}" type="slidenum">
              <a:rPr lang="en-AU" smtClean="0"/>
              <a:t>7</a:t>
            </a:fld>
            <a:endParaRPr lang="en-AU"/>
          </a:p>
        </p:txBody>
      </p:sp>
    </p:spTree>
    <p:extLst>
      <p:ext uri="{BB962C8B-B14F-4D97-AF65-F5344CB8AC3E}">
        <p14:creationId xmlns:p14="http://schemas.microsoft.com/office/powerpoint/2010/main" val="258609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Environment commissioned white paper </a:t>
            </a:r>
          </a:p>
        </p:txBody>
      </p:sp>
      <p:sp>
        <p:nvSpPr>
          <p:cNvPr id="4" name="Slide Number Placeholder 3"/>
          <p:cNvSpPr>
            <a:spLocks noGrp="1"/>
          </p:cNvSpPr>
          <p:nvPr>
            <p:ph type="sldNum" sz="quarter" idx="5"/>
          </p:nvPr>
        </p:nvSpPr>
        <p:spPr/>
        <p:txBody>
          <a:bodyPr/>
          <a:lstStyle/>
          <a:p>
            <a:fld id="{3505E6FD-0FA9-464D-ACD4-AA289494F69B}" type="slidenum">
              <a:rPr lang="en-AU" smtClean="0"/>
              <a:t>8</a:t>
            </a:fld>
            <a:endParaRPr lang="en-AU"/>
          </a:p>
        </p:txBody>
      </p:sp>
    </p:spTree>
    <p:extLst>
      <p:ext uri="{BB962C8B-B14F-4D97-AF65-F5344CB8AC3E}">
        <p14:creationId xmlns:p14="http://schemas.microsoft.com/office/powerpoint/2010/main" val="250218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are that the existing</a:t>
            </a:r>
            <a:r>
              <a:rPr lang="en-US" baseline="0" dirty="0"/>
              <a:t> data related to these </a:t>
            </a:r>
            <a:r>
              <a:rPr lang="en-US" baseline="0" dirty="0" err="1"/>
              <a:t>paramaters</a:t>
            </a:r>
            <a:r>
              <a:rPr lang="en-US" baseline="0" dirty="0"/>
              <a:t> is not standardized. We may need to label the data that is compliant with the SDG methodology for the formal reporting and have those as a data set that can be extracted and analyzed separately from other data that follows different methodologies but may still be of use for some decision making. </a:t>
            </a:r>
            <a:endParaRPr lang="en-US" dirty="0"/>
          </a:p>
        </p:txBody>
      </p:sp>
      <p:sp>
        <p:nvSpPr>
          <p:cNvPr id="4" name="Slide Number Placeholder 3"/>
          <p:cNvSpPr>
            <a:spLocks noGrp="1"/>
          </p:cNvSpPr>
          <p:nvPr>
            <p:ph type="sldNum" sz="quarter" idx="5"/>
          </p:nvPr>
        </p:nvSpPr>
        <p:spPr/>
        <p:txBody>
          <a:bodyPr/>
          <a:lstStyle/>
          <a:p>
            <a:fld id="{3505E6FD-0FA9-464D-ACD4-AA289494F69B}" type="slidenum">
              <a:rPr lang="en-AU" smtClean="0"/>
              <a:t>9</a:t>
            </a:fld>
            <a:endParaRPr lang="en-AU"/>
          </a:p>
        </p:txBody>
      </p:sp>
    </p:spTree>
    <p:extLst>
      <p:ext uri="{BB962C8B-B14F-4D97-AF65-F5344CB8AC3E}">
        <p14:creationId xmlns:p14="http://schemas.microsoft.com/office/powerpoint/2010/main" val="2699752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149DE-D172-4864-A5EC-7B33BA0326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24" r="20528"/>
          <a:stretch/>
        </p:blipFill>
        <p:spPr>
          <a:xfrm>
            <a:off x="3708002" y="4"/>
            <a:ext cx="8484001" cy="6857999"/>
          </a:xfrm>
          <a:prstGeom prst="rect">
            <a:avLst/>
          </a:prstGeom>
        </p:spPr>
      </p:pic>
      <p:sp>
        <p:nvSpPr>
          <p:cNvPr id="8" name="Rectangle 7">
            <a:extLst>
              <a:ext uri="{FF2B5EF4-FFF2-40B4-BE49-F238E27FC236}">
                <a16:creationId xmlns:a16="http://schemas.microsoft.com/office/drawing/2014/main" id="{8F1BB8C1-0246-49F3-ADD6-2795798857BC}"/>
              </a:ext>
            </a:extLst>
          </p:cNvPr>
          <p:cNvSpPr/>
          <p:nvPr userDrawn="1"/>
        </p:nvSpPr>
        <p:spPr>
          <a:xfrm>
            <a:off x="3779999" y="-1"/>
            <a:ext cx="8412001" cy="6858000"/>
          </a:xfrm>
          <a:prstGeom prst="rect">
            <a:avLst/>
          </a:prstGeom>
          <a:solidFill>
            <a:srgbClr val="0954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019CD883-5B09-4D69-B4D4-3D090685F5C6}"/>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2" name="Picture 11">
            <a:extLst>
              <a:ext uri="{FF2B5EF4-FFF2-40B4-BE49-F238E27FC236}">
                <a16:creationId xmlns:a16="http://schemas.microsoft.com/office/drawing/2014/main" id="{55777BF5-FAF4-4E57-8EC9-F14C358D8C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2547" y="583478"/>
            <a:ext cx="2742911" cy="1492535"/>
          </a:xfrm>
          <a:prstGeom prst="rect">
            <a:avLst/>
          </a:prstGeom>
        </p:spPr>
      </p:pic>
      <p:sp>
        <p:nvSpPr>
          <p:cNvPr id="13" name="Rectangle 12">
            <a:extLst>
              <a:ext uri="{FF2B5EF4-FFF2-40B4-BE49-F238E27FC236}">
                <a16:creationId xmlns:a16="http://schemas.microsoft.com/office/drawing/2014/main" id="{BF5A1AA1-64FA-4287-89E6-DD7F8ADFFF7A}"/>
              </a:ext>
            </a:extLst>
          </p:cNvPr>
          <p:cNvSpPr/>
          <p:nvPr userDrawn="1"/>
        </p:nvSpPr>
        <p:spPr>
          <a:xfrm>
            <a:off x="3707999"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F0BF4537-182A-4C0E-9726-1F863934AF79}"/>
              </a:ext>
            </a:extLst>
          </p:cNvPr>
          <p:cNvSpPr>
            <a:spLocks noGrp="1"/>
          </p:cNvSpPr>
          <p:nvPr>
            <p:ph type="ctrTitle" hasCustomPrompt="1"/>
          </p:nvPr>
        </p:nvSpPr>
        <p:spPr>
          <a:xfrm>
            <a:off x="4262540" y="1155965"/>
            <a:ext cx="7273293" cy="2285012"/>
          </a:xfrm>
        </p:spPr>
        <p:txBody>
          <a:bodyPr anchor="b">
            <a:noAutofit/>
          </a:bodyPr>
          <a:lstStyle>
            <a:lvl1pPr algn="l">
              <a:defRPr sz="4400" b="0">
                <a:solidFill>
                  <a:schemeClr val="bg1"/>
                </a:solidFill>
              </a:defRPr>
            </a:lvl1pPr>
          </a:lstStyle>
          <a:p>
            <a:r>
              <a:rPr lang="en-US" dirty="0"/>
              <a:t>Linking Ocean and Coastal Information with Society </a:t>
            </a:r>
            <a:br>
              <a:rPr lang="en-US" dirty="0"/>
            </a:br>
            <a:br>
              <a:rPr lang="en-US" dirty="0"/>
            </a:br>
            <a:endParaRPr lang="en-AU" dirty="0"/>
          </a:p>
        </p:txBody>
      </p:sp>
      <p:sp>
        <p:nvSpPr>
          <p:cNvPr id="3" name="Subtitle 2">
            <a:extLst>
              <a:ext uri="{FF2B5EF4-FFF2-40B4-BE49-F238E27FC236}">
                <a16:creationId xmlns:a16="http://schemas.microsoft.com/office/drawing/2014/main" id="{CC5B8D25-85F3-4275-87AD-3B83CE8C44B7}"/>
              </a:ext>
            </a:extLst>
          </p:cNvPr>
          <p:cNvSpPr>
            <a:spLocks noGrp="1"/>
          </p:cNvSpPr>
          <p:nvPr>
            <p:ph type="subTitle" idx="1" hasCustomPrompt="1"/>
          </p:nvPr>
        </p:nvSpPr>
        <p:spPr>
          <a:xfrm>
            <a:off x="4262539" y="2567464"/>
            <a:ext cx="7273293" cy="2029474"/>
          </a:xfrm>
        </p:spPr>
        <p:txBody>
          <a:bodyPr>
            <a:normAutofit/>
          </a:bodyPr>
          <a:lstStyle>
            <a:lvl1pPr marL="0" indent="0" algn="l">
              <a:buNone/>
              <a:defRPr sz="32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AU" dirty="0"/>
              <a:t>The GEO Blue Planet Initiative</a:t>
            </a:r>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169959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76250" y="1209675"/>
            <a:ext cx="10915651" cy="5483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1800042" y="125155"/>
            <a:ext cx="8582208" cy="662782"/>
          </a:xfrm>
        </p:spPr>
        <p:txBody>
          <a:bodyPr anchor="b" anchorCtr="0">
            <a:noAutofit/>
          </a:bodyPr>
          <a:lstStyle>
            <a:lvl1pPr>
              <a:defRPr sz="3200"/>
            </a:lvl1pPr>
          </a:lstStyle>
          <a:p>
            <a:r>
              <a:rPr lang="en-US" dirty="0"/>
              <a:t>CLICK TO EDIT MASTER TITLE STYLE</a:t>
            </a:r>
            <a:endParaRPr lang="en-AU" dirty="0"/>
          </a:p>
        </p:txBody>
      </p:sp>
      <p:pic>
        <p:nvPicPr>
          <p:cNvPr id="6" name="Picture 5">
            <a:extLst>
              <a:ext uri="{FF2B5EF4-FFF2-40B4-BE49-F238E27FC236}">
                <a16:creationId xmlns:a16="http://schemas.microsoft.com/office/drawing/2014/main" id="{0FEB42E4-2890-48DE-AAB6-1FAB7248D4A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231771"/>
            <a:ext cx="1022094" cy="556165"/>
          </a:xfrm>
          <a:prstGeom prst="rect">
            <a:avLst/>
          </a:prstGeom>
        </p:spPr>
      </p:pic>
    </p:spTree>
    <p:extLst>
      <p:ext uri="{BB962C8B-B14F-4D97-AF65-F5344CB8AC3E}">
        <p14:creationId xmlns:p14="http://schemas.microsoft.com/office/powerpoint/2010/main" val="377634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conten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69E160-8EBB-4295-94B8-A861A7131F07}"/>
              </a:ext>
            </a:extLst>
          </p:cNvPr>
          <p:cNvSpPr/>
          <p:nvPr userDrawn="1"/>
        </p:nvSpPr>
        <p:spPr>
          <a:xfrm>
            <a:off x="-1" y="0"/>
            <a:ext cx="3780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027252" y="231775"/>
            <a:ext cx="7936149" cy="6394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228600" y="5300666"/>
            <a:ext cx="3352800" cy="1325563"/>
          </a:xfrm>
        </p:spPr>
        <p:txBody>
          <a:bodyPr anchor="b" anchorCtr="0">
            <a:noAutofit/>
          </a:bodyPr>
          <a:lstStyle>
            <a:lvl1pPr>
              <a:defRPr sz="3200">
                <a:solidFill>
                  <a:schemeClr val="bg1"/>
                </a:solidFill>
              </a:defRPr>
            </a:lvl1pPr>
          </a:lstStyle>
          <a:p>
            <a:r>
              <a:rPr lang="en-US" dirty="0"/>
              <a:t>CLICK TO EDIT MASTER TITLE STYLE</a:t>
            </a:r>
            <a:endParaRPr lang="en-AU" dirty="0"/>
          </a:p>
        </p:txBody>
      </p:sp>
      <p:pic>
        <p:nvPicPr>
          <p:cNvPr id="6" name="Picture 5">
            <a:extLst>
              <a:ext uri="{FF2B5EF4-FFF2-40B4-BE49-F238E27FC236}">
                <a16:creationId xmlns:a16="http://schemas.microsoft.com/office/drawing/2014/main" id="{DE85296A-739F-4E71-872B-B9310B783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4467" y="231771"/>
            <a:ext cx="984018" cy="558000"/>
          </a:xfrm>
          <a:prstGeom prst="rect">
            <a:avLst/>
          </a:prstGeom>
        </p:spPr>
      </p:pic>
    </p:spTree>
    <p:extLst>
      <p:ext uri="{BB962C8B-B14F-4D97-AF65-F5344CB8AC3E}">
        <p14:creationId xmlns:p14="http://schemas.microsoft.com/office/powerpoint/2010/main" val="127132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D2317C-0C39-4B7E-AA55-61225376B2E3}"/>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itle 1">
            <a:extLst>
              <a:ext uri="{FF2B5EF4-FFF2-40B4-BE49-F238E27FC236}">
                <a16:creationId xmlns:a16="http://schemas.microsoft.com/office/drawing/2014/main" id="{B55E7A54-B301-426D-A285-420F9B3D5AA0}"/>
              </a:ext>
            </a:extLst>
          </p:cNvPr>
          <p:cNvSpPr>
            <a:spLocks noGrp="1"/>
          </p:cNvSpPr>
          <p:nvPr>
            <p:ph type="title" hasCustomPrompt="1"/>
          </p:nvPr>
        </p:nvSpPr>
        <p:spPr>
          <a:xfrm>
            <a:off x="228600" y="231776"/>
            <a:ext cx="11801104" cy="599498"/>
          </a:xfrm>
        </p:spPr>
        <p:txBody>
          <a:bodyPr anchor="t" anchorCtr="0">
            <a:noAutofit/>
          </a:bodyPr>
          <a:lstStyle>
            <a:lvl1pPr>
              <a:defRPr sz="3200"/>
            </a:lvl1pPr>
          </a:lstStyle>
          <a:p>
            <a:r>
              <a:rPr lang="en-US" dirty="0"/>
              <a:t>CLICK TO EDIT MASTER TITLE STYLE</a:t>
            </a:r>
            <a:endParaRPr lang="en-AU" dirty="0"/>
          </a:p>
        </p:txBody>
      </p:sp>
      <p:pic>
        <p:nvPicPr>
          <p:cNvPr id="4" name="Picture 3">
            <a:extLst>
              <a:ext uri="{FF2B5EF4-FFF2-40B4-BE49-F238E27FC236}">
                <a16:creationId xmlns:a16="http://schemas.microsoft.com/office/drawing/2014/main" id="{9D4202AB-2F53-4993-B390-04B60130033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6070059"/>
            <a:ext cx="1022094" cy="556165"/>
          </a:xfrm>
          <a:prstGeom prst="rect">
            <a:avLst/>
          </a:prstGeom>
        </p:spPr>
      </p:pic>
    </p:spTree>
    <p:extLst>
      <p:ext uri="{BB962C8B-B14F-4D97-AF65-F5344CB8AC3E}">
        <p14:creationId xmlns:p14="http://schemas.microsoft.com/office/powerpoint/2010/main" val="77358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de 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5E7A54-B301-426D-A285-420F9B3D5AA0}"/>
              </a:ext>
            </a:extLst>
          </p:cNvPr>
          <p:cNvSpPr>
            <a:spLocks noGrp="1"/>
          </p:cNvSpPr>
          <p:nvPr>
            <p:ph type="title" hasCustomPrompt="1"/>
          </p:nvPr>
        </p:nvSpPr>
        <p:spPr>
          <a:xfrm>
            <a:off x="228600" y="231776"/>
            <a:ext cx="11801104" cy="599498"/>
          </a:xfrm>
        </p:spPr>
        <p:txBody>
          <a:bodyPr anchor="t" anchorCtr="0">
            <a:no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98115F48-6382-472B-8AFD-4B9C6A3206BD}"/>
              </a:ext>
            </a:extLst>
          </p:cNvPr>
          <p:cNvSpPr>
            <a:spLocks noGrp="1"/>
          </p:cNvSpPr>
          <p:nvPr>
            <p:ph sz="quarter" idx="10"/>
          </p:nvPr>
        </p:nvSpPr>
        <p:spPr>
          <a:xfrm>
            <a:off x="270745" y="1246378"/>
            <a:ext cx="11801475" cy="44400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5" name="Picture 4">
            <a:extLst>
              <a:ext uri="{FF2B5EF4-FFF2-40B4-BE49-F238E27FC236}">
                <a16:creationId xmlns:a16="http://schemas.microsoft.com/office/drawing/2014/main" id="{422240DE-FCA6-41F7-8BB4-D0D52F1E3D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6070059"/>
            <a:ext cx="1022094" cy="556165"/>
          </a:xfrm>
          <a:prstGeom prst="rect">
            <a:avLst/>
          </a:prstGeom>
        </p:spPr>
      </p:pic>
    </p:spTree>
    <p:extLst>
      <p:ext uri="{BB962C8B-B14F-4D97-AF65-F5344CB8AC3E}">
        <p14:creationId xmlns:p14="http://schemas.microsoft.com/office/powerpoint/2010/main" val="2347438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00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D76A8-AE97-48A6-84E6-A97D39B72B65}"/>
              </a:ext>
            </a:extLst>
          </p:cNvPr>
          <p:cNvSpPr/>
          <p:nvPr userDrawn="1"/>
        </p:nvSpPr>
        <p:spPr>
          <a:xfrm>
            <a:off x="1" y="-1"/>
            <a:ext cx="12192000" cy="6858000"/>
          </a:xfrm>
          <a:prstGeom prst="rect">
            <a:avLst/>
          </a:prstGeom>
          <a:solidFill>
            <a:srgbClr val="0954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1128F21B-14ED-4577-9D52-D5E0BFE404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 r="12172"/>
          <a:stretch/>
        </p:blipFill>
        <p:spPr>
          <a:xfrm>
            <a:off x="0" y="11874"/>
            <a:ext cx="12192000" cy="6858000"/>
          </a:xfrm>
          <a:prstGeom prst="rect">
            <a:avLst/>
          </a:prstGeom>
        </p:spPr>
      </p:pic>
      <p:sp>
        <p:nvSpPr>
          <p:cNvPr id="5" name="Rectangle 4">
            <a:extLst>
              <a:ext uri="{FF2B5EF4-FFF2-40B4-BE49-F238E27FC236}">
                <a16:creationId xmlns:a16="http://schemas.microsoft.com/office/drawing/2014/main" id="{509BFCF7-0E79-46EC-9F72-87DDE77EF311}"/>
              </a:ext>
            </a:extLst>
          </p:cNvPr>
          <p:cNvSpPr/>
          <p:nvPr userDrawn="1"/>
        </p:nvSpPr>
        <p:spPr>
          <a:xfrm>
            <a:off x="3779999" y="-1"/>
            <a:ext cx="8412001" cy="6858000"/>
          </a:xfrm>
          <a:prstGeom prst="rect">
            <a:avLst/>
          </a:prstGeom>
          <a:solidFill>
            <a:srgbClr val="0954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0385C943-5D00-4130-9115-7DEE90F56BFA}"/>
              </a:ext>
            </a:extLst>
          </p:cNvPr>
          <p:cNvSpPr/>
          <p:nvPr userDrawn="1"/>
        </p:nvSpPr>
        <p:spPr>
          <a:xfrm>
            <a:off x="-1" y="0"/>
            <a:ext cx="3780000" cy="6858000"/>
          </a:xfrm>
          <a:prstGeom prst="rect">
            <a:avLst/>
          </a:prstGeom>
          <a:solidFill>
            <a:schemeClr val="bg1">
              <a:lumMod val="9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6">
            <a:extLst>
              <a:ext uri="{FF2B5EF4-FFF2-40B4-BE49-F238E27FC236}">
                <a16:creationId xmlns:a16="http://schemas.microsoft.com/office/drawing/2014/main" id="{6B9D83A2-AE09-4BF2-B6AA-A34AE86CB3CA}"/>
              </a:ext>
            </a:extLst>
          </p:cNvPr>
          <p:cNvSpPr/>
          <p:nvPr userDrawn="1"/>
        </p:nvSpPr>
        <p:spPr>
          <a:xfrm>
            <a:off x="3707999"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itle 1">
            <a:extLst>
              <a:ext uri="{FF2B5EF4-FFF2-40B4-BE49-F238E27FC236}">
                <a16:creationId xmlns:a16="http://schemas.microsoft.com/office/drawing/2014/main" id="{5C2F5D75-3462-41B8-AEED-7A8D0BDB4EB4}"/>
              </a:ext>
            </a:extLst>
          </p:cNvPr>
          <p:cNvSpPr>
            <a:spLocks noGrp="1"/>
          </p:cNvSpPr>
          <p:nvPr>
            <p:ph type="ctrTitle"/>
          </p:nvPr>
        </p:nvSpPr>
        <p:spPr>
          <a:xfrm>
            <a:off x="4262541" y="583478"/>
            <a:ext cx="7446915" cy="5627321"/>
          </a:xfrm>
        </p:spPr>
        <p:txBody>
          <a:bodyPr>
            <a:normAutofit/>
          </a:bodyPr>
          <a:lstStyle/>
          <a:p>
            <a:pPr algn="l"/>
            <a:r>
              <a:rPr lang="en-AU" sz="4400" b="1" dirty="0">
                <a:solidFill>
                  <a:schemeClr val="bg1"/>
                </a:solidFill>
              </a:rPr>
              <a:t>BREAK SLIDE</a:t>
            </a:r>
          </a:p>
        </p:txBody>
      </p:sp>
      <p:pic>
        <p:nvPicPr>
          <p:cNvPr id="9" name="Picture 8">
            <a:extLst>
              <a:ext uri="{FF2B5EF4-FFF2-40B4-BE49-F238E27FC236}">
                <a16:creationId xmlns:a16="http://schemas.microsoft.com/office/drawing/2014/main" id="{07C22623-B625-4E62-AC72-41192C27439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2547" y="583478"/>
            <a:ext cx="2742911" cy="1492535"/>
          </a:xfrm>
          <a:prstGeom prst="rect">
            <a:avLst/>
          </a:prstGeom>
        </p:spPr>
      </p:pic>
    </p:spTree>
    <p:extLst>
      <p:ext uri="{BB962C8B-B14F-4D97-AF65-F5344CB8AC3E}">
        <p14:creationId xmlns:p14="http://schemas.microsoft.com/office/powerpoint/2010/main" val="96300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1C809F-9B01-4FF2-9E92-205096D092C0}"/>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176B2355-C7AC-4314-B55A-B3ABF92B81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82547" y="583478"/>
            <a:ext cx="2742911" cy="1492535"/>
          </a:xfrm>
          <a:prstGeom prst="rect">
            <a:avLst/>
          </a:prstGeom>
        </p:spPr>
      </p:pic>
      <p:sp>
        <p:nvSpPr>
          <p:cNvPr id="5" name="Rectangle 4">
            <a:extLst>
              <a:ext uri="{FF2B5EF4-FFF2-40B4-BE49-F238E27FC236}">
                <a16:creationId xmlns:a16="http://schemas.microsoft.com/office/drawing/2014/main" id="{86092BA7-64A5-44BF-9F59-99E3AF17F6D9}"/>
              </a:ext>
            </a:extLst>
          </p:cNvPr>
          <p:cNvSpPr/>
          <p:nvPr userDrawn="1"/>
        </p:nvSpPr>
        <p:spPr>
          <a:xfrm>
            <a:off x="3707999"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Title 5">
            <a:extLst>
              <a:ext uri="{FF2B5EF4-FFF2-40B4-BE49-F238E27FC236}">
                <a16:creationId xmlns:a16="http://schemas.microsoft.com/office/drawing/2014/main" id="{7FAD15C7-51D6-4BAF-ADDD-C01CF0AAD87F}"/>
              </a:ext>
            </a:extLst>
          </p:cNvPr>
          <p:cNvSpPr txBox="1">
            <a:spLocks/>
          </p:cNvSpPr>
          <p:nvPr userDrawn="1"/>
        </p:nvSpPr>
        <p:spPr>
          <a:xfrm>
            <a:off x="228600" y="5263926"/>
            <a:ext cx="3352800" cy="1325563"/>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kern="1200">
                <a:solidFill>
                  <a:srgbClr val="09547E"/>
                </a:solidFill>
                <a:latin typeface="Arial" panose="020B0604020202020204" pitchFamily="34" charset="0"/>
                <a:ea typeface="+mj-ea"/>
                <a:cs typeface="Arial" panose="020B0604020202020204" pitchFamily="34" charset="0"/>
              </a:defRPr>
            </a:lvl1pPr>
          </a:lstStyle>
          <a:p>
            <a:pPr algn="l"/>
            <a:r>
              <a:rPr lang="en-AU" sz="3200" dirty="0"/>
              <a:t>THANKS OR</a:t>
            </a:r>
            <a:br>
              <a:rPr lang="en-AU" sz="3200" dirty="0"/>
            </a:br>
            <a:r>
              <a:rPr lang="en-AU" sz="3200" dirty="0"/>
              <a:t>SPONSOR SLIDE</a:t>
            </a:r>
          </a:p>
        </p:txBody>
      </p:sp>
    </p:spTree>
    <p:extLst>
      <p:ext uri="{BB962C8B-B14F-4D97-AF65-F5344CB8AC3E}">
        <p14:creationId xmlns:p14="http://schemas.microsoft.com/office/powerpoint/2010/main" val="334905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1BB8C1-0246-49F3-ADD6-2795798857BC}"/>
              </a:ext>
            </a:extLst>
          </p:cNvPr>
          <p:cNvSpPr/>
          <p:nvPr userDrawn="1"/>
        </p:nvSpPr>
        <p:spPr>
          <a:xfrm>
            <a:off x="3779999" y="-1"/>
            <a:ext cx="8412001"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019CD883-5B09-4D69-B4D4-3D090685F5C6}"/>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2" name="Picture 11">
            <a:extLst>
              <a:ext uri="{FF2B5EF4-FFF2-40B4-BE49-F238E27FC236}">
                <a16:creationId xmlns:a16="http://schemas.microsoft.com/office/drawing/2014/main" id="{55777BF5-FAF4-4E57-8EC9-F14C358D8C1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82547" y="583478"/>
            <a:ext cx="2742911" cy="1492535"/>
          </a:xfrm>
          <a:prstGeom prst="rect">
            <a:avLst/>
          </a:prstGeom>
        </p:spPr>
      </p:pic>
      <p:sp>
        <p:nvSpPr>
          <p:cNvPr id="13" name="Rectangle 12">
            <a:extLst>
              <a:ext uri="{FF2B5EF4-FFF2-40B4-BE49-F238E27FC236}">
                <a16:creationId xmlns:a16="http://schemas.microsoft.com/office/drawing/2014/main" id="{BF5A1AA1-64FA-4287-89E6-DD7F8ADFFF7A}"/>
              </a:ext>
            </a:extLst>
          </p:cNvPr>
          <p:cNvSpPr/>
          <p:nvPr userDrawn="1"/>
        </p:nvSpPr>
        <p:spPr>
          <a:xfrm>
            <a:off x="3707999"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TextBox 13">
            <a:extLst>
              <a:ext uri="{FF2B5EF4-FFF2-40B4-BE49-F238E27FC236}">
                <a16:creationId xmlns:a16="http://schemas.microsoft.com/office/drawing/2014/main" id="{9622DFA2-2D03-4551-9015-4EB2E9CDF539}"/>
              </a:ext>
            </a:extLst>
          </p:cNvPr>
          <p:cNvSpPr txBox="1"/>
          <p:nvPr userDrawn="1"/>
        </p:nvSpPr>
        <p:spPr>
          <a:xfrm>
            <a:off x="209007" y="3157153"/>
            <a:ext cx="3289988" cy="2154436"/>
          </a:xfrm>
          <a:prstGeom prst="rect">
            <a:avLst/>
          </a:prstGeom>
          <a:noFill/>
        </p:spPr>
        <p:txBody>
          <a:bodyPr wrap="square" lIns="0" tIns="0" rIns="0" bIns="0" rtlCol="0">
            <a:spAutoFit/>
          </a:bodyPr>
          <a:lstStyle/>
          <a:p>
            <a:pPr algn="ctr"/>
            <a:r>
              <a:rPr lang="en-AU" sz="2800" b="1" dirty="0">
                <a:solidFill>
                  <a:srgbClr val="09547E"/>
                </a:solidFill>
                <a:latin typeface="Arial" panose="020B0604020202020204" pitchFamily="34" charset="0"/>
                <a:cs typeface="Arial" panose="020B0604020202020204" pitchFamily="34" charset="0"/>
              </a:rPr>
              <a:t>Ocean and Coastal Observations for Societal Benefit: The GEO Blue Planet Initiative</a:t>
            </a:r>
          </a:p>
        </p:txBody>
      </p:sp>
      <p:sp>
        <p:nvSpPr>
          <p:cNvPr id="2" name="Title 1">
            <a:extLst>
              <a:ext uri="{FF2B5EF4-FFF2-40B4-BE49-F238E27FC236}">
                <a16:creationId xmlns:a16="http://schemas.microsoft.com/office/drawing/2014/main" id="{F0BF4537-182A-4C0E-9726-1F863934AF79}"/>
              </a:ext>
            </a:extLst>
          </p:cNvPr>
          <p:cNvSpPr>
            <a:spLocks noGrp="1"/>
          </p:cNvSpPr>
          <p:nvPr>
            <p:ph type="ctrTitle" hasCustomPrompt="1"/>
          </p:nvPr>
        </p:nvSpPr>
        <p:spPr>
          <a:xfrm>
            <a:off x="4262543" y="569184"/>
            <a:ext cx="7273293" cy="2285012"/>
          </a:xfrm>
        </p:spPr>
        <p:txBody>
          <a:bodyPr anchor="b">
            <a:noAutofit/>
          </a:bodyPr>
          <a:lstStyle>
            <a:lvl1pPr algn="l">
              <a:defRPr sz="44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CC5B8D25-85F3-4275-87AD-3B83CE8C44B7}"/>
              </a:ext>
            </a:extLst>
          </p:cNvPr>
          <p:cNvSpPr>
            <a:spLocks noGrp="1"/>
          </p:cNvSpPr>
          <p:nvPr>
            <p:ph type="subTitle" idx="1"/>
          </p:nvPr>
        </p:nvSpPr>
        <p:spPr>
          <a:xfrm>
            <a:off x="4262540" y="3228326"/>
            <a:ext cx="7273293" cy="2029474"/>
          </a:xfrm>
        </p:spPr>
        <p:txBody>
          <a:bodyPr>
            <a:normAutofit/>
          </a:bodyPr>
          <a:lstStyle>
            <a:lvl1pPr marL="0" indent="0" algn="l">
              <a:buNone/>
              <a:defRPr sz="32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92517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9CD883-5B09-4D69-B4D4-3D090685F5C6}"/>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2" name="Picture 11">
            <a:extLst>
              <a:ext uri="{FF2B5EF4-FFF2-40B4-BE49-F238E27FC236}">
                <a16:creationId xmlns:a16="http://schemas.microsoft.com/office/drawing/2014/main" id="{55777BF5-FAF4-4E57-8EC9-F14C358D8C1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82547" y="583478"/>
            <a:ext cx="2742911" cy="1492535"/>
          </a:xfrm>
          <a:prstGeom prst="rect">
            <a:avLst/>
          </a:prstGeom>
        </p:spPr>
      </p:pic>
      <p:sp>
        <p:nvSpPr>
          <p:cNvPr id="13" name="Rectangle 12">
            <a:extLst>
              <a:ext uri="{FF2B5EF4-FFF2-40B4-BE49-F238E27FC236}">
                <a16:creationId xmlns:a16="http://schemas.microsoft.com/office/drawing/2014/main" id="{BF5A1AA1-64FA-4287-89E6-DD7F8ADFFF7A}"/>
              </a:ext>
            </a:extLst>
          </p:cNvPr>
          <p:cNvSpPr/>
          <p:nvPr userDrawn="1"/>
        </p:nvSpPr>
        <p:spPr>
          <a:xfrm>
            <a:off x="3707999"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F0BF4537-182A-4C0E-9726-1F863934AF79}"/>
              </a:ext>
            </a:extLst>
          </p:cNvPr>
          <p:cNvSpPr>
            <a:spLocks noGrp="1"/>
          </p:cNvSpPr>
          <p:nvPr>
            <p:ph type="ctrTitle" hasCustomPrompt="1"/>
          </p:nvPr>
        </p:nvSpPr>
        <p:spPr>
          <a:xfrm>
            <a:off x="4262543" y="569184"/>
            <a:ext cx="7273293" cy="2285012"/>
          </a:xfrm>
        </p:spPr>
        <p:txBody>
          <a:bodyPr anchor="b">
            <a:noAutofit/>
          </a:bodyPr>
          <a:lstStyle>
            <a:lvl1pPr algn="l">
              <a:defRPr sz="4400">
                <a:solidFill>
                  <a:srgbClr val="09547E"/>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CC5B8D25-85F3-4275-87AD-3B83CE8C44B7}"/>
              </a:ext>
            </a:extLst>
          </p:cNvPr>
          <p:cNvSpPr>
            <a:spLocks noGrp="1"/>
          </p:cNvSpPr>
          <p:nvPr>
            <p:ph type="subTitle" idx="1"/>
          </p:nvPr>
        </p:nvSpPr>
        <p:spPr>
          <a:xfrm>
            <a:off x="4262540" y="3228326"/>
            <a:ext cx="7273293" cy="2029474"/>
          </a:xfrm>
        </p:spPr>
        <p:txBody>
          <a:bodyPr>
            <a:normAutofit/>
          </a:bodyPr>
          <a:lstStyle>
            <a:lvl1pPr marL="0" indent="0" algn="l">
              <a:buNone/>
              <a:defRPr sz="3200">
                <a:solidFill>
                  <a:srgbClr val="7DA7B9"/>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35499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itle Right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69E160-8EBB-4295-94B8-A861A7131F07}"/>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027252" y="231775"/>
            <a:ext cx="7936149" cy="6394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228600" y="231775"/>
            <a:ext cx="3352800" cy="1325563"/>
          </a:xfrm>
        </p:spPr>
        <p:txBody>
          <a:bodyPr anchor="t" anchorCtr="0">
            <a:noAutofit/>
          </a:bodyPr>
          <a:lstStyle>
            <a:lvl1pPr>
              <a:defRPr sz="3200"/>
            </a:lvl1pPr>
          </a:lstStyle>
          <a:p>
            <a:r>
              <a:rPr lang="en-US" dirty="0"/>
              <a:t>CLICK TO EDIT MASTER TITLE STYLE</a:t>
            </a:r>
            <a:endParaRPr lang="en-AU" dirty="0"/>
          </a:p>
        </p:txBody>
      </p:sp>
      <p:pic>
        <p:nvPicPr>
          <p:cNvPr id="12" name="Picture 11">
            <a:extLst>
              <a:ext uri="{FF2B5EF4-FFF2-40B4-BE49-F238E27FC236}">
                <a16:creationId xmlns:a16="http://schemas.microsoft.com/office/drawing/2014/main" id="{27BA969C-D4E9-4C9F-A7A6-C6976575F5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6070059"/>
            <a:ext cx="1022094" cy="556165"/>
          </a:xfrm>
          <a:prstGeom prst="rect">
            <a:avLst/>
          </a:prstGeom>
        </p:spPr>
      </p:pic>
    </p:spTree>
    <p:extLst>
      <p:ext uri="{BB962C8B-B14F-4D97-AF65-F5344CB8AC3E}">
        <p14:creationId xmlns:p14="http://schemas.microsoft.com/office/powerpoint/2010/main" val="316515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title Right conten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69E160-8EBB-4295-94B8-A861A7131F07}"/>
              </a:ext>
            </a:extLst>
          </p:cNvPr>
          <p:cNvSpPr/>
          <p:nvPr userDrawn="1"/>
        </p:nvSpPr>
        <p:spPr>
          <a:xfrm>
            <a:off x="-1" y="0"/>
            <a:ext cx="3780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027252" y="231775"/>
            <a:ext cx="7936149" cy="6394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228600" y="231775"/>
            <a:ext cx="3352800" cy="1325563"/>
          </a:xfrm>
        </p:spPr>
        <p:txBody>
          <a:bodyPr anchor="t" anchorCtr="0">
            <a:noAutofit/>
          </a:bodyPr>
          <a:lstStyle>
            <a:lvl1pPr>
              <a:defRPr sz="3200">
                <a:solidFill>
                  <a:schemeClr val="bg1"/>
                </a:solidFill>
              </a:defRPr>
            </a:lvl1pPr>
          </a:lstStyle>
          <a:p>
            <a:r>
              <a:rPr lang="en-US" dirty="0"/>
              <a:t>CLICK TO EDIT MASTER TITLE STYLE</a:t>
            </a:r>
            <a:endParaRPr lang="en-AU" dirty="0"/>
          </a:p>
        </p:txBody>
      </p:sp>
      <p:pic>
        <p:nvPicPr>
          <p:cNvPr id="12" name="Picture 11">
            <a:extLst>
              <a:ext uri="{FF2B5EF4-FFF2-40B4-BE49-F238E27FC236}">
                <a16:creationId xmlns:a16="http://schemas.microsoft.com/office/drawing/2014/main" id="{5F6F8598-1CE7-4047-85F2-017454DEE8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4467" y="6068792"/>
            <a:ext cx="984018" cy="558000"/>
          </a:xfrm>
          <a:prstGeom prst="rect">
            <a:avLst/>
          </a:prstGeom>
        </p:spPr>
      </p:pic>
    </p:spTree>
    <p:extLst>
      <p:ext uri="{BB962C8B-B14F-4D97-AF65-F5344CB8AC3E}">
        <p14:creationId xmlns:p14="http://schemas.microsoft.com/office/powerpoint/2010/main" val="424560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Left content 1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EDF81D-1721-404A-B7F9-6F4A4AB5545F}"/>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0798C31B-572B-4325-B4A7-FD91F5D4B7AC}"/>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89E4DA1-F746-4E12-A71E-C57378C7A25A}"/>
              </a:ext>
            </a:extLst>
          </p:cNvPr>
          <p:cNvSpPr>
            <a:spLocks noGrp="1"/>
          </p:cNvSpPr>
          <p:nvPr>
            <p:ph type="title" hasCustomPrompt="1"/>
          </p:nvPr>
        </p:nvSpPr>
        <p:spPr>
          <a:xfrm>
            <a:off x="228600" y="231775"/>
            <a:ext cx="3352800" cy="1325563"/>
          </a:xfrm>
        </p:spPr>
        <p:txBody>
          <a:bodyPr anchor="t" anchorCtr="0">
            <a:noAutofit/>
          </a:bodyPr>
          <a:lstStyle>
            <a:lvl1pPr>
              <a:defRPr sz="32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05A7C16-76B3-41CA-B72F-C479C92B24E0}"/>
              </a:ext>
            </a:extLst>
          </p:cNvPr>
          <p:cNvSpPr>
            <a:spLocks noGrp="1"/>
          </p:cNvSpPr>
          <p:nvPr>
            <p:ph idx="1"/>
          </p:nvPr>
        </p:nvSpPr>
        <p:spPr>
          <a:xfrm>
            <a:off x="228600" y="1789116"/>
            <a:ext cx="3352800" cy="41933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ADF5799A-9081-4987-858E-8586BC43D30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6070059"/>
            <a:ext cx="1022094" cy="556165"/>
          </a:xfrm>
          <a:prstGeom prst="rect">
            <a:avLst/>
          </a:prstGeom>
        </p:spPr>
      </p:pic>
    </p:spTree>
    <p:extLst>
      <p:ext uri="{BB962C8B-B14F-4D97-AF65-F5344CB8AC3E}">
        <p14:creationId xmlns:p14="http://schemas.microsoft.com/office/powerpoint/2010/main" val="73516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eft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EDF81D-1721-404A-B7F9-6F4A4AB5545F}"/>
              </a:ext>
            </a:extLst>
          </p:cNvPr>
          <p:cNvSpPr/>
          <p:nvPr userDrawn="1"/>
        </p:nvSpPr>
        <p:spPr>
          <a:xfrm>
            <a:off x="-1" y="0"/>
            <a:ext cx="3780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tangle 7">
            <a:extLst>
              <a:ext uri="{FF2B5EF4-FFF2-40B4-BE49-F238E27FC236}">
                <a16:creationId xmlns:a16="http://schemas.microsoft.com/office/drawing/2014/main" id="{0798C31B-572B-4325-B4A7-FD91F5D4B7AC}"/>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89E4DA1-F746-4E12-A71E-C57378C7A25A}"/>
              </a:ext>
            </a:extLst>
          </p:cNvPr>
          <p:cNvSpPr>
            <a:spLocks noGrp="1"/>
          </p:cNvSpPr>
          <p:nvPr>
            <p:ph type="title" hasCustomPrompt="1"/>
          </p:nvPr>
        </p:nvSpPr>
        <p:spPr>
          <a:xfrm>
            <a:off x="228600" y="231775"/>
            <a:ext cx="3352800" cy="1325563"/>
          </a:xfrm>
        </p:spPr>
        <p:txBody>
          <a:bodyPr anchor="t" anchorCtr="0">
            <a:noAutofit/>
          </a:bodyPr>
          <a:lstStyle>
            <a:lvl1pPr>
              <a:defRPr sz="3200">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05A7C16-76B3-41CA-B72F-C479C92B24E0}"/>
              </a:ext>
            </a:extLst>
          </p:cNvPr>
          <p:cNvSpPr>
            <a:spLocks noGrp="1"/>
          </p:cNvSpPr>
          <p:nvPr>
            <p:ph idx="1"/>
          </p:nvPr>
        </p:nvSpPr>
        <p:spPr>
          <a:xfrm>
            <a:off x="228600" y="1789113"/>
            <a:ext cx="3352800" cy="41836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34A549BD-3405-4383-A8B2-49CC56E04A6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4467" y="6068792"/>
            <a:ext cx="984018" cy="558000"/>
          </a:xfrm>
          <a:prstGeom prst="rect">
            <a:avLst/>
          </a:prstGeom>
        </p:spPr>
      </p:pic>
    </p:spTree>
    <p:extLst>
      <p:ext uri="{BB962C8B-B14F-4D97-AF65-F5344CB8AC3E}">
        <p14:creationId xmlns:p14="http://schemas.microsoft.com/office/powerpoint/2010/main" val="307752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69E160-8EBB-4295-94B8-A861A7131F07}"/>
              </a:ext>
            </a:extLst>
          </p:cNvPr>
          <p:cNvSpPr/>
          <p:nvPr userDrawn="1"/>
        </p:nvSpPr>
        <p:spPr>
          <a:xfrm>
            <a:off x="-1" y="0"/>
            <a:ext cx="378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027252" y="231775"/>
            <a:ext cx="7936149" cy="6394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228600" y="231775"/>
            <a:ext cx="3352800" cy="1325563"/>
          </a:xfrm>
        </p:spPr>
        <p:txBody>
          <a:bodyPr anchor="t" anchorCtr="0">
            <a:noAutofit/>
          </a:bodyPr>
          <a:lstStyle>
            <a:lvl1pPr>
              <a:defRPr sz="3200"/>
            </a:lvl1pPr>
          </a:lstStyle>
          <a:p>
            <a:r>
              <a:rPr lang="en-US" dirty="0"/>
              <a:t>CLICK TO EDIT MASTER TITLE STYLE</a:t>
            </a:r>
            <a:endParaRPr lang="en-AU" dirty="0"/>
          </a:p>
        </p:txBody>
      </p:sp>
      <p:sp>
        <p:nvSpPr>
          <p:cNvPr id="11" name="Content Placeholder 2">
            <a:extLst>
              <a:ext uri="{FF2B5EF4-FFF2-40B4-BE49-F238E27FC236}">
                <a16:creationId xmlns:a16="http://schemas.microsoft.com/office/drawing/2014/main" id="{171B4A6B-57B1-4B4D-ACAF-F0985A05D7B0}"/>
              </a:ext>
            </a:extLst>
          </p:cNvPr>
          <p:cNvSpPr>
            <a:spLocks noGrp="1"/>
          </p:cNvSpPr>
          <p:nvPr>
            <p:ph idx="1"/>
          </p:nvPr>
        </p:nvSpPr>
        <p:spPr>
          <a:xfrm>
            <a:off x="228600" y="1789112"/>
            <a:ext cx="3352800" cy="420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2" name="Picture 11">
            <a:extLst>
              <a:ext uri="{FF2B5EF4-FFF2-40B4-BE49-F238E27FC236}">
                <a16:creationId xmlns:a16="http://schemas.microsoft.com/office/drawing/2014/main" id="{27BA969C-D4E9-4C9F-A7A6-C6976575F5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45" y="6070059"/>
            <a:ext cx="1022094" cy="556165"/>
          </a:xfrm>
          <a:prstGeom prst="rect">
            <a:avLst/>
          </a:prstGeom>
        </p:spPr>
      </p:pic>
    </p:spTree>
    <p:extLst>
      <p:ext uri="{BB962C8B-B14F-4D97-AF65-F5344CB8AC3E}">
        <p14:creationId xmlns:p14="http://schemas.microsoft.com/office/powerpoint/2010/main" val="327613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69E160-8EBB-4295-94B8-A861A7131F07}"/>
              </a:ext>
            </a:extLst>
          </p:cNvPr>
          <p:cNvSpPr/>
          <p:nvPr userDrawn="1"/>
        </p:nvSpPr>
        <p:spPr>
          <a:xfrm>
            <a:off x="-1" y="0"/>
            <a:ext cx="3780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Content Placeholder 3">
            <a:extLst>
              <a:ext uri="{FF2B5EF4-FFF2-40B4-BE49-F238E27FC236}">
                <a16:creationId xmlns:a16="http://schemas.microsoft.com/office/drawing/2014/main" id="{30108AB2-820A-4130-B8C8-0FA73B88BBE1}"/>
              </a:ext>
            </a:extLst>
          </p:cNvPr>
          <p:cNvSpPr>
            <a:spLocks noGrp="1"/>
          </p:cNvSpPr>
          <p:nvPr>
            <p:ph sz="half" idx="2"/>
          </p:nvPr>
        </p:nvSpPr>
        <p:spPr>
          <a:xfrm>
            <a:off x="4027252" y="231775"/>
            <a:ext cx="7936149" cy="6394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9E6100DF-A28D-4D87-A112-24DA7DEC20AD}"/>
              </a:ext>
            </a:extLst>
          </p:cNvPr>
          <p:cNvSpPr/>
          <p:nvPr userDrawn="1"/>
        </p:nvSpPr>
        <p:spPr>
          <a:xfrm>
            <a:off x="-1" y="0"/>
            <a:ext cx="72000" cy="6858000"/>
          </a:xfrm>
          <a:prstGeom prst="rect">
            <a:avLst/>
          </a:prstGeom>
          <a:solidFill>
            <a:srgbClr val="095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0" name="Title 1">
            <a:extLst>
              <a:ext uri="{FF2B5EF4-FFF2-40B4-BE49-F238E27FC236}">
                <a16:creationId xmlns:a16="http://schemas.microsoft.com/office/drawing/2014/main" id="{CC57B829-D868-40CC-A71F-95AA3AF94572}"/>
              </a:ext>
            </a:extLst>
          </p:cNvPr>
          <p:cNvSpPr>
            <a:spLocks noGrp="1"/>
          </p:cNvSpPr>
          <p:nvPr>
            <p:ph type="title" hasCustomPrompt="1"/>
          </p:nvPr>
        </p:nvSpPr>
        <p:spPr>
          <a:xfrm>
            <a:off x="228600" y="231775"/>
            <a:ext cx="3352800" cy="1325563"/>
          </a:xfrm>
        </p:spPr>
        <p:txBody>
          <a:bodyPr anchor="t" anchorCtr="0">
            <a:noAutofit/>
          </a:bodyPr>
          <a:lstStyle>
            <a:lvl1pPr>
              <a:defRPr sz="3200">
                <a:solidFill>
                  <a:schemeClr val="bg1"/>
                </a:solidFill>
              </a:defRPr>
            </a:lvl1pPr>
          </a:lstStyle>
          <a:p>
            <a:r>
              <a:rPr lang="en-US" dirty="0"/>
              <a:t>CLICK TO EDIT MASTER TITLE STYLE</a:t>
            </a:r>
            <a:endParaRPr lang="en-AU" dirty="0"/>
          </a:p>
        </p:txBody>
      </p:sp>
      <p:sp>
        <p:nvSpPr>
          <p:cNvPr id="11" name="Content Placeholder 2">
            <a:extLst>
              <a:ext uri="{FF2B5EF4-FFF2-40B4-BE49-F238E27FC236}">
                <a16:creationId xmlns:a16="http://schemas.microsoft.com/office/drawing/2014/main" id="{171B4A6B-57B1-4B4D-ACAF-F0985A05D7B0}"/>
              </a:ext>
            </a:extLst>
          </p:cNvPr>
          <p:cNvSpPr>
            <a:spLocks noGrp="1"/>
          </p:cNvSpPr>
          <p:nvPr>
            <p:ph idx="1"/>
          </p:nvPr>
        </p:nvSpPr>
        <p:spPr>
          <a:xfrm>
            <a:off x="228600" y="1789113"/>
            <a:ext cx="3352800" cy="41739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2" name="Picture 11">
            <a:extLst>
              <a:ext uri="{FF2B5EF4-FFF2-40B4-BE49-F238E27FC236}">
                <a16:creationId xmlns:a16="http://schemas.microsoft.com/office/drawing/2014/main" id="{5F6F8598-1CE7-4047-85F2-017454DEE8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4467" y="6068792"/>
            <a:ext cx="984018" cy="558000"/>
          </a:xfrm>
          <a:prstGeom prst="rect">
            <a:avLst/>
          </a:prstGeom>
        </p:spPr>
      </p:pic>
    </p:spTree>
    <p:extLst>
      <p:ext uri="{BB962C8B-B14F-4D97-AF65-F5344CB8AC3E}">
        <p14:creationId xmlns:p14="http://schemas.microsoft.com/office/powerpoint/2010/main" val="266412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D93A4-2262-4B7C-8C92-992738DD85C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F6EE1E52-3EBC-4C57-AAEE-ADAFDBB70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07573095"/>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0" r:id="rId3"/>
    <p:sldLayoutId id="2147483671" r:id="rId4"/>
    <p:sldLayoutId id="2147483672" r:id="rId5"/>
    <p:sldLayoutId id="2147483667" r:id="rId6"/>
    <p:sldLayoutId id="2147483660" r:id="rId7"/>
    <p:sldLayoutId id="2147483668" r:id="rId8"/>
    <p:sldLayoutId id="2147483663" r:id="rId9"/>
    <p:sldLayoutId id="2147483661" r:id="rId10"/>
    <p:sldLayoutId id="2147483664" r:id="rId11"/>
    <p:sldLayoutId id="2147483654" r:id="rId12"/>
    <p:sldLayoutId id="2147483662" r:id="rId13"/>
    <p:sldLayoutId id="2147483655" r:id="rId14"/>
    <p:sldLayoutId id="2147483665" r:id="rId15"/>
    <p:sldLayoutId id="2147483666" r:id="rId16"/>
  </p:sldLayoutIdLst>
  <p:txStyles>
    <p:titleStyle>
      <a:lvl1pPr algn="l" defTabSz="914377" rtl="0" eaLnBrk="1" latinLnBrk="0" hangingPunct="1">
        <a:lnSpc>
          <a:spcPct val="90000"/>
        </a:lnSpc>
        <a:spcBef>
          <a:spcPct val="0"/>
        </a:spcBef>
        <a:buNone/>
        <a:defRPr sz="3600" b="1" kern="1200">
          <a:solidFill>
            <a:srgbClr val="09547E"/>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6.ti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gstss.org/2019_Bre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form.jotform.com/91395440653157"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chart" Target="../charts/chart2.xml"/><Relationship Id="rId7"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9162C-739B-45CC-B8C8-510E726DADDA}"/>
              </a:ext>
            </a:extLst>
          </p:cNvPr>
          <p:cNvSpPr>
            <a:spLocks noGrp="1"/>
          </p:cNvSpPr>
          <p:nvPr>
            <p:ph type="ctrTitle"/>
          </p:nvPr>
        </p:nvSpPr>
        <p:spPr>
          <a:xfrm>
            <a:off x="4078185" y="300559"/>
            <a:ext cx="7273293" cy="2285012"/>
          </a:xfrm>
        </p:spPr>
        <p:txBody>
          <a:bodyPr/>
          <a:lstStyle/>
          <a:p>
            <a:r>
              <a:rPr lang="en-US" dirty="0"/>
              <a:t>Towards a Global Platform for Monitoring Marine Litter and Informing Action</a:t>
            </a:r>
          </a:p>
        </p:txBody>
      </p:sp>
      <p:sp>
        <p:nvSpPr>
          <p:cNvPr id="8" name="Subtitle 10">
            <a:extLst>
              <a:ext uri="{FF2B5EF4-FFF2-40B4-BE49-F238E27FC236}">
                <a16:creationId xmlns:a16="http://schemas.microsoft.com/office/drawing/2014/main" id="{A7D6848C-65C3-4700-AF4B-F0EFAFBECD18}"/>
              </a:ext>
            </a:extLst>
          </p:cNvPr>
          <p:cNvSpPr>
            <a:spLocks noGrp="1"/>
          </p:cNvSpPr>
          <p:nvPr>
            <p:ph type="subTitle" idx="1"/>
          </p:nvPr>
        </p:nvSpPr>
        <p:spPr>
          <a:xfrm>
            <a:off x="4262543" y="3228325"/>
            <a:ext cx="7273293" cy="3266260"/>
          </a:xfrm>
        </p:spPr>
        <p:txBody>
          <a:bodyPr>
            <a:normAutofit/>
          </a:bodyPr>
          <a:lstStyle/>
          <a:p>
            <a:pPr>
              <a:lnSpc>
                <a:spcPct val="220000"/>
              </a:lnSpc>
            </a:pPr>
            <a:r>
              <a:rPr lang="en-US" sz="4800" b="1" dirty="0"/>
              <a:t>Emily Smail</a:t>
            </a:r>
          </a:p>
          <a:p>
            <a:pPr>
              <a:lnSpc>
                <a:spcPct val="220000"/>
              </a:lnSpc>
            </a:pPr>
            <a:r>
              <a:rPr lang="en-US" dirty="0"/>
              <a:t>GEO Blue Planet Initiative  </a:t>
            </a:r>
          </a:p>
        </p:txBody>
      </p:sp>
    </p:spTree>
    <p:extLst>
      <p:ext uri="{BB962C8B-B14F-4D97-AF65-F5344CB8AC3E}">
        <p14:creationId xmlns:p14="http://schemas.microsoft.com/office/powerpoint/2010/main" val="2617080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Existing Data Platforms of Relevance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925F00-1E99-E941-8E26-CCC850855891}"/>
              </a:ext>
            </a:extLst>
          </p:cNvPr>
          <p:cNvPicPr>
            <a:picLocks noChangeAspect="1"/>
          </p:cNvPicPr>
          <p:nvPr/>
        </p:nvPicPr>
        <p:blipFill>
          <a:blip r:embed="rId4"/>
          <a:stretch>
            <a:fillRect/>
          </a:stretch>
        </p:blipFill>
        <p:spPr>
          <a:xfrm>
            <a:off x="6468650" y="1299084"/>
            <a:ext cx="5664132" cy="4248099"/>
          </a:xfrm>
          <a:prstGeom prst="rect">
            <a:avLst/>
          </a:prstGeom>
        </p:spPr>
      </p:pic>
      <p:pic>
        <p:nvPicPr>
          <p:cNvPr id="9" name="Picture 8">
            <a:extLst>
              <a:ext uri="{FF2B5EF4-FFF2-40B4-BE49-F238E27FC236}">
                <a16:creationId xmlns:a16="http://schemas.microsoft.com/office/drawing/2014/main" id="{3CE6BF0A-F4D3-1C43-BE24-2322C1050448}"/>
              </a:ext>
            </a:extLst>
          </p:cNvPr>
          <p:cNvPicPr>
            <a:picLocks noChangeAspect="1"/>
          </p:cNvPicPr>
          <p:nvPr/>
        </p:nvPicPr>
        <p:blipFill>
          <a:blip r:embed="rId5"/>
          <a:stretch>
            <a:fillRect/>
          </a:stretch>
        </p:blipFill>
        <p:spPr>
          <a:xfrm>
            <a:off x="195449" y="1299085"/>
            <a:ext cx="6075867" cy="4116518"/>
          </a:xfrm>
          <a:prstGeom prst="rect">
            <a:avLst/>
          </a:prstGeom>
        </p:spPr>
      </p:pic>
    </p:spTree>
    <p:extLst>
      <p:ext uri="{BB962C8B-B14F-4D97-AF65-F5344CB8AC3E}">
        <p14:creationId xmlns:p14="http://schemas.microsoft.com/office/powerpoint/2010/main" val="4211657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Proposed Features of a Global Platform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7537" y="883977"/>
            <a:ext cx="10761785" cy="507831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To build a useful Global Platform for Marine Litter we must address:</a:t>
            </a:r>
          </a:p>
          <a:p>
            <a:endParaRPr lang="en-US" sz="1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 </a:t>
            </a:r>
            <a:r>
              <a:rPr lang="en-US" sz="2000" b="1" dirty="0">
                <a:solidFill>
                  <a:srgbClr val="7DA7B9"/>
                </a:solidFill>
                <a:latin typeface="Arial" panose="020B0604020202020204" pitchFamily="34" charset="0"/>
                <a:cs typeface="Arial" panose="020B0604020202020204" pitchFamily="34" charset="0"/>
              </a:rPr>
              <a:t>Usability</a:t>
            </a:r>
            <a:r>
              <a:rPr lang="en-US" sz="2000" dirty="0">
                <a:latin typeface="Arial" panose="020B0604020202020204" pitchFamily="34" charset="0"/>
                <a:cs typeface="Arial" panose="020B0604020202020204" pitchFamily="34" charset="0"/>
              </a:rPr>
              <a:t> — who is it for?</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2. </a:t>
            </a:r>
            <a:r>
              <a:rPr lang="en-US" sz="2000" b="1" dirty="0">
                <a:solidFill>
                  <a:srgbClr val="7DA7B9"/>
                </a:solidFill>
                <a:latin typeface="Arial" panose="020B0604020202020204" pitchFamily="34" charset="0"/>
                <a:cs typeface="Arial" panose="020B0604020202020204" pitchFamily="34" charset="0"/>
              </a:rPr>
              <a:t>Accessibility </a:t>
            </a:r>
            <a:r>
              <a:rPr lang="en-US" sz="2000" dirty="0">
                <a:latin typeface="Arial" panose="020B0604020202020204" pitchFamily="34" charset="0"/>
                <a:cs typeface="Arial" panose="020B0604020202020204" pitchFamily="34" charset="0"/>
              </a:rPr>
              <a:t>— who can access it?</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3. </a:t>
            </a:r>
            <a:r>
              <a:rPr lang="en-US" sz="2000" b="1" dirty="0">
                <a:solidFill>
                  <a:srgbClr val="7DA7B9"/>
                </a:solidFill>
                <a:latin typeface="Arial" panose="020B0604020202020204" pitchFamily="34" charset="0"/>
                <a:cs typeface="Arial" panose="020B0604020202020204" pitchFamily="34" charset="0"/>
              </a:rPr>
              <a:t>Capacity</a:t>
            </a:r>
            <a:r>
              <a:rPr lang="en-US" sz="2000" dirty="0">
                <a:latin typeface="Arial" panose="020B0604020202020204" pitchFamily="34" charset="0"/>
                <a:cs typeface="Arial" panose="020B0604020202020204" pitchFamily="34" charset="0"/>
              </a:rPr>
              <a:t> — are users equipped?</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4. </a:t>
            </a:r>
            <a:r>
              <a:rPr lang="en-US" sz="2000" b="1" dirty="0">
                <a:solidFill>
                  <a:srgbClr val="7DA7B9"/>
                </a:solidFill>
                <a:latin typeface="Arial" panose="020B0604020202020204" pitchFamily="34" charset="0"/>
                <a:cs typeface="Arial" panose="020B0604020202020204" pitchFamily="34" charset="0"/>
              </a:rPr>
              <a:t>Political buy-in </a:t>
            </a:r>
            <a:r>
              <a:rPr lang="en-US" sz="2000" dirty="0">
                <a:latin typeface="Arial" panose="020B0604020202020204" pitchFamily="34" charset="0"/>
                <a:cs typeface="Arial" panose="020B0604020202020204" pitchFamily="34" charset="0"/>
              </a:rPr>
              <a:t>— is there wider support? </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5. </a:t>
            </a:r>
            <a:r>
              <a:rPr lang="en-US" sz="2000" b="1" dirty="0">
                <a:solidFill>
                  <a:srgbClr val="7DA7B9"/>
                </a:solidFill>
                <a:latin typeface="Arial" panose="020B0604020202020204" pitchFamily="34" charset="0"/>
                <a:cs typeface="Arial" panose="020B0604020202020204" pitchFamily="34" charset="0"/>
              </a:rPr>
              <a:t>Governance</a:t>
            </a:r>
            <a:r>
              <a:rPr lang="en-US" sz="2000" dirty="0">
                <a:latin typeface="Arial" panose="020B0604020202020204" pitchFamily="34" charset="0"/>
                <a:cs typeface="Arial" panose="020B0604020202020204" pitchFamily="34" charset="0"/>
              </a:rPr>
              <a:t> — frameworks, policies in place?</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6. </a:t>
            </a:r>
            <a:r>
              <a:rPr lang="en-US" sz="2000" b="1" dirty="0">
                <a:solidFill>
                  <a:srgbClr val="7DA7B9"/>
                </a:solidFill>
                <a:latin typeface="Arial" panose="020B0604020202020204" pitchFamily="34" charset="0"/>
                <a:cs typeface="Arial" panose="020B0604020202020204" pitchFamily="34" charset="0"/>
              </a:rPr>
              <a:t>Sustainability</a:t>
            </a:r>
            <a:r>
              <a:rPr lang="en-US" sz="2000" dirty="0">
                <a:latin typeface="Arial" panose="020B0604020202020204" pitchFamily="34" charset="0"/>
                <a:cs typeface="Arial" panose="020B0604020202020204" pitchFamily="34" charset="0"/>
              </a:rPr>
              <a:t> — long-term thinking &amp; funding</a:t>
            </a:r>
          </a:p>
          <a:p>
            <a:endParaRPr lang="en-US" sz="1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For the Global Platform to be a useful tool, stakeholders must come together to identify the priorities in terms of the necessary policy drivers and the corresponding information and knowledge products to be made available. </a:t>
            </a:r>
          </a:p>
        </p:txBody>
      </p:sp>
    </p:spTree>
    <p:extLst>
      <p:ext uri="{BB962C8B-B14F-4D97-AF65-F5344CB8AC3E}">
        <p14:creationId xmlns:p14="http://schemas.microsoft.com/office/powerpoint/2010/main" val="227834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Proposed Features of a Global Platform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260" y="1235572"/>
            <a:ext cx="10761785" cy="4143442"/>
          </a:xfrm>
          <a:prstGeom prst="rect">
            <a:avLst/>
          </a:prstGeom>
        </p:spPr>
        <p:txBody>
          <a:bodyPr wrap="square">
            <a:spAutoFit/>
          </a:bodyPr>
          <a:lstStyle/>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Data Ingestion Portal</a:t>
            </a:r>
          </a:p>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Standardization and Interoperability</a:t>
            </a:r>
          </a:p>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Knowledge Resource repository</a:t>
            </a:r>
          </a:p>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Data processing and Analysis</a:t>
            </a:r>
          </a:p>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Data visualization</a:t>
            </a:r>
          </a:p>
          <a:p>
            <a:pPr marL="285750" indent="-285750">
              <a:lnSpc>
                <a:spcPct val="115000"/>
              </a:lnSpc>
              <a:spcBef>
                <a:spcPts val="1400"/>
              </a:spcBef>
              <a:spcAft>
                <a:spcPts val="1000"/>
              </a:spcAft>
              <a:buFont typeface="Arial" panose="020B0604020202020204" pitchFamily="34" charset="0"/>
              <a:buChar char="•"/>
            </a:pPr>
            <a:r>
              <a:rPr lang="en-US" sz="2400" dirty="0">
                <a:solidFill>
                  <a:srgbClr val="000000"/>
                </a:solidFill>
                <a:latin typeface="Arial" panose="020B0604020202020204" pitchFamily="34" charset="0"/>
              </a:rPr>
              <a:t>Open Platform: open data, open science and open knowledge</a:t>
            </a:r>
          </a:p>
        </p:txBody>
      </p:sp>
      <p:pic>
        <p:nvPicPr>
          <p:cNvPr id="7" name="Picture 6">
            <a:extLst>
              <a:ext uri="{FF2B5EF4-FFF2-40B4-BE49-F238E27FC236}">
                <a16:creationId xmlns:a16="http://schemas.microsoft.com/office/drawing/2014/main" id="{0357F0A0-9AED-DE4D-A89B-EAA9CBBB1893}"/>
              </a:ext>
            </a:extLst>
          </p:cNvPr>
          <p:cNvPicPr>
            <a:picLocks noChangeAspect="1"/>
          </p:cNvPicPr>
          <p:nvPr/>
        </p:nvPicPr>
        <p:blipFill>
          <a:blip r:embed="rId4"/>
          <a:stretch>
            <a:fillRect/>
          </a:stretch>
        </p:blipFill>
        <p:spPr>
          <a:xfrm>
            <a:off x="5519024" y="1014872"/>
            <a:ext cx="5921813" cy="3509545"/>
          </a:xfrm>
          <a:prstGeom prst="rect">
            <a:avLst/>
          </a:prstGeom>
        </p:spPr>
      </p:pic>
      <p:sp>
        <p:nvSpPr>
          <p:cNvPr id="8" name="TextBox 7">
            <a:extLst>
              <a:ext uri="{FF2B5EF4-FFF2-40B4-BE49-F238E27FC236}">
                <a16:creationId xmlns:a16="http://schemas.microsoft.com/office/drawing/2014/main" id="{E5F844A6-D5CF-8D43-B72B-0CD4337C69F9}"/>
              </a:ext>
            </a:extLst>
          </p:cNvPr>
          <p:cNvSpPr txBox="1"/>
          <p:nvPr/>
        </p:nvSpPr>
        <p:spPr>
          <a:xfrm>
            <a:off x="9060057" y="4338056"/>
            <a:ext cx="2380780" cy="215444"/>
          </a:xfrm>
          <a:prstGeom prst="rect">
            <a:avLst/>
          </a:prstGeom>
          <a:noFill/>
        </p:spPr>
        <p:txBody>
          <a:bodyPr wrap="none" rtlCol="0">
            <a:spAutoFit/>
          </a:bodyPr>
          <a:lstStyle/>
          <a:p>
            <a:r>
              <a:rPr lang="en-IE" sz="800" dirty="0"/>
              <a:t>Courtesy of Gilberto </a:t>
            </a:r>
            <a:r>
              <a:rPr lang="en-IE" sz="800" dirty="0" err="1"/>
              <a:t>Camara</a:t>
            </a:r>
            <a:r>
              <a:rPr lang="en-IE" sz="800" dirty="0"/>
              <a:t> (</a:t>
            </a:r>
            <a:r>
              <a:rPr lang="en-IE" sz="800" dirty="0" err="1"/>
              <a:t>earthobservations.org</a:t>
            </a:r>
            <a:r>
              <a:rPr lang="en-IE" sz="800" dirty="0"/>
              <a:t>)</a:t>
            </a:r>
            <a:endParaRPr lang="en-GB" sz="800" dirty="0"/>
          </a:p>
        </p:txBody>
      </p:sp>
    </p:spTree>
    <p:extLst>
      <p:ext uri="{BB962C8B-B14F-4D97-AF65-F5344CB8AC3E}">
        <p14:creationId xmlns:p14="http://schemas.microsoft.com/office/powerpoint/2010/main" val="376291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Marine Litter in a Digital Ecosystem for the Planet</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CA3DCBB-D62F-F34B-A729-B42B8FCC9E03}"/>
              </a:ext>
            </a:extLst>
          </p:cNvPr>
          <p:cNvPicPr>
            <a:picLocks noChangeAspect="1"/>
          </p:cNvPicPr>
          <p:nvPr/>
        </p:nvPicPr>
        <p:blipFill rotWithShape="1">
          <a:blip r:embed="rId4">
            <a:extLst>
              <a:ext uri="{28A0092B-C50C-407E-A947-70E740481C1C}">
                <a14:useLocalDpi xmlns:a14="http://schemas.microsoft.com/office/drawing/2010/main" val="0"/>
              </a:ext>
            </a:extLst>
          </a:blip>
          <a:srcRect t="5667" b="14315"/>
          <a:stretch/>
        </p:blipFill>
        <p:spPr>
          <a:xfrm>
            <a:off x="93885" y="1093191"/>
            <a:ext cx="6568225" cy="4709904"/>
          </a:xfrm>
          <a:prstGeom prst="rect">
            <a:avLst/>
          </a:prstGeom>
        </p:spPr>
      </p:pic>
      <p:pic>
        <p:nvPicPr>
          <p:cNvPr id="10" name="Picture 9">
            <a:extLst>
              <a:ext uri="{FF2B5EF4-FFF2-40B4-BE49-F238E27FC236}">
                <a16:creationId xmlns:a16="http://schemas.microsoft.com/office/drawing/2014/main" id="{F3DC7A23-470A-8345-B53C-D744D1C145D4}"/>
              </a:ext>
            </a:extLst>
          </p:cNvPr>
          <p:cNvPicPr/>
          <p:nvPr/>
        </p:nvPicPr>
        <p:blipFill>
          <a:blip r:embed="rId5"/>
          <a:stretch>
            <a:fillRect/>
          </a:stretch>
        </p:blipFill>
        <p:spPr bwMode="auto">
          <a:xfrm>
            <a:off x="6745280" y="1087396"/>
            <a:ext cx="5187420" cy="4765127"/>
          </a:xfrm>
          <a:prstGeom prst="rect">
            <a:avLst/>
          </a:prstGeom>
        </p:spPr>
      </p:pic>
    </p:spTree>
    <p:extLst>
      <p:ext uri="{BB962C8B-B14F-4D97-AF65-F5344CB8AC3E}">
        <p14:creationId xmlns:p14="http://schemas.microsoft.com/office/powerpoint/2010/main" val="263592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Marine Litter in a Digital Ecosystem for the Planet – A Thought Pilot Project</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4799" y="1009570"/>
            <a:ext cx="11101754" cy="5078313"/>
          </a:xfrm>
          <a:prstGeom prst="rect">
            <a:avLst/>
          </a:prstGeom>
        </p:spPr>
        <p:txBody>
          <a:bodyPr wrap="square">
            <a:spAutoFit/>
          </a:bodyPr>
          <a:lstStyle/>
          <a:p>
            <a:pPr>
              <a:spcBef>
                <a:spcPts val="600"/>
              </a:spcBef>
              <a:spcAft>
                <a:spcPts val="600"/>
              </a:spcAft>
            </a:pPr>
            <a:r>
              <a:rPr lang="en-US" sz="2200" b="1" dirty="0">
                <a:solidFill>
                  <a:srgbClr val="595959"/>
                </a:solidFill>
                <a:latin typeface="Arial" panose="020B0604020202020204" pitchFamily="34" charset="0"/>
                <a:cs typeface="Arial" panose="020B0604020202020204" pitchFamily="34" charset="0"/>
              </a:rPr>
              <a:t>Keystone Species in the Marine Litter Digital Ecosystem</a:t>
            </a:r>
            <a:endParaRPr lang="en-IE" sz="2200" b="1" dirty="0">
              <a:solidFill>
                <a:srgbClr val="595959"/>
              </a:solidFill>
              <a:latin typeface="Arial" panose="020B0604020202020204" pitchFamily="34" charset="0"/>
              <a:cs typeface="Arial" panose="020B0604020202020204" pitchFamily="34" charset="0"/>
            </a:endParaRPr>
          </a:p>
          <a:p>
            <a:pPr>
              <a:spcBef>
                <a:spcPts val="600"/>
              </a:spcBef>
              <a:spcAft>
                <a:spcPts val="600"/>
              </a:spcAft>
            </a:pPr>
            <a:endParaRPr lang="en-IE" sz="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pPr>
            <a:r>
              <a:rPr lang="en-US" sz="2200" b="1" dirty="0">
                <a:solidFill>
                  <a:srgbClr val="7DA7B9"/>
                </a:solidFill>
                <a:latin typeface="Arial" panose="020B0604020202020204" pitchFamily="34" charset="0"/>
                <a:ea typeface="Times New Roman" panose="02020603050405020304" pitchFamily="18" charset="0"/>
                <a:cs typeface="Arial" panose="020B0604020202020204" pitchFamily="34" charset="0"/>
              </a:rPr>
              <a:t>Data collection</a:t>
            </a: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digital (software) agents that collect new data and generate a flow to those species that represent data products</a:t>
            </a:r>
          </a:p>
          <a:p>
            <a:pPr marL="342900" lvl="0" indent="-342900">
              <a:spcBef>
                <a:spcPts val="600"/>
              </a:spcBef>
              <a:spcAft>
                <a:spcPts val="600"/>
              </a:spcAft>
              <a:buFont typeface="+mj-lt"/>
              <a:buAutoNum type="arabicPeriod"/>
            </a:pPr>
            <a:endParaRPr lang="en-US" sz="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pPr>
            <a:r>
              <a:rPr lang="en-US" sz="2200" b="1" dirty="0">
                <a:solidFill>
                  <a:srgbClr val="7DA7B9"/>
                </a:solidFill>
                <a:latin typeface="Arial" panose="020B0604020202020204" pitchFamily="34" charset="0"/>
                <a:ea typeface="Times New Roman" panose="02020603050405020304" pitchFamily="18" charset="0"/>
                <a:cs typeface="Arial" panose="020B0604020202020204" pitchFamily="34" charset="0"/>
              </a:rPr>
              <a:t>Data representation</a:t>
            </a: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digital agents that represent data objects and can provide information extracted from these objects, as well as, give access to the data in the objects and receive feedback on data</a:t>
            </a:r>
          </a:p>
          <a:p>
            <a:pPr marL="342900" lvl="0" indent="-342900">
              <a:spcBef>
                <a:spcPts val="600"/>
              </a:spcBef>
              <a:spcAft>
                <a:spcPts val="600"/>
              </a:spcAft>
              <a:buFont typeface="+mj-lt"/>
              <a:buAutoNum type="arabicPeriod"/>
            </a:pPr>
            <a:endParaRPr lang="en-US" sz="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pPr>
            <a:r>
              <a:rPr lang="en-US" sz="2200" b="1" dirty="0">
                <a:solidFill>
                  <a:srgbClr val="7DA7B9"/>
                </a:solidFill>
                <a:latin typeface="Arial" panose="020B0604020202020204" pitchFamily="34" charset="0"/>
                <a:ea typeface="Times New Roman" panose="02020603050405020304" pitchFamily="18" charset="0"/>
                <a:cs typeface="Arial" panose="020B0604020202020204" pitchFamily="34" charset="0"/>
              </a:rPr>
              <a:t>Tool representation</a:t>
            </a: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digital agents that give access to models and data processing tools</a:t>
            </a:r>
          </a:p>
          <a:p>
            <a:pPr marL="342900" lvl="0" indent="-342900">
              <a:spcBef>
                <a:spcPts val="600"/>
              </a:spcBef>
              <a:spcAft>
                <a:spcPts val="600"/>
              </a:spcAft>
              <a:buFont typeface="+mj-lt"/>
              <a:buAutoNum type="arabicPeriod"/>
            </a:pPr>
            <a:endParaRPr lang="en-US" sz="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pPr>
            <a:r>
              <a:rPr lang="en-US" sz="2200" b="1" dirty="0">
                <a:solidFill>
                  <a:srgbClr val="7DA7B9"/>
                </a:solidFill>
                <a:latin typeface="Arial" panose="020B0604020202020204" pitchFamily="34" charset="0"/>
                <a:ea typeface="Times New Roman" panose="02020603050405020304" pitchFamily="18" charset="0"/>
                <a:cs typeface="Arial" panose="020B0604020202020204" pitchFamily="34" charset="0"/>
              </a:rPr>
              <a:t>Knowledge representatives</a:t>
            </a:r>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digital agents that represent knowledge created by interaction of human and digital agents</a:t>
            </a:r>
            <a:endParaRPr lang="en-IE"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076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Future Developments – Artificial Intelligence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E48B2D3-D91A-224F-B31B-E64EDBF7D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207" y="988847"/>
            <a:ext cx="4548112" cy="2628900"/>
          </a:xfrm>
          <a:prstGeom prst="rect">
            <a:avLst/>
          </a:prstGeom>
        </p:spPr>
      </p:pic>
      <p:pic>
        <p:nvPicPr>
          <p:cNvPr id="8" name="Picture 7">
            <a:extLst>
              <a:ext uri="{FF2B5EF4-FFF2-40B4-BE49-F238E27FC236}">
                <a16:creationId xmlns:a16="http://schemas.microsoft.com/office/drawing/2014/main" id="{14C76E49-80C3-CC46-9103-AE63B83FA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90" y="1086556"/>
            <a:ext cx="5168900" cy="1623738"/>
          </a:xfrm>
          <a:prstGeom prst="rect">
            <a:avLst/>
          </a:prstGeom>
        </p:spPr>
      </p:pic>
      <p:pic>
        <p:nvPicPr>
          <p:cNvPr id="9" name="Picture 8">
            <a:extLst>
              <a:ext uri="{FF2B5EF4-FFF2-40B4-BE49-F238E27FC236}">
                <a16:creationId xmlns:a16="http://schemas.microsoft.com/office/drawing/2014/main" id="{B07F105C-6DA1-AB40-8886-61A2CE8477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259" y="2901827"/>
            <a:ext cx="3632200" cy="2464098"/>
          </a:xfrm>
          <a:prstGeom prst="rect">
            <a:avLst/>
          </a:prstGeom>
        </p:spPr>
      </p:pic>
      <p:pic>
        <p:nvPicPr>
          <p:cNvPr id="10" name="Picture 9">
            <a:extLst>
              <a:ext uri="{FF2B5EF4-FFF2-40B4-BE49-F238E27FC236}">
                <a16:creationId xmlns:a16="http://schemas.microsoft.com/office/drawing/2014/main" id="{DAE5E37F-06D6-A04A-BA09-DBABE6DFE5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913" y="3954159"/>
            <a:ext cx="5547987" cy="2412168"/>
          </a:xfrm>
          <a:prstGeom prst="rect">
            <a:avLst/>
          </a:prstGeom>
        </p:spPr>
      </p:pic>
    </p:spTree>
    <p:extLst>
      <p:ext uri="{BB962C8B-B14F-4D97-AF65-F5344CB8AC3E}">
        <p14:creationId xmlns:p14="http://schemas.microsoft.com/office/powerpoint/2010/main" val="135465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Challenges</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F56AE1-C4CF-7745-B3AD-D6459BE47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853" y="2342062"/>
            <a:ext cx="4167246" cy="4160684"/>
          </a:xfrm>
          <a:prstGeom prst="rect">
            <a:avLst/>
          </a:prstGeom>
        </p:spPr>
      </p:pic>
      <p:sp>
        <p:nvSpPr>
          <p:cNvPr id="12" name="TextBox 11">
            <a:extLst>
              <a:ext uri="{FF2B5EF4-FFF2-40B4-BE49-F238E27FC236}">
                <a16:creationId xmlns:a16="http://schemas.microsoft.com/office/drawing/2014/main" id="{A9F57898-AD10-D74B-A5CC-64B74FADA343}"/>
              </a:ext>
            </a:extLst>
          </p:cNvPr>
          <p:cNvSpPr txBox="1"/>
          <p:nvPr/>
        </p:nvSpPr>
        <p:spPr>
          <a:xfrm>
            <a:off x="160421" y="2157397"/>
            <a:ext cx="7789432" cy="3765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Effective Partnerships</a:t>
            </a:r>
            <a:r>
              <a:rPr lang="en-GB" sz="2400" dirty="0">
                <a:solidFill>
                  <a:srgbClr val="595959"/>
                </a:solidFill>
                <a:latin typeface="Calibri" panose="020F0502020204030204" pitchFamily="34" charset="0"/>
                <a:cs typeface="Calibri" panose="020F0502020204030204" pitchFamily="34" charset="0"/>
              </a:rPr>
              <a:t>: No one can go alone!</a:t>
            </a:r>
          </a:p>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Funding</a:t>
            </a:r>
            <a:r>
              <a:rPr lang="en-GB" sz="2400" dirty="0">
                <a:solidFill>
                  <a:srgbClr val="595959"/>
                </a:solidFill>
                <a:latin typeface="Calibri" panose="020F0502020204030204" pitchFamily="34" charset="0"/>
                <a:cs typeface="Calibri" panose="020F0502020204030204" pitchFamily="34" charset="0"/>
              </a:rPr>
              <a:t>: Need committed long-term funding </a:t>
            </a:r>
            <a:endParaRPr lang="en-GB" sz="2400" u="sng" dirty="0">
              <a:solidFill>
                <a:srgbClr val="595959"/>
              </a:solidFill>
              <a:latin typeface="Calibri" panose="020F0502020204030204" pitchFamily="34" charset="0"/>
              <a:cs typeface="Calibri" panose="020F0502020204030204" pitchFamily="34" charset="0"/>
            </a:endParaRPr>
          </a:p>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Data democracy</a:t>
            </a:r>
            <a:r>
              <a:rPr lang="en-GB" sz="2400" dirty="0">
                <a:solidFill>
                  <a:srgbClr val="595959"/>
                </a:solidFill>
                <a:latin typeface="Calibri" panose="020F0502020204030204" pitchFamily="34" charset="0"/>
                <a:cs typeface="Calibri" panose="020F0502020204030204" pitchFamily="34" charset="0"/>
              </a:rPr>
              <a:t>: Open &amp; Free data &amp; access to infrastructure.</a:t>
            </a:r>
          </a:p>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EO data complexity and access</a:t>
            </a:r>
            <a:r>
              <a:rPr lang="en-GB" sz="2400" dirty="0">
                <a:solidFill>
                  <a:srgbClr val="595959"/>
                </a:solidFill>
                <a:latin typeface="Calibri" panose="020F0502020204030204" pitchFamily="34" charset="0"/>
                <a:cs typeface="Calibri" panose="020F0502020204030204" pitchFamily="34" charset="0"/>
              </a:rPr>
              <a:t>: Bring data to users (ARD, ODC, DIAS).</a:t>
            </a:r>
          </a:p>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Data continuity</a:t>
            </a:r>
            <a:r>
              <a:rPr lang="en-GB" sz="2400" dirty="0">
                <a:solidFill>
                  <a:srgbClr val="595959"/>
                </a:solidFill>
                <a:latin typeface="Calibri" panose="020F0502020204030204" pitchFamily="34" charset="0"/>
                <a:cs typeface="Calibri" panose="020F0502020204030204" pitchFamily="34" charset="0"/>
              </a:rPr>
              <a:t>: NSO need confidence that there will be continuity over years &amp; decades for any new data streams before making investments in new systems. </a:t>
            </a:r>
          </a:p>
          <a:p>
            <a:pPr marL="401822" indent="-401822">
              <a:buFont typeface="Arial" panose="020B0604020202020204" pitchFamily="34" charset="0"/>
              <a:buChar char="•"/>
            </a:pPr>
            <a:r>
              <a:rPr lang="en-GB" sz="2400" u="sng" dirty="0">
                <a:solidFill>
                  <a:srgbClr val="595959"/>
                </a:solidFill>
                <a:latin typeface="Calibri" panose="020F0502020204030204" pitchFamily="34" charset="0"/>
                <a:cs typeface="Calibri" panose="020F0502020204030204" pitchFamily="34" charset="0"/>
              </a:rPr>
              <a:t>Leave no one behind</a:t>
            </a:r>
            <a:r>
              <a:rPr lang="en-GB" sz="2400" dirty="0">
                <a:solidFill>
                  <a:srgbClr val="595959"/>
                </a:solidFill>
                <a:latin typeface="Calibri" panose="020F0502020204030204" pitchFamily="34" charset="0"/>
                <a:cs typeface="Calibri" panose="020F0502020204030204" pitchFamily="34" charset="0"/>
              </a:rPr>
              <a:t>: </a:t>
            </a:r>
            <a:r>
              <a:rPr lang="en-GB" sz="2400" b="1" dirty="0">
                <a:solidFill>
                  <a:srgbClr val="7DA7B9"/>
                </a:solidFill>
                <a:latin typeface="Calibri" panose="020F0502020204030204" pitchFamily="34" charset="0"/>
                <a:cs typeface="Calibri" panose="020F0502020204030204" pitchFamily="34" charset="0"/>
              </a:rPr>
              <a:t>LISTEN TO AND CATER FOR ALL</a:t>
            </a:r>
            <a:r>
              <a:rPr lang="en-GB" sz="2400" dirty="0">
                <a:solidFill>
                  <a:srgbClr val="7DA7B9"/>
                </a:solidFill>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0DF3D98-1661-BD4E-A50E-C7331A5165F8}"/>
              </a:ext>
            </a:extLst>
          </p:cNvPr>
          <p:cNvSpPr txBox="1"/>
          <p:nvPr/>
        </p:nvSpPr>
        <p:spPr>
          <a:xfrm>
            <a:off x="275504" y="725556"/>
            <a:ext cx="11841595" cy="13647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GB" sz="2800" b="1" dirty="0">
                <a:solidFill>
                  <a:srgbClr val="7DA7B9"/>
                </a:solidFill>
                <a:latin typeface="Calibri" panose="020F0502020204030204" pitchFamily="34" charset="0"/>
                <a:cs typeface="Calibri" panose="020F0502020204030204" pitchFamily="34" charset="0"/>
              </a:rPr>
              <a:t>Need to reduce EO data size &amp; complexity to allow widespread &amp; application.</a:t>
            </a:r>
          </a:p>
          <a:p>
            <a:r>
              <a:rPr lang="en-GB" sz="2800" b="1" dirty="0">
                <a:solidFill>
                  <a:srgbClr val="7DA7B9"/>
                </a:solidFill>
                <a:latin typeface="Calibri" panose="020F0502020204030204" pitchFamily="34" charset="0"/>
                <a:cs typeface="Calibri" panose="020F0502020204030204" pitchFamily="34" charset="0"/>
              </a:rPr>
              <a:t>Data continuity is crucial for confidence in national investment in human resources &amp; information system to handle EO.</a:t>
            </a:r>
          </a:p>
        </p:txBody>
      </p:sp>
    </p:spTree>
    <p:extLst>
      <p:ext uri="{BB962C8B-B14F-4D97-AF65-F5344CB8AC3E}">
        <p14:creationId xmlns:p14="http://schemas.microsoft.com/office/powerpoint/2010/main" val="352276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13182" y="50981"/>
            <a:ext cx="11801104" cy="599498"/>
          </a:xfrm>
        </p:spPr>
        <p:txBody>
          <a:bodyPr/>
          <a:lstStyle/>
          <a:p>
            <a:r>
              <a:rPr lang="en-US" dirty="0"/>
              <a:t>Next Steps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FB9BFBE2-2AF1-42D6-BCBC-86BBD91BEA9F}"/>
              </a:ext>
            </a:extLst>
          </p:cNvPr>
          <p:cNvSpPr txBox="1">
            <a:spLocks/>
          </p:cNvSpPr>
          <p:nvPr/>
        </p:nvSpPr>
        <p:spPr>
          <a:xfrm>
            <a:off x="254442" y="650479"/>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7DA7B9"/>
                </a:solidFill>
              </a:rPr>
              <a:t>Community </a:t>
            </a:r>
            <a:r>
              <a:rPr lang="en-US" sz="2600" dirty="0">
                <a:solidFill>
                  <a:srgbClr val="595959"/>
                </a:solidFill>
              </a:rPr>
              <a:t>input to the white paper will be requested through additional webinars and engagement </a:t>
            </a:r>
          </a:p>
          <a:p>
            <a:endParaRPr lang="en-US" sz="2600" dirty="0">
              <a:solidFill>
                <a:srgbClr val="595959"/>
              </a:solidFill>
            </a:endParaRPr>
          </a:p>
          <a:p>
            <a:r>
              <a:rPr lang="en-US" sz="2600" dirty="0">
                <a:solidFill>
                  <a:srgbClr val="595959"/>
                </a:solidFill>
              </a:rPr>
              <a:t>Input will be sought from participants from the IEEE workshop in </a:t>
            </a:r>
            <a:r>
              <a:rPr lang="en-US" sz="2600" dirty="0">
                <a:solidFill>
                  <a:srgbClr val="595959"/>
                </a:solidFill>
                <a:hlinkClick r:id="rId4"/>
              </a:rPr>
              <a:t>Brest, France from 16-18 December 2019</a:t>
            </a:r>
            <a:r>
              <a:rPr lang="en-US" sz="2600" dirty="0">
                <a:solidFill>
                  <a:srgbClr val="595959"/>
                </a:solidFill>
              </a:rPr>
              <a:t> - </a:t>
            </a:r>
            <a:r>
              <a:rPr lang="en-US" sz="2600" b="1" dirty="0">
                <a:solidFill>
                  <a:srgbClr val="7DA7B9"/>
                </a:solidFill>
              </a:rPr>
              <a:t>Marine Debris Indicators: what’s next?</a:t>
            </a:r>
          </a:p>
          <a:p>
            <a:endParaRPr lang="en-US" sz="1200" dirty="0"/>
          </a:p>
          <a:p>
            <a:r>
              <a:rPr lang="en-US" dirty="0">
                <a:solidFill>
                  <a:srgbClr val="595959"/>
                </a:solidFill>
              </a:rPr>
              <a:t>Final version of the white paper will be released in </a:t>
            </a:r>
            <a:r>
              <a:rPr lang="en-US" b="1" dirty="0">
                <a:solidFill>
                  <a:srgbClr val="7DA7B9"/>
                </a:solidFill>
              </a:rPr>
              <a:t>spring of 2020</a:t>
            </a:r>
          </a:p>
          <a:p>
            <a:pPr marL="0" indent="0">
              <a:buNone/>
            </a:pPr>
            <a:endParaRPr lang="en-US" b="1" dirty="0">
              <a:solidFill>
                <a:srgbClr val="7DA7B9"/>
              </a:solidFill>
            </a:endParaRPr>
          </a:p>
          <a:p>
            <a:r>
              <a:rPr lang="en-US" b="1" dirty="0">
                <a:solidFill>
                  <a:srgbClr val="7DA7B9"/>
                </a:solidFill>
              </a:rPr>
              <a:t>Implementation of </a:t>
            </a:r>
            <a:r>
              <a:rPr lang="en-US" dirty="0">
                <a:solidFill>
                  <a:srgbClr val="595959"/>
                </a:solidFill>
              </a:rPr>
              <a:t>the proposed platform and a digital ecosystem for the environment will take place at a workshop to be held in Lisbon prior to the Oceans Conference </a:t>
            </a:r>
            <a:endParaRPr lang="en-US" b="1" dirty="0">
              <a:solidFill>
                <a:srgbClr val="7DA7B9"/>
              </a:solidFill>
            </a:endParaRPr>
          </a:p>
          <a:p>
            <a:endParaRPr lang="en-US" dirty="0"/>
          </a:p>
        </p:txBody>
      </p:sp>
    </p:spTree>
    <p:extLst>
      <p:ext uri="{BB962C8B-B14F-4D97-AF65-F5344CB8AC3E}">
        <p14:creationId xmlns:p14="http://schemas.microsoft.com/office/powerpoint/2010/main" val="369401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13182" y="50981"/>
            <a:ext cx="11801104" cy="599498"/>
          </a:xfrm>
        </p:spPr>
        <p:txBody>
          <a:bodyPr/>
          <a:lstStyle/>
          <a:p>
            <a:r>
              <a:rPr lang="en-US" dirty="0"/>
              <a:t>Questions?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0293DD4-4A19-AA43-BE9E-6B5DB4D16C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7462" y="694781"/>
            <a:ext cx="8041901" cy="36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F89FD790-120B-6441-B138-3FD9789B9CB3}"/>
              </a:ext>
            </a:extLst>
          </p:cNvPr>
          <p:cNvGrpSpPr/>
          <p:nvPr/>
        </p:nvGrpSpPr>
        <p:grpSpPr>
          <a:xfrm>
            <a:off x="3850002" y="4281876"/>
            <a:ext cx="4913475" cy="2153751"/>
            <a:chOff x="2887467" y="6418963"/>
            <a:chExt cx="7547527" cy="3151733"/>
          </a:xfrm>
        </p:grpSpPr>
        <p:sp>
          <p:nvSpPr>
            <p:cNvPr id="10" name="TextBox 9"/>
            <p:cNvSpPr txBox="1"/>
            <p:nvPr/>
          </p:nvSpPr>
          <p:spPr>
            <a:xfrm>
              <a:off x="4264486" y="6565838"/>
              <a:ext cx="6109548" cy="765664"/>
            </a:xfrm>
            <a:prstGeom prst="rect">
              <a:avLst/>
            </a:prstGeom>
            <a:noFill/>
          </p:spPr>
          <p:txBody>
            <a:bodyPr wrap="square" rtlCol="0">
              <a:spAutoFit/>
            </a:bodyPr>
            <a:lstStyle/>
            <a:p>
              <a:pPr algn="l"/>
              <a:r>
                <a:rPr lang="en-US" sz="2800" b="1" dirty="0" err="1">
                  <a:solidFill>
                    <a:srgbClr val="31859C"/>
                  </a:solidFill>
                  <a:latin typeface="Calibri"/>
                </a:rPr>
                <a:t>Emily.</a:t>
              </a:r>
              <a:r>
                <a:rPr lang="en-US" sz="2800" b="1" err="1">
                  <a:solidFill>
                    <a:srgbClr val="31859C"/>
                  </a:solidFill>
                  <a:latin typeface="Calibri"/>
                </a:rPr>
                <a:t>Smail</a:t>
              </a:r>
              <a:r>
                <a:rPr lang="en-US" sz="2800" b="1">
                  <a:solidFill>
                    <a:srgbClr val="31859C"/>
                  </a:solidFill>
                  <a:latin typeface="Calibri"/>
                </a:rPr>
                <a:t>@noaa.gov</a:t>
              </a:r>
              <a:r>
                <a:rPr lang="en-US" sz="2800" b="1" dirty="0">
                  <a:solidFill>
                    <a:srgbClr val="31859C"/>
                  </a:solidFill>
                  <a:latin typeface="Calibri"/>
                </a:rPr>
                <a:t> </a:t>
              </a:r>
            </a:p>
          </p:txBody>
        </p:sp>
        <p:pic>
          <p:nvPicPr>
            <p:cNvPr id="11" name="Picture 4" descr="http://icons.iconarchive.com/icons/double-j-design/origami-colored-pencil/256/blue-mail-icon.png"/>
            <p:cNvPicPr>
              <a:picLocks noChangeAspect="1" noChangeArrowheads="1"/>
            </p:cNvPicPr>
            <p:nvPr/>
          </p:nvPicPr>
          <p:blipFill rotWithShape="1">
            <a:blip r:embed="rId5">
              <a:extLst>
                <a:ext uri="{28A0092B-C50C-407E-A947-70E740481C1C}">
                  <a14:useLocalDpi xmlns:a14="http://schemas.microsoft.com/office/drawing/2010/main" val="0"/>
                </a:ext>
              </a:extLst>
            </a:blip>
            <a:srcRect t="17470" b="12627"/>
            <a:stretch/>
          </p:blipFill>
          <p:spPr bwMode="auto">
            <a:xfrm>
              <a:off x="2887467" y="6418963"/>
              <a:ext cx="1287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3D350F4-0957-EC40-975D-1F84C753B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4902" t="14696" r="14490" b="15318"/>
            <a:stretch>
              <a:fillRect/>
            </a:stretch>
          </p:blipFill>
          <p:spPr bwMode="auto">
            <a:xfrm>
              <a:off x="3048672" y="8670696"/>
              <a:ext cx="910648"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mediabistro.com/alltwitter/files/2011/03/twitter-pen.png">
              <a:extLst>
                <a:ext uri="{FF2B5EF4-FFF2-40B4-BE49-F238E27FC236}">
                  <a16:creationId xmlns:a16="http://schemas.microsoft.com/office/drawing/2014/main" id="{BE9E64F6-E075-F543-A2BD-7A3C0423C1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384" y="7517398"/>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5924896-609A-F64E-BD9C-07270B366CCF}"/>
                </a:ext>
              </a:extLst>
            </p:cNvPr>
            <p:cNvSpPr txBox="1"/>
            <p:nvPr/>
          </p:nvSpPr>
          <p:spPr>
            <a:xfrm>
              <a:off x="4297680" y="7571679"/>
              <a:ext cx="4576739" cy="765664"/>
            </a:xfrm>
            <a:prstGeom prst="rect">
              <a:avLst/>
            </a:prstGeom>
            <a:noFill/>
          </p:spPr>
          <p:txBody>
            <a:bodyPr wrap="square" rtlCol="0">
              <a:spAutoFit/>
            </a:bodyPr>
            <a:lstStyle/>
            <a:p>
              <a:pPr algn="l"/>
              <a:r>
                <a:rPr lang="en-US" sz="2800" b="1" dirty="0">
                  <a:solidFill>
                    <a:srgbClr val="31859C"/>
                  </a:solidFill>
                  <a:latin typeface="Calibri"/>
                </a:rPr>
                <a:t>@</a:t>
              </a:r>
              <a:r>
                <a:rPr lang="en-US" sz="2800" b="1" dirty="0" err="1">
                  <a:solidFill>
                    <a:srgbClr val="31859C"/>
                  </a:solidFill>
                  <a:latin typeface="Calibri"/>
                </a:rPr>
                <a:t>GEOBluePlanet</a:t>
              </a:r>
              <a:endParaRPr lang="en-US" sz="2800" b="1" dirty="0">
                <a:solidFill>
                  <a:srgbClr val="31859C"/>
                </a:solidFill>
                <a:latin typeface="Calibri"/>
              </a:endParaRPr>
            </a:p>
          </p:txBody>
        </p:sp>
        <p:sp>
          <p:nvSpPr>
            <p:cNvPr id="15" name="TextBox 14">
              <a:extLst>
                <a:ext uri="{FF2B5EF4-FFF2-40B4-BE49-F238E27FC236}">
                  <a16:creationId xmlns:a16="http://schemas.microsoft.com/office/drawing/2014/main" id="{F3448E87-C0B5-364F-B6FB-433A840B9B03}"/>
                </a:ext>
              </a:extLst>
            </p:cNvPr>
            <p:cNvSpPr txBox="1"/>
            <p:nvPr/>
          </p:nvSpPr>
          <p:spPr>
            <a:xfrm>
              <a:off x="4325446" y="8638479"/>
              <a:ext cx="6109548" cy="765664"/>
            </a:xfrm>
            <a:prstGeom prst="rect">
              <a:avLst/>
            </a:prstGeom>
            <a:noFill/>
          </p:spPr>
          <p:txBody>
            <a:bodyPr wrap="square" rtlCol="0">
              <a:spAutoFit/>
            </a:bodyPr>
            <a:lstStyle/>
            <a:p>
              <a:pPr algn="l"/>
              <a:r>
                <a:rPr lang="en-US" sz="2800" b="1" dirty="0" err="1">
                  <a:solidFill>
                    <a:srgbClr val="31859C"/>
                  </a:solidFill>
                  <a:latin typeface="Calibri"/>
                </a:rPr>
                <a:t>www.geoblueplanet.org</a:t>
              </a:r>
              <a:endParaRPr lang="en-US" sz="2800" b="1" dirty="0">
                <a:solidFill>
                  <a:srgbClr val="31859C"/>
                </a:solidFill>
                <a:latin typeface="Calibri"/>
              </a:endParaRPr>
            </a:p>
          </p:txBody>
        </p:sp>
      </p:grpSp>
    </p:spTree>
    <p:extLst>
      <p:ext uri="{BB962C8B-B14F-4D97-AF65-F5344CB8AC3E}">
        <p14:creationId xmlns:p14="http://schemas.microsoft.com/office/powerpoint/2010/main" val="358731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White Paper</a:t>
            </a:r>
          </a:p>
        </p:txBody>
      </p:sp>
      <p:sp>
        <p:nvSpPr>
          <p:cNvPr id="5" name="Content Placeholder 1"/>
          <p:cNvSpPr txBox="1">
            <a:spLocks/>
          </p:cNvSpPr>
          <p:nvPr/>
        </p:nvSpPr>
        <p:spPr>
          <a:xfrm>
            <a:off x="415389" y="643466"/>
            <a:ext cx="11614315" cy="448169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marL="0" indent="0">
              <a:buNone/>
            </a:pPr>
            <a:r>
              <a:rPr lang="en-US" dirty="0"/>
              <a:t>The purpose of white paper is to outline requirements for the development of a </a:t>
            </a:r>
            <a:r>
              <a:rPr lang="en-US" b="1" dirty="0">
                <a:solidFill>
                  <a:srgbClr val="7DA7B9"/>
                </a:solidFill>
              </a:rPr>
              <a:t>global monitoring platform for marine litter </a:t>
            </a:r>
            <a:r>
              <a:rPr lang="en-US" dirty="0"/>
              <a:t>including vision, feasibility and potential structure and funding needed.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paper will be used to further discussions with the view to develop </a:t>
            </a:r>
            <a:r>
              <a:rPr lang="en-US" dirty="0">
                <a:solidFill>
                  <a:srgbClr val="595959"/>
                </a:solidFill>
              </a:rPr>
              <a:t>a </a:t>
            </a:r>
            <a:r>
              <a:rPr lang="en-US" b="1" dirty="0">
                <a:solidFill>
                  <a:srgbClr val="7DA7B9"/>
                </a:solidFill>
              </a:rPr>
              <a:t>long-term project in support of such a platform</a:t>
            </a:r>
            <a:r>
              <a:rPr lang="en-US" dirty="0"/>
              <a:t>.</a:t>
            </a:r>
          </a:p>
          <a:p>
            <a:endParaRPr lang="en-US" dirty="0"/>
          </a:p>
        </p:txBody>
      </p:sp>
      <p:pic>
        <p:nvPicPr>
          <p:cNvPr id="6" name="Picture 5">
            <a:extLst>
              <a:ext uri="{FF2B5EF4-FFF2-40B4-BE49-F238E27FC236}">
                <a16:creationId xmlns:a16="http://schemas.microsoft.com/office/drawing/2014/main" id="{F6080770-3A85-4118-B924-F9A973494B0E}"/>
              </a:ext>
            </a:extLst>
          </p:cNvPr>
          <p:cNvPicPr>
            <a:picLocks noChangeAspect="1"/>
          </p:cNvPicPr>
          <p:nvPr/>
        </p:nvPicPr>
        <p:blipFill>
          <a:blip r:embed="rId3"/>
          <a:stretch>
            <a:fillRect/>
          </a:stretch>
        </p:blipFill>
        <p:spPr>
          <a:xfrm>
            <a:off x="2250918" y="2529616"/>
            <a:ext cx="7241894" cy="1573459"/>
          </a:xfrm>
          <a:prstGeom prst="rect">
            <a:avLst/>
          </a:prstGeom>
        </p:spPr>
      </p:pic>
      <p:pic>
        <p:nvPicPr>
          <p:cNvPr id="7" name="Picture 6"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19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White Paper: A Global Platform for Monitoring Marine Litter and Informing Action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32" name="Content Placeholder 2">
            <a:extLst>
              <a:ext uri="{FF2B5EF4-FFF2-40B4-BE49-F238E27FC236}">
                <a16:creationId xmlns:a16="http://schemas.microsoft.com/office/drawing/2014/main" id="{FB9BFBE2-2AF1-42D6-BCBC-86BBD91BEA9F}"/>
              </a:ext>
            </a:extLst>
          </p:cNvPr>
          <p:cNvSpPr txBox="1">
            <a:spLocks/>
          </p:cNvSpPr>
          <p:nvPr/>
        </p:nvSpPr>
        <p:spPr>
          <a:xfrm>
            <a:off x="336708" y="1027918"/>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p>
          <a:p>
            <a:pPr lvl="1">
              <a:spcAft>
                <a:spcPts val="1200"/>
              </a:spcAft>
            </a:pPr>
            <a:r>
              <a:rPr lang="en-US" sz="2600" dirty="0">
                <a:solidFill>
                  <a:srgbClr val="595959"/>
                </a:solidFill>
              </a:rPr>
              <a:t>Existing and developing </a:t>
            </a:r>
            <a:r>
              <a:rPr lang="en-US" sz="2600" b="1" dirty="0">
                <a:solidFill>
                  <a:srgbClr val="7DA7B9"/>
                </a:solidFill>
              </a:rPr>
              <a:t>monitoring technologies</a:t>
            </a:r>
          </a:p>
          <a:p>
            <a:pPr lvl="1">
              <a:spcAft>
                <a:spcPts val="1200"/>
              </a:spcAft>
            </a:pPr>
            <a:r>
              <a:rPr lang="en-US" sz="2600" dirty="0">
                <a:solidFill>
                  <a:srgbClr val="595959"/>
                </a:solidFill>
              </a:rPr>
              <a:t>Existing </a:t>
            </a:r>
            <a:r>
              <a:rPr lang="en-US" sz="2600" b="1" dirty="0">
                <a:solidFill>
                  <a:srgbClr val="7DA7B9"/>
                </a:solidFill>
              </a:rPr>
              <a:t>marine litter databases </a:t>
            </a:r>
            <a:r>
              <a:rPr lang="en-US" sz="2600" dirty="0">
                <a:solidFill>
                  <a:srgbClr val="595959"/>
                </a:solidFill>
              </a:rPr>
              <a:t>and major published datasets</a:t>
            </a:r>
          </a:p>
          <a:p>
            <a:pPr lvl="1">
              <a:spcAft>
                <a:spcPts val="1200"/>
              </a:spcAft>
            </a:pPr>
            <a:r>
              <a:rPr lang="en-US" sz="2600" b="1" dirty="0">
                <a:solidFill>
                  <a:srgbClr val="7DA7B9"/>
                </a:solidFill>
              </a:rPr>
              <a:t>SDG indicators </a:t>
            </a:r>
            <a:r>
              <a:rPr lang="en-US" sz="2600" dirty="0">
                <a:solidFill>
                  <a:srgbClr val="595959"/>
                </a:solidFill>
              </a:rPr>
              <a:t>and </a:t>
            </a:r>
            <a:r>
              <a:rPr lang="en-US" sz="2600" b="1" dirty="0">
                <a:solidFill>
                  <a:srgbClr val="7DA7B9"/>
                </a:solidFill>
              </a:rPr>
              <a:t>other types of</a:t>
            </a:r>
            <a:r>
              <a:rPr lang="en-US" sz="2600" dirty="0">
                <a:solidFill>
                  <a:srgbClr val="595959"/>
                </a:solidFill>
              </a:rPr>
              <a:t> </a:t>
            </a:r>
            <a:r>
              <a:rPr lang="en-US" sz="2600" b="1" dirty="0">
                <a:solidFill>
                  <a:srgbClr val="7DA7B9"/>
                </a:solidFill>
              </a:rPr>
              <a:t>indicators</a:t>
            </a:r>
            <a:endParaRPr lang="en-US" sz="2600" dirty="0">
              <a:solidFill>
                <a:srgbClr val="595959"/>
              </a:solidFill>
            </a:endParaRPr>
          </a:p>
          <a:p>
            <a:pPr lvl="1">
              <a:spcAft>
                <a:spcPts val="1200"/>
              </a:spcAft>
            </a:pPr>
            <a:r>
              <a:rPr lang="en-US" sz="2600" dirty="0">
                <a:solidFill>
                  <a:srgbClr val="595959"/>
                </a:solidFill>
              </a:rPr>
              <a:t>Existing and developing </a:t>
            </a:r>
            <a:r>
              <a:rPr lang="en-US" sz="2600" b="1" dirty="0">
                <a:solidFill>
                  <a:srgbClr val="7DA7B9"/>
                </a:solidFill>
              </a:rPr>
              <a:t>platforms of relevance</a:t>
            </a:r>
          </a:p>
          <a:p>
            <a:pPr lvl="1">
              <a:spcAft>
                <a:spcPts val="1200"/>
              </a:spcAft>
            </a:pPr>
            <a:r>
              <a:rPr lang="en-US" sz="2600" b="1" dirty="0">
                <a:solidFill>
                  <a:srgbClr val="7DA7B9"/>
                </a:solidFill>
              </a:rPr>
              <a:t>Proposed features of a global platform</a:t>
            </a:r>
            <a:endParaRPr lang="en-US" sz="2600" dirty="0">
              <a:solidFill>
                <a:srgbClr val="595959"/>
              </a:solidFill>
            </a:endParaRPr>
          </a:p>
          <a:p>
            <a:pPr lvl="1">
              <a:spcAft>
                <a:spcPts val="1200"/>
              </a:spcAft>
            </a:pPr>
            <a:r>
              <a:rPr lang="en-US" sz="2600" dirty="0">
                <a:solidFill>
                  <a:srgbClr val="595959"/>
                </a:solidFill>
              </a:rPr>
              <a:t>Marine litter in a </a:t>
            </a:r>
            <a:r>
              <a:rPr lang="en-US" sz="2600" b="1" dirty="0">
                <a:solidFill>
                  <a:srgbClr val="7DA7B9"/>
                </a:solidFill>
              </a:rPr>
              <a:t>digital ecosystem for the environment </a:t>
            </a:r>
            <a:r>
              <a:rPr lang="en-US" sz="2600" dirty="0">
                <a:solidFill>
                  <a:srgbClr val="595959"/>
                </a:solidFill>
              </a:rPr>
              <a:t>– thought on a pilot project</a:t>
            </a:r>
          </a:p>
          <a:p>
            <a:pPr lvl="1">
              <a:spcAft>
                <a:spcPts val="1200"/>
              </a:spcAft>
            </a:pPr>
            <a:r>
              <a:rPr lang="en-US" sz="2600" dirty="0">
                <a:solidFill>
                  <a:srgbClr val="595959"/>
                </a:solidFill>
              </a:rPr>
              <a:t>Future developments</a:t>
            </a:r>
          </a:p>
          <a:p>
            <a:endParaRPr lang="en-US" dirty="0"/>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0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Existing and developing monitoring technologies</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32" name="Content Placeholder 2">
            <a:extLst>
              <a:ext uri="{FF2B5EF4-FFF2-40B4-BE49-F238E27FC236}">
                <a16:creationId xmlns:a16="http://schemas.microsoft.com/office/drawing/2014/main" id="{FB9BFBE2-2AF1-42D6-BCBC-86BBD91BEA9F}"/>
              </a:ext>
            </a:extLst>
          </p:cNvPr>
          <p:cNvSpPr txBox="1">
            <a:spLocks/>
          </p:cNvSpPr>
          <p:nvPr/>
        </p:nvSpPr>
        <p:spPr>
          <a:xfrm>
            <a:off x="-125750" y="116858"/>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spcAft>
                <a:spcPts val="1200"/>
              </a:spcAft>
              <a:buNone/>
            </a:pPr>
            <a:endParaRPr lang="en-US" sz="2600" dirty="0">
              <a:solidFill>
                <a:srgbClr val="595959"/>
              </a:solidFill>
            </a:endParaRPr>
          </a:p>
          <a:p>
            <a:pPr lvl="1">
              <a:spcAft>
                <a:spcPts val="1200"/>
              </a:spcAft>
            </a:pPr>
            <a:r>
              <a:rPr lang="en-US" sz="2300" dirty="0">
                <a:solidFill>
                  <a:srgbClr val="595959"/>
                </a:solidFill>
              </a:rPr>
              <a:t>Human observers</a:t>
            </a:r>
          </a:p>
          <a:p>
            <a:pPr lvl="1">
              <a:spcAft>
                <a:spcPts val="1200"/>
              </a:spcAft>
            </a:pPr>
            <a:r>
              <a:rPr lang="en-US" sz="2300" dirty="0">
                <a:solidFill>
                  <a:srgbClr val="595959"/>
                </a:solidFill>
              </a:rPr>
              <a:t>Microscopy</a:t>
            </a:r>
          </a:p>
          <a:p>
            <a:pPr lvl="1">
              <a:spcAft>
                <a:spcPts val="1200"/>
              </a:spcAft>
            </a:pPr>
            <a:r>
              <a:rPr lang="en-US" sz="2300" dirty="0">
                <a:solidFill>
                  <a:srgbClr val="595959"/>
                </a:solidFill>
              </a:rPr>
              <a:t>Weighing </a:t>
            </a:r>
          </a:p>
          <a:p>
            <a:pPr lvl="1">
              <a:spcAft>
                <a:spcPts val="1200"/>
              </a:spcAft>
            </a:pPr>
            <a:r>
              <a:rPr lang="en-US" sz="2300" dirty="0">
                <a:solidFill>
                  <a:srgbClr val="595959"/>
                </a:solidFill>
              </a:rPr>
              <a:t>Spectroscopy</a:t>
            </a:r>
          </a:p>
          <a:p>
            <a:pPr lvl="1">
              <a:spcAft>
                <a:spcPts val="1200"/>
              </a:spcAft>
            </a:pPr>
            <a:r>
              <a:rPr lang="en-US" sz="2300" dirty="0" err="1">
                <a:solidFill>
                  <a:srgbClr val="595959"/>
                </a:solidFill>
              </a:rPr>
              <a:t>Spectronomy</a:t>
            </a:r>
            <a:endParaRPr lang="en-US" sz="2300" dirty="0">
              <a:solidFill>
                <a:srgbClr val="595959"/>
              </a:solidFill>
            </a:endParaRPr>
          </a:p>
          <a:p>
            <a:pPr lvl="1">
              <a:spcAft>
                <a:spcPts val="1200"/>
              </a:spcAft>
            </a:pPr>
            <a:r>
              <a:rPr lang="en-US" sz="2300" dirty="0">
                <a:solidFill>
                  <a:srgbClr val="595959"/>
                </a:solidFill>
              </a:rPr>
              <a:t>Visual Imagery and Video </a:t>
            </a:r>
          </a:p>
          <a:p>
            <a:pPr lvl="1">
              <a:spcAft>
                <a:spcPts val="1200"/>
              </a:spcAft>
            </a:pPr>
            <a:r>
              <a:rPr lang="en-US" sz="2300" dirty="0">
                <a:solidFill>
                  <a:srgbClr val="595959"/>
                </a:solidFill>
              </a:rPr>
              <a:t>Synthetic Aperture Radar</a:t>
            </a:r>
          </a:p>
          <a:p>
            <a:pPr lvl="1">
              <a:spcAft>
                <a:spcPts val="1200"/>
              </a:spcAft>
            </a:pPr>
            <a:r>
              <a:rPr lang="en-US" sz="2300" dirty="0">
                <a:solidFill>
                  <a:srgbClr val="595959"/>
                </a:solidFill>
              </a:rPr>
              <a:t>Hyperspectral Imaging </a:t>
            </a:r>
          </a:p>
          <a:p>
            <a:pPr lvl="1">
              <a:spcAft>
                <a:spcPts val="1200"/>
              </a:spcAft>
            </a:pPr>
            <a:r>
              <a:rPr lang="en-US" sz="2300" dirty="0">
                <a:solidFill>
                  <a:srgbClr val="595959"/>
                </a:solidFill>
              </a:rPr>
              <a:t>GPS Tags and Transmitters</a:t>
            </a:r>
          </a:p>
          <a:p>
            <a:pPr lvl="1">
              <a:spcAft>
                <a:spcPts val="1200"/>
              </a:spcAft>
            </a:pPr>
            <a:r>
              <a:rPr lang="en-US" sz="2300" dirty="0">
                <a:solidFill>
                  <a:srgbClr val="595959"/>
                </a:solidFill>
              </a:rPr>
              <a:t>Modeling</a:t>
            </a:r>
            <a:endParaRPr lang="en-US" sz="2300" dirty="0"/>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itizen science marine l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737" y="1073892"/>
            <a:ext cx="3671518" cy="1750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sa.int/var/esa/storage/images/esa_multimedia/images/2018/03/remote_sensing_of_marine_plastic_litter/17406242-2-eng-GB/Remote_sensing_of_marine_plastic_lit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426" y="571766"/>
            <a:ext cx="5736751" cy="32269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465142" y="2558763"/>
            <a:ext cx="1981200" cy="276999"/>
          </a:xfrm>
          <a:prstGeom prst="rect">
            <a:avLst/>
          </a:prstGeom>
          <a:noFill/>
        </p:spPr>
        <p:txBody>
          <a:bodyPr wrap="square" rtlCol="0">
            <a:spAutoFit/>
          </a:bodyPr>
          <a:lstStyle/>
          <a:p>
            <a:r>
              <a:rPr lang="en-US" sz="1200" dirty="0"/>
              <a:t>Photo Credit: NOAA</a:t>
            </a:r>
          </a:p>
        </p:txBody>
      </p:sp>
      <p:sp>
        <p:nvSpPr>
          <p:cNvPr id="17" name="TextBox 16"/>
          <p:cNvSpPr txBox="1"/>
          <p:nvPr/>
        </p:nvSpPr>
        <p:spPr>
          <a:xfrm>
            <a:off x="10700861" y="3521689"/>
            <a:ext cx="1981200" cy="276999"/>
          </a:xfrm>
          <a:prstGeom prst="rect">
            <a:avLst/>
          </a:prstGeom>
          <a:noFill/>
        </p:spPr>
        <p:txBody>
          <a:bodyPr wrap="square" rtlCol="0">
            <a:spAutoFit/>
          </a:bodyPr>
          <a:lstStyle/>
          <a:p>
            <a:r>
              <a:rPr lang="en-US" sz="1200" dirty="0"/>
              <a:t>Photo Credit: ESA</a:t>
            </a:r>
          </a:p>
        </p:txBody>
      </p:sp>
      <p:pic>
        <p:nvPicPr>
          <p:cNvPr id="18" name="Imagen 10">
            <a:extLst>
              <a:ext uri="{FF2B5EF4-FFF2-40B4-BE49-F238E27FC236}">
                <a16:creationId xmlns:a16="http://schemas.microsoft.com/office/drawing/2014/main" id="{FB0CB0CA-DBD8-4954-81A1-C4F87AA3B4A2}"/>
              </a:ext>
            </a:extLst>
          </p:cNvPr>
          <p:cNvPicPr>
            <a:picLocks noChangeAspect="1"/>
          </p:cNvPicPr>
          <p:nvPr/>
        </p:nvPicPr>
        <p:blipFill>
          <a:blip r:embed="rId6"/>
          <a:stretch>
            <a:fillRect/>
          </a:stretch>
        </p:blipFill>
        <p:spPr>
          <a:xfrm>
            <a:off x="4102875" y="3319821"/>
            <a:ext cx="3645815" cy="2001624"/>
          </a:xfrm>
          <a:prstGeom prst="rect">
            <a:avLst/>
          </a:prstGeom>
        </p:spPr>
      </p:pic>
      <p:sp>
        <p:nvSpPr>
          <p:cNvPr id="19" name="TextBox 18"/>
          <p:cNvSpPr txBox="1"/>
          <p:nvPr/>
        </p:nvSpPr>
        <p:spPr>
          <a:xfrm>
            <a:off x="4397982" y="5011813"/>
            <a:ext cx="1981200" cy="276999"/>
          </a:xfrm>
          <a:prstGeom prst="rect">
            <a:avLst/>
          </a:prstGeom>
          <a:noFill/>
        </p:spPr>
        <p:txBody>
          <a:bodyPr wrap="square" rtlCol="0">
            <a:spAutoFit/>
          </a:bodyPr>
          <a:lstStyle/>
          <a:p>
            <a:r>
              <a:rPr lang="en-US" sz="1200" dirty="0"/>
              <a:t>Photo Credit: NOAA</a:t>
            </a:r>
          </a:p>
        </p:txBody>
      </p:sp>
      <p:pic>
        <p:nvPicPr>
          <p:cNvPr id="1032" name="Picture 8" descr="https://www.oceanvoyagesinstitute.org/wp-content/uploads/2019/02/0027-Net-3._DSC104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344" y="4019387"/>
            <a:ext cx="4270375" cy="28504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927887" y="6578526"/>
            <a:ext cx="2894150" cy="276999"/>
          </a:xfrm>
          <a:prstGeom prst="rect">
            <a:avLst/>
          </a:prstGeom>
          <a:noFill/>
        </p:spPr>
        <p:txBody>
          <a:bodyPr wrap="square" rtlCol="0">
            <a:spAutoFit/>
          </a:bodyPr>
          <a:lstStyle/>
          <a:p>
            <a:r>
              <a:rPr lang="en-US" sz="1200" dirty="0">
                <a:solidFill>
                  <a:schemeClr val="bg1"/>
                </a:solidFill>
              </a:rPr>
              <a:t>Photo Credit: Ocean Voyages Institute </a:t>
            </a:r>
          </a:p>
        </p:txBody>
      </p:sp>
      <p:pic>
        <p:nvPicPr>
          <p:cNvPr id="1034" name="Picture 10" descr="https://europa.eu/investeu/sites/investeu/files/es_litterdrone_banner_newformat_1170x387_20170508_102738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4069" y="5406936"/>
            <a:ext cx="4303987" cy="14236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64069" y="6566439"/>
            <a:ext cx="2306056" cy="276999"/>
          </a:xfrm>
          <a:prstGeom prst="rect">
            <a:avLst/>
          </a:prstGeom>
          <a:noFill/>
        </p:spPr>
        <p:txBody>
          <a:bodyPr wrap="square" rtlCol="0">
            <a:spAutoFit/>
          </a:bodyPr>
          <a:lstStyle/>
          <a:p>
            <a:r>
              <a:rPr lang="en-US" sz="1200" dirty="0"/>
              <a:t>Photo Credit: europa.eu</a:t>
            </a:r>
          </a:p>
        </p:txBody>
      </p:sp>
      <p:pic>
        <p:nvPicPr>
          <p:cNvPr id="1030" name="Picture 6" descr="https://i.cbc.ca/1.4378588.1509383937!/fileImage/httpImage/image.jpg_gen/derivatives/original_780/microplastics-saint-john-riv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0504" y="1601674"/>
            <a:ext cx="2563502" cy="186346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910504" y="3234330"/>
            <a:ext cx="1981200" cy="276999"/>
          </a:xfrm>
          <a:prstGeom prst="rect">
            <a:avLst/>
          </a:prstGeom>
          <a:noFill/>
        </p:spPr>
        <p:txBody>
          <a:bodyPr wrap="square" rtlCol="0">
            <a:spAutoFit/>
          </a:bodyPr>
          <a:lstStyle/>
          <a:p>
            <a:r>
              <a:rPr lang="en-US" sz="1200" dirty="0"/>
              <a:t>Photo Credit: Joshua </a:t>
            </a:r>
            <a:r>
              <a:rPr lang="en-US" sz="1200" dirty="0" err="1"/>
              <a:t>Kurek</a:t>
            </a:r>
            <a:endParaRPr lang="en-US" sz="1200" dirty="0"/>
          </a:p>
        </p:txBody>
      </p:sp>
    </p:spTree>
    <p:extLst>
      <p:ext uri="{BB962C8B-B14F-4D97-AF65-F5344CB8AC3E}">
        <p14:creationId xmlns:p14="http://schemas.microsoft.com/office/powerpoint/2010/main" val="142516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Preliminary Marine Litter Database Survey Results</a:t>
            </a:r>
          </a:p>
        </p:txBody>
      </p:sp>
      <p:sp>
        <p:nvSpPr>
          <p:cNvPr id="6" name="Shape 722">
            <a:extLst>
              <a:ext uri="{FF2B5EF4-FFF2-40B4-BE49-F238E27FC236}">
                <a16:creationId xmlns:a16="http://schemas.microsoft.com/office/drawing/2014/main" id="{0F617575-BBCD-4798-83D8-371786D35101}"/>
              </a:ext>
            </a:extLst>
          </p:cNvPr>
          <p:cNvSpPr/>
          <p:nvPr/>
        </p:nvSpPr>
        <p:spPr>
          <a:xfrm>
            <a:off x="1871121" y="735331"/>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32" name="Content Placeholder 2">
            <a:extLst>
              <a:ext uri="{FF2B5EF4-FFF2-40B4-BE49-F238E27FC236}">
                <a16:creationId xmlns:a16="http://schemas.microsoft.com/office/drawing/2014/main" id="{FB9BFBE2-2AF1-42D6-BCBC-86BBD91BEA9F}"/>
              </a:ext>
            </a:extLst>
          </p:cNvPr>
          <p:cNvSpPr txBox="1">
            <a:spLocks/>
          </p:cNvSpPr>
          <p:nvPr/>
        </p:nvSpPr>
        <p:spPr>
          <a:xfrm>
            <a:off x="195447" y="651835"/>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7" name="Chart 6">
            <a:extLst>
              <a:ext uri="{FF2B5EF4-FFF2-40B4-BE49-F238E27FC236}">
                <a16:creationId xmlns:a16="http://schemas.microsoft.com/office/drawing/2014/main" id="{05C4ED4F-6AAA-4F5E-AD0A-1A4DF2063B86}"/>
              </a:ext>
            </a:extLst>
          </p:cNvPr>
          <p:cNvGraphicFramePr/>
          <p:nvPr>
            <p:extLst>
              <p:ext uri="{D42A27DB-BD31-4B8C-83A1-F6EECF244321}">
                <p14:modId xmlns:p14="http://schemas.microsoft.com/office/powerpoint/2010/main" val="632590586"/>
              </p:ext>
            </p:extLst>
          </p:nvPr>
        </p:nvGraphicFramePr>
        <p:xfrm>
          <a:off x="1439438" y="784319"/>
          <a:ext cx="9343102" cy="516435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439438" y="5766649"/>
            <a:ext cx="10539695" cy="584775"/>
          </a:xfrm>
          <a:prstGeom prst="rect">
            <a:avLst/>
          </a:prstGeom>
        </p:spPr>
        <p:txBody>
          <a:bodyPr wrap="square">
            <a:spAutoFit/>
          </a:bodyPr>
          <a:lstStyle/>
          <a:p>
            <a:r>
              <a:rPr lang="en-US" sz="3200" dirty="0">
                <a:solidFill>
                  <a:srgbClr val="7DA7B9"/>
                </a:solidFill>
              </a:rPr>
              <a:t>Link to survey: </a:t>
            </a:r>
            <a:r>
              <a:rPr lang="en-US" sz="3200" dirty="0">
                <a:solidFill>
                  <a:srgbClr val="7DA7B9"/>
                </a:solidFill>
                <a:hlinkClick r:id="rId4"/>
              </a:rPr>
              <a:t>http://form.jotform.com/91395440653157</a:t>
            </a:r>
            <a:r>
              <a:rPr lang="en-US" sz="3200" dirty="0">
                <a:solidFill>
                  <a:srgbClr val="7DA7B9"/>
                </a:solidFill>
              </a:rPr>
              <a:t> </a:t>
            </a:r>
          </a:p>
        </p:txBody>
      </p:sp>
    </p:spTree>
    <p:extLst>
      <p:ext uri="{BB962C8B-B14F-4D97-AF65-F5344CB8AC3E}">
        <p14:creationId xmlns:p14="http://schemas.microsoft.com/office/powerpoint/2010/main" val="2801685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Existing Databases </a:t>
            </a:r>
          </a:p>
        </p:txBody>
      </p:sp>
      <p:sp>
        <p:nvSpPr>
          <p:cNvPr id="6" name="Shape 722">
            <a:extLst>
              <a:ext uri="{FF2B5EF4-FFF2-40B4-BE49-F238E27FC236}">
                <a16:creationId xmlns:a16="http://schemas.microsoft.com/office/drawing/2014/main" id="{0F617575-BBCD-4798-83D8-371786D35101}"/>
              </a:ext>
            </a:extLst>
          </p:cNvPr>
          <p:cNvSpPr/>
          <p:nvPr/>
        </p:nvSpPr>
        <p:spPr>
          <a:xfrm>
            <a:off x="1871121" y="735331"/>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sp>
        <p:nvSpPr>
          <p:cNvPr id="32" name="Content Placeholder 2">
            <a:extLst>
              <a:ext uri="{FF2B5EF4-FFF2-40B4-BE49-F238E27FC236}">
                <a16:creationId xmlns:a16="http://schemas.microsoft.com/office/drawing/2014/main" id="{FB9BFBE2-2AF1-42D6-BCBC-86BBD91BEA9F}"/>
              </a:ext>
            </a:extLst>
          </p:cNvPr>
          <p:cNvSpPr txBox="1">
            <a:spLocks/>
          </p:cNvSpPr>
          <p:nvPr/>
        </p:nvSpPr>
        <p:spPr>
          <a:xfrm>
            <a:off x="195447" y="651835"/>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7" name="Chart 6">
            <a:extLst>
              <a:ext uri="{FF2B5EF4-FFF2-40B4-BE49-F238E27FC236}">
                <a16:creationId xmlns:a16="http://schemas.microsoft.com/office/drawing/2014/main" id="{05C4ED4F-6AAA-4F5E-AD0A-1A4DF2063B86}"/>
              </a:ext>
            </a:extLst>
          </p:cNvPr>
          <p:cNvGraphicFramePr/>
          <p:nvPr/>
        </p:nvGraphicFramePr>
        <p:xfrm>
          <a:off x="1439438" y="784319"/>
          <a:ext cx="9343102" cy="516435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31B31F68-0FF8-5040-9649-6E2C5F33536B}"/>
              </a:ext>
            </a:extLst>
          </p:cNvPr>
          <p:cNvPicPr>
            <a:picLocks noChangeAspect="1"/>
          </p:cNvPicPr>
          <p:nvPr/>
        </p:nvPicPr>
        <p:blipFill rotWithShape="1">
          <a:blip r:embed="rId4"/>
          <a:srcRect b="81616"/>
          <a:stretch/>
        </p:blipFill>
        <p:spPr>
          <a:xfrm>
            <a:off x="5756283" y="1098614"/>
            <a:ext cx="5927994" cy="948687"/>
          </a:xfrm>
          <a:prstGeom prst="rect">
            <a:avLst/>
          </a:prstGeom>
        </p:spPr>
      </p:pic>
      <p:pic>
        <p:nvPicPr>
          <p:cNvPr id="9" name="Picture 8">
            <a:extLst>
              <a:ext uri="{FF2B5EF4-FFF2-40B4-BE49-F238E27FC236}">
                <a16:creationId xmlns:a16="http://schemas.microsoft.com/office/drawing/2014/main" id="{02F726A7-D260-8141-9430-F002A0EC76F3}"/>
              </a:ext>
            </a:extLst>
          </p:cNvPr>
          <p:cNvPicPr>
            <a:picLocks noChangeAspect="1"/>
          </p:cNvPicPr>
          <p:nvPr/>
        </p:nvPicPr>
        <p:blipFill>
          <a:blip r:embed="rId5"/>
          <a:stretch>
            <a:fillRect/>
          </a:stretch>
        </p:blipFill>
        <p:spPr>
          <a:xfrm>
            <a:off x="10486937" y="3494155"/>
            <a:ext cx="1453543" cy="2166687"/>
          </a:xfrm>
          <a:prstGeom prst="rect">
            <a:avLst/>
          </a:prstGeom>
        </p:spPr>
      </p:pic>
      <p:pic>
        <p:nvPicPr>
          <p:cNvPr id="10" name="Picture 9">
            <a:extLst>
              <a:ext uri="{FF2B5EF4-FFF2-40B4-BE49-F238E27FC236}">
                <a16:creationId xmlns:a16="http://schemas.microsoft.com/office/drawing/2014/main" id="{7496C948-9001-934E-94EE-0A7F7500476D}"/>
              </a:ext>
            </a:extLst>
          </p:cNvPr>
          <p:cNvPicPr>
            <a:picLocks noChangeAspect="1"/>
          </p:cNvPicPr>
          <p:nvPr/>
        </p:nvPicPr>
        <p:blipFill rotWithShape="1">
          <a:blip r:embed="rId6">
            <a:extLst>
              <a:ext uri="{28A0092B-C50C-407E-A947-70E740481C1C}">
                <a14:useLocalDpi xmlns:a14="http://schemas.microsoft.com/office/drawing/2010/main" val="0"/>
              </a:ext>
            </a:extLst>
          </a:blip>
          <a:srcRect t="45" r="11831" b="82695"/>
          <a:stretch/>
        </p:blipFill>
        <p:spPr>
          <a:xfrm>
            <a:off x="106820" y="2695074"/>
            <a:ext cx="5802658" cy="848293"/>
          </a:xfrm>
          <a:prstGeom prst="rect">
            <a:avLst/>
          </a:prstGeom>
        </p:spPr>
      </p:pic>
      <p:pic>
        <p:nvPicPr>
          <p:cNvPr id="11" name="Picture 10">
            <a:extLst>
              <a:ext uri="{FF2B5EF4-FFF2-40B4-BE49-F238E27FC236}">
                <a16:creationId xmlns:a16="http://schemas.microsoft.com/office/drawing/2014/main" id="{B31E0CE2-412A-F146-8D18-259952C8F0F3}"/>
              </a:ext>
            </a:extLst>
          </p:cNvPr>
          <p:cNvPicPr>
            <a:picLocks noChangeAspect="1"/>
          </p:cNvPicPr>
          <p:nvPr/>
        </p:nvPicPr>
        <p:blipFill>
          <a:blip r:embed="rId7"/>
          <a:stretch>
            <a:fillRect/>
          </a:stretch>
        </p:blipFill>
        <p:spPr>
          <a:xfrm>
            <a:off x="1899877" y="5139674"/>
            <a:ext cx="3246806" cy="1332023"/>
          </a:xfrm>
          <a:prstGeom prst="rect">
            <a:avLst/>
          </a:prstGeom>
        </p:spPr>
      </p:pic>
      <p:pic>
        <p:nvPicPr>
          <p:cNvPr id="12" name="Picture 11">
            <a:extLst>
              <a:ext uri="{FF2B5EF4-FFF2-40B4-BE49-F238E27FC236}">
                <a16:creationId xmlns:a16="http://schemas.microsoft.com/office/drawing/2014/main" id="{443077C8-2D94-E542-8B59-873B3169D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727" y="1091319"/>
            <a:ext cx="4572000" cy="938738"/>
          </a:xfrm>
          <a:prstGeom prst="rect">
            <a:avLst/>
          </a:prstGeom>
        </p:spPr>
      </p:pic>
      <p:pic>
        <p:nvPicPr>
          <p:cNvPr id="13" name="Picture 12">
            <a:extLst>
              <a:ext uri="{FF2B5EF4-FFF2-40B4-BE49-F238E27FC236}">
                <a16:creationId xmlns:a16="http://schemas.microsoft.com/office/drawing/2014/main" id="{AD466520-00DA-5B4B-A73B-85205E9B5D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204" y="2282013"/>
            <a:ext cx="5756283" cy="921840"/>
          </a:xfrm>
          <a:prstGeom prst="rect">
            <a:avLst/>
          </a:prstGeom>
        </p:spPr>
      </p:pic>
      <p:pic>
        <p:nvPicPr>
          <p:cNvPr id="14" name="Picture 13">
            <a:extLst>
              <a:ext uri="{FF2B5EF4-FFF2-40B4-BE49-F238E27FC236}">
                <a16:creationId xmlns:a16="http://schemas.microsoft.com/office/drawing/2014/main" id="{68C333F7-8922-DE43-9EE4-D19DFF72B5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0691" y="3746534"/>
            <a:ext cx="4730654" cy="1171400"/>
          </a:xfrm>
          <a:prstGeom prst="rect">
            <a:avLst/>
          </a:prstGeom>
        </p:spPr>
      </p:pic>
      <p:pic>
        <p:nvPicPr>
          <p:cNvPr id="15" name="Picture 14">
            <a:extLst>
              <a:ext uri="{FF2B5EF4-FFF2-40B4-BE49-F238E27FC236}">
                <a16:creationId xmlns:a16="http://schemas.microsoft.com/office/drawing/2014/main" id="{55BC0A65-D7C9-644C-9BF7-B7934581CE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840" y="5125755"/>
            <a:ext cx="2187098" cy="1198320"/>
          </a:xfrm>
          <a:prstGeom prst="rect">
            <a:avLst/>
          </a:prstGeom>
        </p:spPr>
      </p:pic>
    </p:spTree>
    <p:extLst>
      <p:ext uri="{BB962C8B-B14F-4D97-AF65-F5344CB8AC3E}">
        <p14:creationId xmlns:p14="http://schemas.microsoft.com/office/powerpoint/2010/main" val="59763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Indicators and Applications of Technologies </a:t>
            </a:r>
          </a:p>
        </p:txBody>
      </p:sp>
      <p:sp>
        <p:nvSpPr>
          <p:cNvPr id="32" name="Content Placeholder 2">
            <a:extLst>
              <a:ext uri="{FF2B5EF4-FFF2-40B4-BE49-F238E27FC236}">
                <a16:creationId xmlns:a16="http://schemas.microsoft.com/office/drawing/2014/main" id="{FB9BFBE2-2AF1-42D6-BCBC-86BBD91BEA9F}"/>
              </a:ext>
            </a:extLst>
          </p:cNvPr>
          <p:cNvSpPr txBox="1">
            <a:spLocks/>
          </p:cNvSpPr>
          <p:nvPr/>
        </p:nvSpPr>
        <p:spPr>
          <a:xfrm>
            <a:off x="336709" y="781131"/>
            <a:ext cx="11518584" cy="44400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spcAft>
                <a:spcPts val="1200"/>
              </a:spcAft>
              <a:buNone/>
            </a:pPr>
            <a:r>
              <a:rPr lang="en-US" sz="2600" b="1" dirty="0">
                <a:solidFill>
                  <a:srgbClr val="7DA7B9"/>
                </a:solidFill>
              </a:rPr>
              <a:t>Some primary questions to be addressed by a global platform for monitoring marine litter and information action:</a:t>
            </a:r>
          </a:p>
          <a:p>
            <a:pPr marL="971539" lvl="1" indent="-514350">
              <a:spcAft>
                <a:spcPts val="1200"/>
              </a:spcAft>
              <a:buFont typeface="+mj-lt"/>
              <a:buAutoNum type="arabicPeriod"/>
            </a:pPr>
            <a:r>
              <a:rPr lang="en-US" sz="2600" dirty="0">
                <a:solidFill>
                  <a:srgbClr val="595959"/>
                </a:solidFill>
              </a:rPr>
              <a:t>What is the abundance, distribution and composition of marine litter, and are these attributes changing over time?</a:t>
            </a:r>
          </a:p>
          <a:p>
            <a:pPr marL="971539" lvl="1" indent="-514350">
              <a:spcAft>
                <a:spcPts val="1200"/>
              </a:spcAft>
              <a:buFont typeface="+mj-lt"/>
              <a:buAutoNum type="arabicPeriod"/>
            </a:pPr>
            <a:r>
              <a:rPr lang="en-US" sz="2600" dirty="0">
                <a:solidFill>
                  <a:srgbClr val="595959"/>
                </a:solidFill>
              </a:rPr>
              <a:t>What are the main sources of marine litter, and are they changing over time?</a:t>
            </a:r>
          </a:p>
          <a:p>
            <a:pPr marL="971539" lvl="1" indent="-514350">
              <a:spcAft>
                <a:spcPts val="1200"/>
              </a:spcAft>
              <a:buFont typeface="+mj-lt"/>
              <a:buAutoNum type="arabicPeriod"/>
            </a:pPr>
            <a:r>
              <a:rPr lang="en-US" sz="2600" dirty="0">
                <a:solidFill>
                  <a:srgbClr val="595959"/>
                </a:solidFill>
              </a:rPr>
              <a:t>What are the impacts of marine litter, and are they changing over time?</a:t>
            </a:r>
          </a:p>
          <a:p>
            <a:pPr marL="971539" lvl="1" indent="-514350">
              <a:spcAft>
                <a:spcPts val="1200"/>
              </a:spcAft>
              <a:buFont typeface="+mj-lt"/>
              <a:buAutoNum type="arabicPeriod"/>
            </a:pPr>
            <a:r>
              <a:rPr lang="en-US" sz="2600" dirty="0">
                <a:solidFill>
                  <a:srgbClr val="595959"/>
                </a:solidFill>
              </a:rPr>
              <a:t>What are the principal dispersion and accumulation pathways and what are their variability?</a:t>
            </a:r>
          </a:p>
          <a:p>
            <a:pPr marL="457189" lvl="1" indent="0">
              <a:spcAft>
                <a:spcPts val="1200"/>
              </a:spcAft>
              <a:buNone/>
            </a:pPr>
            <a:endParaRPr lang="en-US" sz="2600" dirty="0">
              <a:solidFill>
                <a:srgbClr val="595959"/>
              </a:solidFill>
            </a:endParaRPr>
          </a:p>
          <a:p>
            <a:pPr marL="457189" lvl="1" indent="0">
              <a:spcAft>
                <a:spcPts val="1200"/>
              </a:spcAft>
              <a:buNone/>
            </a:pPr>
            <a:endParaRPr lang="en-US" sz="2600" dirty="0">
              <a:solidFill>
                <a:srgbClr val="595959"/>
              </a:solidFill>
            </a:endParaRPr>
          </a:p>
          <a:p>
            <a:endParaRPr lang="en-US" dirty="0"/>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5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Indicators and Applications of Technologies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6EF216-ECCE-8B41-BB9B-35C19B8E63F6}"/>
              </a:ext>
            </a:extLst>
          </p:cNvPr>
          <p:cNvSpPr txBox="1"/>
          <p:nvPr/>
        </p:nvSpPr>
        <p:spPr>
          <a:xfrm>
            <a:off x="6455432" y="803730"/>
            <a:ext cx="5836934" cy="2657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GB" sz="2800" b="1" dirty="0">
                <a:solidFill>
                  <a:srgbClr val="7DA7B9"/>
                </a:solidFill>
                <a:latin typeface="Calibri" panose="020F0502020204030204" pitchFamily="34" charset="0"/>
                <a:cs typeface="Calibri" panose="020F0502020204030204" pitchFamily="34" charset="0"/>
              </a:rPr>
              <a:t>Indicators for abundance, distribution and composition</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Beach/shoreline</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Floating and water column</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Seafloor</a:t>
            </a:r>
          </a:p>
          <a:p>
            <a:endParaRPr lang="en-GB" sz="2800" b="1" dirty="0">
              <a:solidFill>
                <a:srgbClr val="595959"/>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FDBDD51-EF2E-A64B-887E-6ABEE0458197}"/>
              </a:ext>
            </a:extLst>
          </p:cNvPr>
          <p:cNvSpPr txBox="1"/>
          <p:nvPr/>
        </p:nvSpPr>
        <p:spPr>
          <a:xfrm>
            <a:off x="6191714" y="3434853"/>
            <a:ext cx="5845831" cy="3519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GB" sz="2800" b="1" dirty="0">
                <a:solidFill>
                  <a:srgbClr val="7DA7B9"/>
                </a:solidFill>
                <a:latin typeface="Calibri" panose="020F0502020204030204" pitchFamily="34" charset="0"/>
                <a:cs typeface="Calibri" panose="020F0502020204030204" pitchFamily="34" charset="0"/>
              </a:rPr>
              <a:t>Indicators for sources of marine litter</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Rivers and estuaries</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Ocean activities</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Coastal disasters</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Primary </a:t>
            </a:r>
            <a:r>
              <a:rPr lang="en-GB" sz="2800" dirty="0" err="1">
                <a:solidFill>
                  <a:srgbClr val="595959"/>
                </a:solidFill>
                <a:latin typeface="Arial" panose="020B0604020202020204" pitchFamily="34" charset="0"/>
              </a:rPr>
              <a:t>Microplastics</a:t>
            </a:r>
            <a:endParaRPr lang="en-GB" sz="2800" dirty="0">
              <a:solidFill>
                <a:srgbClr val="595959"/>
              </a:solidFill>
              <a:latin typeface="Arial" panose="020B0604020202020204" pitchFamily="34" charset="0"/>
            </a:endParaRPr>
          </a:p>
          <a:p>
            <a:pPr marL="457200" indent="-457200">
              <a:buFont typeface="Arial" panose="020B0604020202020204" pitchFamily="34" charset="0"/>
              <a:buChar char="•"/>
            </a:pPr>
            <a:r>
              <a:rPr lang="en-GB" sz="2800" dirty="0">
                <a:solidFill>
                  <a:srgbClr val="595959"/>
                </a:solidFill>
                <a:latin typeface="Arial" panose="020B0604020202020204" pitchFamily="34" charset="0"/>
              </a:rPr>
              <a:t>Waste management</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Plastic Lifecycle</a:t>
            </a:r>
          </a:p>
          <a:p>
            <a:endParaRPr lang="en-GB" sz="2800" b="1" dirty="0">
              <a:solidFill>
                <a:srgbClr val="FFA22E"/>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FDBDD51-EF2E-A64B-887E-6ABEE0458197}"/>
              </a:ext>
            </a:extLst>
          </p:cNvPr>
          <p:cNvSpPr txBox="1"/>
          <p:nvPr/>
        </p:nvSpPr>
        <p:spPr>
          <a:xfrm>
            <a:off x="345883" y="3434853"/>
            <a:ext cx="5845831" cy="1795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GB" sz="2800" b="1" dirty="0">
                <a:solidFill>
                  <a:srgbClr val="7DA7B9"/>
                </a:solidFill>
                <a:latin typeface="Calibri" panose="020F0502020204030204" pitchFamily="34" charset="0"/>
                <a:cs typeface="Calibri" panose="020F0502020204030204" pitchFamily="34" charset="0"/>
              </a:rPr>
              <a:t>Indicators for impacts of marine litter</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Biological/ecosystem</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Economic</a:t>
            </a:r>
          </a:p>
          <a:p>
            <a:endParaRPr lang="en-GB" sz="2800" b="1" dirty="0">
              <a:solidFill>
                <a:srgbClr val="FFA22E"/>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36EF216-ECCE-8B41-BB9B-35C19B8E63F6}"/>
              </a:ext>
            </a:extLst>
          </p:cNvPr>
          <p:cNvSpPr txBox="1"/>
          <p:nvPr/>
        </p:nvSpPr>
        <p:spPr>
          <a:xfrm>
            <a:off x="354780" y="894657"/>
            <a:ext cx="5836934" cy="2226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GB" sz="2800" b="1" dirty="0">
                <a:solidFill>
                  <a:srgbClr val="7DA7B9"/>
                </a:solidFill>
                <a:latin typeface="Calibri" panose="020F0502020204030204" pitchFamily="34" charset="0"/>
                <a:cs typeface="Calibri" panose="020F0502020204030204" pitchFamily="34" charset="0"/>
              </a:rPr>
              <a:t>Approved SDG 14 Indicators</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Level 1 (global)</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Level 2 (national)</a:t>
            </a:r>
          </a:p>
          <a:p>
            <a:pPr marL="457200" indent="-457200">
              <a:buFont typeface="Arial" panose="020B0604020202020204" pitchFamily="34" charset="0"/>
              <a:buChar char="•"/>
            </a:pPr>
            <a:r>
              <a:rPr lang="en-GB" sz="2800" dirty="0">
                <a:solidFill>
                  <a:srgbClr val="595959"/>
                </a:solidFill>
                <a:latin typeface="Arial" panose="020B0604020202020204" pitchFamily="34" charset="0"/>
              </a:rPr>
              <a:t>Level 3 (supplemental) </a:t>
            </a:r>
          </a:p>
          <a:p>
            <a:endParaRPr lang="en-GB" sz="2800" b="1" dirty="0">
              <a:solidFill>
                <a:srgbClr val="5959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32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CE47-CE93-453D-9F8C-98317EAEB3B8}"/>
              </a:ext>
            </a:extLst>
          </p:cNvPr>
          <p:cNvSpPr>
            <a:spLocks noGrp="1"/>
          </p:cNvSpPr>
          <p:nvPr>
            <p:ph type="title"/>
          </p:nvPr>
        </p:nvSpPr>
        <p:spPr>
          <a:xfrm>
            <a:off x="195449" y="74460"/>
            <a:ext cx="11801104" cy="599498"/>
          </a:xfrm>
        </p:spPr>
        <p:txBody>
          <a:bodyPr/>
          <a:lstStyle/>
          <a:p>
            <a:r>
              <a:rPr lang="en-US" dirty="0"/>
              <a:t>Indicators for SDG 14.1 </a:t>
            </a:r>
          </a:p>
        </p:txBody>
      </p:sp>
      <p:sp>
        <p:nvSpPr>
          <p:cNvPr id="6" name="Shape 722">
            <a:extLst>
              <a:ext uri="{FF2B5EF4-FFF2-40B4-BE49-F238E27FC236}">
                <a16:creationId xmlns:a16="http://schemas.microsoft.com/office/drawing/2014/main" id="{0F617575-BBCD-4798-83D8-371786D35101}"/>
              </a:ext>
            </a:extLst>
          </p:cNvPr>
          <p:cNvSpPr/>
          <p:nvPr/>
        </p:nvSpPr>
        <p:spPr>
          <a:xfrm>
            <a:off x="1679392" y="894657"/>
            <a:ext cx="7679264" cy="0"/>
          </a:xfrm>
          <a:prstGeom prst="line">
            <a:avLst/>
          </a:prstGeom>
          <a:ln w="12700">
            <a:miter lim="400000"/>
          </a:ln>
        </p:spPr>
        <p:txBody>
          <a:bodyPr lIns="45719" rIns="45719"/>
          <a:lstStyle/>
          <a:p>
            <a:pPr marL="0" marR="0" lvl="0" indent="0" algn="l" defTabSz="457136"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sym typeface="Calibri"/>
            </a:endParaRPr>
          </a:p>
        </p:txBody>
      </p:sp>
      <p:pic>
        <p:nvPicPr>
          <p:cNvPr id="5" name="Picture 4" descr="UN Environment">
            <a:extLst>
              <a:ext uri="{FF2B5EF4-FFF2-40B4-BE49-F238E27FC236}">
                <a16:creationId xmlns:a16="http://schemas.microsoft.com/office/drawing/2014/main" id="{DE58AD10-8C06-404A-8491-C169F41D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550" y="6172310"/>
            <a:ext cx="890154" cy="4747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F191B3A0-37BF-1E4E-A2BF-E53AA8F2E1F3}"/>
              </a:ext>
            </a:extLst>
          </p:cNvPr>
          <p:cNvGraphicFramePr>
            <a:graphicFrameLocks noGrp="1"/>
          </p:cNvGraphicFramePr>
          <p:nvPr>
            <p:extLst>
              <p:ext uri="{D42A27DB-BD31-4B8C-83A1-F6EECF244321}">
                <p14:modId xmlns:p14="http://schemas.microsoft.com/office/powerpoint/2010/main" val="3981620591"/>
              </p:ext>
            </p:extLst>
          </p:nvPr>
        </p:nvGraphicFramePr>
        <p:xfrm>
          <a:off x="2137718" y="1017102"/>
          <a:ext cx="9816642" cy="4970418"/>
        </p:xfrm>
        <a:graphic>
          <a:graphicData uri="http://schemas.openxmlformats.org/drawingml/2006/table">
            <a:tbl>
              <a:tblPr firstRow="1" firstCol="1" bandRow="1">
                <a:tableStyleId>{5C22544A-7EE6-4342-B048-85BDC9FD1C3A}</a:tableStyleId>
              </a:tblPr>
              <a:tblGrid>
                <a:gridCol w="7414055">
                  <a:extLst>
                    <a:ext uri="{9D8B030D-6E8A-4147-A177-3AD203B41FA5}">
                      <a16:colId xmlns:a16="http://schemas.microsoft.com/office/drawing/2014/main" val="1919422742"/>
                    </a:ext>
                  </a:extLst>
                </a:gridCol>
                <a:gridCol w="831328">
                  <a:extLst>
                    <a:ext uri="{9D8B030D-6E8A-4147-A177-3AD203B41FA5}">
                      <a16:colId xmlns:a16="http://schemas.microsoft.com/office/drawing/2014/main" val="1063849746"/>
                    </a:ext>
                  </a:extLst>
                </a:gridCol>
                <a:gridCol w="770962">
                  <a:extLst>
                    <a:ext uri="{9D8B030D-6E8A-4147-A177-3AD203B41FA5}">
                      <a16:colId xmlns:a16="http://schemas.microsoft.com/office/drawing/2014/main" val="442108798"/>
                    </a:ext>
                  </a:extLst>
                </a:gridCol>
                <a:gridCol w="800297">
                  <a:extLst>
                    <a:ext uri="{9D8B030D-6E8A-4147-A177-3AD203B41FA5}">
                      <a16:colId xmlns:a16="http://schemas.microsoft.com/office/drawing/2014/main" val="554571795"/>
                    </a:ext>
                  </a:extLst>
                </a:gridCol>
              </a:tblGrid>
              <a:tr h="296115">
                <a:tc>
                  <a:txBody>
                    <a:bodyPr/>
                    <a:lstStyle/>
                    <a:p>
                      <a:pPr>
                        <a:spcBef>
                          <a:spcPts val="1400"/>
                        </a:spcBef>
                        <a:spcAft>
                          <a:spcPts val="0"/>
                        </a:spcAft>
                      </a:pPr>
                      <a:r>
                        <a:rPr lang="en-GB" sz="1700" b="1" noProof="0" dirty="0">
                          <a:solidFill>
                            <a:schemeClr val="bg1"/>
                          </a:solidFill>
                          <a:effectLst/>
                        </a:rPr>
                        <a:t>Monitoring parameters (and methods)</a:t>
                      </a:r>
                      <a:endParaRPr lang="en-GB" sz="1700" b="1" noProof="0"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spcBef>
                          <a:spcPts val="1400"/>
                        </a:spcBef>
                        <a:spcAft>
                          <a:spcPts val="0"/>
                        </a:spcAft>
                      </a:pPr>
                      <a:r>
                        <a:rPr lang="en-GB" sz="1700" b="1" noProof="0" dirty="0">
                          <a:solidFill>
                            <a:schemeClr val="bg1"/>
                          </a:solidFill>
                          <a:effectLst/>
                        </a:rPr>
                        <a:t> Level 1</a:t>
                      </a:r>
                      <a:endParaRPr lang="en-GB" sz="1700" b="1" noProof="0"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spcBef>
                          <a:spcPts val="1400"/>
                        </a:spcBef>
                        <a:spcAft>
                          <a:spcPts val="0"/>
                        </a:spcAft>
                      </a:pPr>
                      <a:r>
                        <a:rPr lang="en-GB" sz="1700" b="1" noProof="0" dirty="0">
                          <a:solidFill>
                            <a:schemeClr val="bg1"/>
                          </a:solidFill>
                          <a:effectLst/>
                        </a:rPr>
                        <a:t>Level 2</a:t>
                      </a:r>
                      <a:endParaRPr lang="en-GB" sz="1700" b="1" noProof="0"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spcBef>
                          <a:spcPts val="1400"/>
                        </a:spcBef>
                        <a:spcAft>
                          <a:spcPts val="0"/>
                        </a:spcAft>
                      </a:pPr>
                      <a:r>
                        <a:rPr lang="en-GB" sz="1700" b="1" noProof="0" dirty="0">
                          <a:solidFill>
                            <a:schemeClr val="bg1"/>
                          </a:solidFill>
                          <a:effectLst/>
                        </a:rPr>
                        <a:t>Level 3</a:t>
                      </a:r>
                      <a:endParaRPr lang="en-GB" sz="1700" b="1" noProof="0"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670967986"/>
                  </a:ext>
                </a:extLst>
              </a:tr>
              <a:tr h="224627">
                <a:tc>
                  <a:txBody>
                    <a:bodyPr/>
                    <a:lstStyle/>
                    <a:p>
                      <a:pPr>
                        <a:spcBef>
                          <a:spcPts val="1800"/>
                        </a:spcBef>
                        <a:spcAft>
                          <a:spcPts val="0"/>
                        </a:spcAft>
                      </a:pPr>
                      <a:r>
                        <a:rPr lang="en-GB" sz="1700" b="0" noProof="0" dirty="0">
                          <a:effectLst/>
                        </a:rPr>
                        <a:t>Plastic patches greater than 10 meters*</a:t>
                      </a:r>
                      <a:endParaRPr lang="en-GB" sz="1700" b="0"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dirty="0">
                          <a:effectLst/>
                        </a:rPr>
                        <a:t> </a:t>
                      </a:r>
                      <a:endParaRPr lang="en-GB" sz="1700" b="0"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dirty="0">
                          <a:effectLst/>
                        </a:rPr>
                        <a:t> </a:t>
                      </a:r>
                      <a:endParaRPr lang="en-GB" sz="1700" b="0"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278076073"/>
                  </a:ext>
                </a:extLst>
              </a:tr>
              <a:tr h="224627">
                <a:tc>
                  <a:txBody>
                    <a:bodyPr/>
                    <a:lstStyle/>
                    <a:p>
                      <a:pPr>
                        <a:spcBef>
                          <a:spcPts val="1800"/>
                        </a:spcBef>
                        <a:spcAft>
                          <a:spcPts val="0"/>
                        </a:spcAft>
                      </a:pPr>
                      <a:r>
                        <a:rPr lang="en-GB" sz="1700" b="0" noProof="0" dirty="0">
                          <a:effectLst/>
                        </a:rPr>
                        <a:t>Beach litter originating from national land-based sources</a:t>
                      </a:r>
                      <a:endParaRPr lang="en-GB" sz="1700" b="0"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398623195"/>
                  </a:ext>
                </a:extLst>
              </a:tr>
              <a:tr h="224627">
                <a:tc>
                  <a:txBody>
                    <a:bodyPr/>
                    <a:lstStyle/>
                    <a:p>
                      <a:pPr>
                        <a:spcBef>
                          <a:spcPts val="1800"/>
                        </a:spcBef>
                        <a:spcAft>
                          <a:spcPts val="0"/>
                        </a:spcAft>
                      </a:pPr>
                      <a:r>
                        <a:rPr lang="en-GB" sz="1700" b="0" noProof="0">
                          <a:effectLst/>
                        </a:rPr>
                        <a:t>Beach litter (beach surveys)</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982127039"/>
                  </a:ext>
                </a:extLst>
              </a:tr>
              <a:tr h="224627">
                <a:tc>
                  <a:txBody>
                    <a:bodyPr/>
                    <a:lstStyle/>
                    <a:p>
                      <a:pPr>
                        <a:spcBef>
                          <a:spcPts val="1800"/>
                        </a:spcBef>
                        <a:spcAft>
                          <a:spcPts val="0"/>
                        </a:spcAft>
                      </a:pPr>
                      <a:r>
                        <a:rPr lang="en-GB" sz="1700" b="0" noProof="0">
                          <a:effectLst/>
                        </a:rPr>
                        <a:t>Floating plastics (visual observation, manta trawls)</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73910079"/>
                  </a:ext>
                </a:extLst>
              </a:tr>
              <a:tr h="224627">
                <a:tc>
                  <a:txBody>
                    <a:bodyPr/>
                    <a:lstStyle/>
                    <a:p>
                      <a:pPr>
                        <a:spcBef>
                          <a:spcPts val="1800"/>
                        </a:spcBef>
                        <a:spcAft>
                          <a:spcPts val="0"/>
                        </a:spcAft>
                      </a:pPr>
                      <a:r>
                        <a:rPr lang="en-GB" sz="1700" b="0" noProof="0">
                          <a:effectLst/>
                        </a:rPr>
                        <a:t>Water column plastics (demersal trawls)</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2879905"/>
                  </a:ext>
                </a:extLst>
              </a:tr>
              <a:tr h="567446">
                <a:tc>
                  <a:txBody>
                    <a:bodyPr/>
                    <a:lstStyle/>
                    <a:p>
                      <a:pPr>
                        <a:spcBef>
                          <a:spcPts val="1800"/>
                        </a:spcBef>
                        <a:spcAft>
                          <a:spcPts val="0"/>
                        </a:spcAft>
                      </a:pPr>
                      <a:r>
                        <a:rPr lang="en-GB" sz="1700" b="0" noProof="0">
                          <a:effectLst/>
                        </a:rPr>
                        <a:t>Seafloor litter (benthic trawls (e.g. fish survey trawls), divers, video/camera tows, submersibles, remotely operated vehicles)</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X</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700" b="0" noProof="0">
                          <a:effectLst/>
                        </a:rPr>
                        <a:t> </a:t>
                      </a:r>
                      <a:endParaRPr lang="en-GB" sz="1700" b="0"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573334735"/>
                  </a:ext>
                </a:extLst>
              </a:tr>
              <a:tr h="224627">
                <a:tc>
                  <a:txBody>
                    <a:bodyPr/>
                    <a:lstStyle/>
                    <a:p>
                      <a:pPr>
                        <a:spcBef>
                          <a:spcPts val="1800"/>
                        </a:spcBef>
                        <a:spcAft>
                          <a:spcPts val="0"/>
                        </a:spcAft>
                      </a:pPr>
                      <a:r>
                        <a:rPr lang="en-GB" sz="1600" b="0" i="1" noProof="0">
                          <a:effectLst/>
                        </a:rPr>
                        <a:t>Beach litter microplastics (beach samples)</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497102718"/>
                  </a:ext>
                </a:extLst>
              </a:tr>
              <a:tr h="286986">
                <a:tc>
                  <a:txBody>
                    <a:bodyPr/>
                    <a:lstStyle/>
                    <a:p>
                      <a:pPr>
                        <a:spcBef>
                          <a:spcPts val="1800"/>
                        </a:spcBef>
                        <a:spcAft>
                          <a:spcPts val="0"/>
                        </a:spcAft>
                      </a:pPr>
                      <a:r>
                        <a:rPr lang="en-GB" sz="1600" b="0" i="1" noProof="0">
                          <a:effectLst/>
                        </a:rPr>
                        <a:t>Floating microplastics (manta trawls, e.g. Continuous Plankton Recorder)</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304939897"/>
                  </a:ext>
                </a:extLst>
              </a:tr>
              <a:tr h="224627">
                <a:tc>
                  <a:txBody>
                    <a:bodyPr/>
                    <a:lstStyle/>
                    <a:p>
                      <a:pPr>
                        <a:spcBef>
                          <a:spcPts val="1800"/>
                        </a:spcBef>
                        <a:spcAft>
                          <a:spcPts val="0"/>
                        </a:spcAft>
                      </a:pPr>
                      <a:r>
                        <a:rPr lang="en-GB" sz="1600" b="0" i="1" noProof="0">
                          <a:effectLst/>
                        </a:rPr>
                        <a:t>Water column microplastics (demersal plankton trawls)</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555770426"/>
                  </a:ext>
                </a:extLst>
              </a:tr>
              <a:tr h="224627">
                <a:tc>
                  <a:txBody>
                    <a:bodyPr/>
                    <a:lstStyle/>
                    <a:p>
                      <a:pPr>
                        <a:spcBef>
                          <a:spcPts val="1800"/>
                        </a:spcBef>
                        <a:spcAft>
                          <a:spcPts val="0"/>
                        </a:spcAft>
                      </a:pPr>
                      <a:r>
                        <a:rPr lang="en-GB" sz="1600" b="0" i="1" noProof="0">
                          <a:effectLst/>
                        </a:rPr>
                        <a:t>Seafloor litter microplastics (sediment samples)</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648868598"/>
                  </a:ext>
                </a:extLst>
              </a:tr>
              <a:tr h="224627">
                <a:tc>
                  <a:txBody>
                    <a:bodyPr/>
                    <a:lstStyle/>
                    <a:p>
                      <a:pPr>
                        <a:spcBef>
                          <a:spcPts val="1800"/>
                        </a:spcBef>
                        <a:spcAft>
                          <a:spcPts val="0"/>
                        </a:spcAft>
                      </a:pPr>
                      <a:r>
                        <a:rPr lang="en-GB" sz="1600" b="0" i="1" noProof="0">
                          <a:effectLst/>
                        </a:rPr>
                        <a:t>Plastic ingestion by biota (e.g. birds, turtles, fish)</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907346610"/>
                  </a:ext>
                </a:extLst>
              </a:tr>
              <a:tr h="224627">
                <a:tc>
                  <a:txBody>
                    <a:bodyPr/>
                    <a:lstStyle/>
                    <a:p>
                      <a:pPr>
                        <a:spcBef>
                          <a:spcPts val="1800"/>
                        </a:spcBef>
                        <a:spcAft>
                          <a:spcPts val="0"/>
                        </a:spcAft>
                      </a:pPr>
                      <a:r>
                        <a:rPr lang="en-GB" sz="1600" b="0" i="1" noProof="0">
                          <a:effectLst/>
                        </a:rPr>
                        <a:t>Plastic litter in nests</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14088745"/>
                  </a:ext>
                </a:extLst>
              </a:tr>
              <a:tr h="224627">
                <a:tc>
                  <a:txBody>
                    <a:bodyPr/>
                    <a:lstStyle/>
                    <a:p>
                      <a:pPr>
                        <a:spcBef>
                          <a:spcPts val="1800"/>
                        </a:spcBef>
                        <a:spcAft>
                          <a:spcPts val="0"/>
                        </a:spcAft>
                      </a:pPr>
                      <a:r>
                        <a:rPr lang="en-GB" sz="1600" b="0" i="1" noProof="0">
                          <a:effectLst/>
                        </a:rPr>
                        <a:t>Entanglement (e.g. marine mammals, birds)</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047168981"/>
                  </a:ext>
                </a:extLst>
              </a:tr>
              <a:tr h="329911">
                <a:tc>
                  <a:txBody>
                    <a:bodyPr/>
                    <a:lstStyle/>
                    <a:p>
                      <a:pPr>
                        <a:spcBef>
                          <a:spcPts val="1800"/>
                        </a:spcBef>
                        <a:spcAft>
                          <a:spcPts val="0"/>
                        </a:spcAft>
                      </a:pPr>
                      <a:r>
                        <a:rPr lang="en-GB" sz="1600" b="0" i="1" noProof="0" dirty="0">
                          <a:effectLst/>
                        </a:rPr>
                        <a:t>Plastic pollution potential (based on the use and landfilling of plastics)</a:t>
                      </a:r>
                      <a:endParaRPr lang="en-GB" sz="1600" b="0" i="1"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788505696"/>
                  </a:ext>
                </a:extLst>
              </a:tr>
              <a:tr h="224627">
                <a:tc>
                  <a:txBody>
                    <a:bodyPr/>
                    <a:lstStyle/>
                    <a:p>
                      <a:pPr>
                        <a:spcBef>
                          <a:spcPts val="1800"/>
                        </a:spcBef>
                        <a:spcAft>
                          <a:spcPts val="0"/>
                        </a:spcAft>
                      </a:pPr>
                      <a:r>
                        <a:rPr lang="en-GB" sz="1600" b="0" i="1" noProof="0" dirty="0">
                          <a:effectLst/>
                        </a:rPr>
                        <a:t>River litter</a:t>
                      </a:r>
                      <a:endParaRPr lang="en-GB" sz="1600" b="0" i="1"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285372007"/>
                  </a:ext>
                </a:extLst>
              </a:tr>
              <a:tr h="224627">
                <a:tc>
                  <a:txBody>
                    <a:bodyPr/>
                    <a:lstStyle/>
                    <a:p>
                      <a:pPr>
                        <a:spcBef>
                          <a:spcPts val="1800"/>
                        </a:spcBef>
                        <a:spcAft>
                          <a:spcPts val="0"/>
                        </a:spcAft>
                      </a:pPr>
                      <a:r>
                        <a:rPr lang="en-GB" sz="1600" b="0" i="1" noProof="0">
                          <a:effectLst/>
                        </a:rPr>
                        <a:t>Other parameters related to plastic consumption and recycling</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X</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664051136"/>
                  </a:ext>
                </a:extLst>
              </a:tr>
              <a:tr h="224627">
                <a:tc>
                  <a:txBody>
                    <a:bodyPr/>
                    <a:lstStyle/>
                    <a:p>
                      <a:pPr>
                        <a:spcBef>
                          <a:spcPts val="1800"/>
                        </a:spcBef>
                        <a:spcAft>
                          <a:spcPts val="0"/>
                        </a:spcAft>
                      </a:pPr>
                      <a:r>
                        <a:rPr lang="en-GB" sz="1600" b="0" i="1" noProof="0" dirty="0">
                          <a:effectLst/>
                        </a:rPr>
                        <a:t>Health indicators (human health and ecosystem health)</a:t>
                      </a:r>
                      <a:endParaRPr lang="en-GB" sz="1600" b="0" i="1"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a:effectLst/>
                        </a:rPr>
                        <a:t> </a:t>
                      </a:r>
                      <a:endParaRPr lang="en-GB" sz="1600" b="0" i="1" noProof="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800"/>
                        </a:spcBef>
                        <a:spcAft>
                          <a:spcPts val="0"/>
                        </a:spcAft>
                      </a:pPr>
                      <a:r>
                        <a:rPr lang="en-GB" sz="1600" b="0" i="1" noProof="0" dirty="0">
                          <a:effectLst/>
                        </a:rPr>
                        <a:t>X</a:t>
                      </a:r>
                      <a:endParaRPr lang="en-GB" sz="1600" b="0" i="1" noProof="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235044878"/>
                  </a:ext>
                </a:extLst>
              </a:tr>
            </a:tbl>
          </a:graphicData>
        </a:graphic>
      </p:graphicFrame>
      <p:sp>
        <p:nvSpPr>
          <p:cNvPr id="13" name="TextBox 12">
            <a:extLst>
              <a:ext uri="{FF2B5EF4-FFF2-40B4-BE49-F238E27FC236}">
                <a16:creationId xmlns:a16="http://schemas.microsoft.com/office/drawing/2014/main" id="{679715D8-3BA8-154A-81DE-9CBAAC13B492}"/>
              </a:ext>
            </a:extLst>
          </p:cNvPr>
          <p:cNvSpPr txBox="1"/>
          <p:nvPr/>
        </p:nvSpPr>
        <p:spPr>
          <a:xfrm>
            <a:off x="285656" y="1030830"/>
            <a:ext cx="1629641" cy="3139321"/>
          </a:xfrm>
          <a:prstGeom prst="rect">
            <a:avLst/>
          </a:prstGeom>
          <a:noFill/>
        </p:spPr>
        <p:txBody>
          <a:bodyPr wrap="square" rtlCol="0">
            <a:spAutoFit/>
          </a:bodyPr>
          <a:lstStyle/>
          <a:p>
            <a:r>
              <a:rPr lang="en-GB" dirty="0"/>
              <a:t>Level 1: Global Indicator (ABNJ)</a:t>
            </a:r>
          </a:p>
          <a:p>
            <a:endParaRPr lang="en-GB" dirty="0"/>
          </a:p>
          <a:p>
            <a:r>
              <a:rPr lang="en-GB" dirty="0"/>
              <a:t>Level 2: National Indicators</a:t>
            </a:r>
          </a:p>
          <a:p>
            <a:endParaRPr lang="en-GB" dirty="0"/>
          </a:p>
          <a:p>
            <a:r>
              <a:rPr lang="en-GB" i="1" dirty="0"/>
              <a:t>Level 3: Supplementary Indicators</a:t>
            </a:r>
          </a:p>
        </p:txBody>
      </p:sp>
      <p:pic>
        <p:nvPicPr>
          <p:cNvPr id="14" name="Picture 13">
            <a:extLst>
              <a:ext uri="{FF2B5EF4-FFF2-40B4-BE49-F238E27FC236}">
                <a16:creationId xmlns:a16="http://schemas.microsoft.com/office/drawing/2014/main" id="{7E90BB97-20E4-8343-B599-5993BE81B4BA}"/>
              </a:ext>
            </a:extLst>
          </p:cNvPr>
          <p:cNvPicPr>
            <a:picLocks noChangeAspect="1"/>
          </p:cNvPicPr>
          <p:nvPr/>
        </p:nvPicPr>
        <p:blipFill>
          <a:blip r:embed="rId4"/>
          <a:stretch>
            <a:fillRect/>
          </a:stretch>
        </p:blipFill>
        <p:spPr>
          <a:xfrm>
            <a:off x="472487" y="4318623"/>
            <a:ext cx="1035038" cy="1510761"/>
          </a:xfrm>
          <a:prstGeom prst="rect">
            <a:avLst/>
          </a:prstGeom>
        </p:spPr>
      </p:pic>
    </p:spTree>
    <p:extLst>
      <p:ext uri="{BB962C8B-B14F-4D97-AF65-F5344CB8AC3E}">
        <p14:creationId xmlns:p14="http://schemas.microsoft.com/office/powerpoint/2010/main" val="2530903636"/>
      </p:ext>
    </p:extLst>
  </p:cSld>
  <p:clrMapOvr>
    <a:masterClrMapping/>
  </p:clrMapOvr>
</p:sld>
</file>

<file path=ppt/theme/theme1.xml><?xml version="1.0" encoding="utf-8"?>
<a:theme xmlns:a="http://schemas.openxmlformats.org/drawingml/2006/main" name="Blue Planet">
  <a:themeElements>
    <a:clrScheme name="Blue Planet">
      <a:dk1>
        <a:sysClr val="windowText" lastClr="000000"/>
      </a:dk1>
      <a:lt1>
        <a:sysClr val="window" lastClr="FFFFFF"/>
      </a:lt1>
      <a:dk2>
        <a:srgbClr val="44546A"/>
      </a:dk2>
      <a:lt2>
        <a:srgbClr val="E7E6E6"/>
      </a:lt2>
      <a:accent1>
        <a:srgbClr val="09547E"/>
      </a:accent1>
      <a:accent2>
        <a:srgbClr val="7DA7B9"/>
      </a:accent2>
      <a:accent3>
        <a:srgbClr val="A5A5A5"/>
      </a:accent3>
      <a:accent4>
        <a:srgbClr val="FFC000"/>
      </a:accent4>
      <a:accent5>
        <a:srgbClr val="70AD47"/>
      </a:accent5>
      <a:accent6>
        <a:srgbClr val="954F72"/>
      </a:accent6>
      <a:hlink>
        <a:srgbClr val="833C0B"/>
      </a:hlink>
      <a:folHlink>
        <a:srgbClr val="0954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22954</TotalTime>
  <Words>1590</Words>
  <Application>Microsoft Office PowerPoint</Application>
  <PresentationFormat>Widescreen</PresentationFormat>
  <Paragraphs>247</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Blue Planet</vt:lpstr>
      <vt:lpstr>Towards a Global Platform for Monitoring Marine Litter and Informing Action</vt:lpstr>
      <vt:lpstr>About the White Paper</vt:lpstr>
      <vt:lpstr>White Paper: A Global Platform for Monitoring Marine Litter and Informing Action </vt:lpstr>
      <vt:lpstr>Existing and developing monitoring technologies</vt:lpstr>
      <vt:lpstr>Preliminary Marine Litter Database Survey Results</vt:lpstr>
      <vt:lpstr>Existing Databases </vt:lpstr>
      <vt:lpstr>Indicators and Applications of Technologies </vt:lpstr>
      <vt:lpstr>Indicators and Applications of Technologies </vt:lpstr>
      <vt:lpstr>Indicators for SDG 14.1 </vt:lpstr>
      <vt:lpstr>Existing Data Platforms of Relevance </vt:lpstr>
      <vt:lpstr>Proposed Features of a Global Platform </vt:lpstr>
      <vt:lpstr>Proposed Features of a Global Platform </vt:lpstr>
      <vt:lpstr>Marine Litter in a Digital Ecosystem for the Planet</vt:lpstr>
      <vt:lpstr>Marine Litter in a Digital Ecosystem for the Planet – A Thought Pilot Project</vt:lpstr>
      <vt:lpstr>Future Developments – Artificial Intelligence </vt:lpstr>
      <vt:lpstr>Challenges</vt:lpstr>
      <vt:lpstr>Next Steps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Hodge</dc:creator>
  <cp:lastModifiedBy>Emily Smail</cp:lastModifiedBy>
  <cp:revision>331</cp:revision>
  <dcterms:created xsi:type="dcterms:W3CDTF">2017-12-05T05:19:11Z</dcterms:created>
  <dcterms:modified xsi:type="dcterms:W3CDTF">2019-12-16T14:07:51Z</dcterms:modified>
</cp:coreProperties>
</file>