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0" r:id="rId4"/>
    <p:sldId id="265" r:id="rId5"/>
    <p:sldId id="264" r:id="rId6"/>
    <p:sldId id="263" r:id="rId7"/>
    <p:sldId id="269" r:id="rId8"/>
    <p:sldId id="275" r:id="rId9"/>
    <p:sldId id="273" r:id="rId10"/>
    <p:sldId id="27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56"/>
    <p:restoredTop sz="96197"/>
  </p:normalViewPr>
  <p:slideViewPr>
    <p:cSldViewPr snapToGrid="0" snapToObjects="1">
      <p:cViewPr>
        <p:scale>
          <a:sx n="105" d="100"/>
          <a:sy n="105" d="100"/>
        </p:scale>
        <p:origin x="8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987CA-674D-9C4F-9979-4FA6A43A4A3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9CB2C-BE11-E44A-A92B-3B16C3C2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7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/>
              <a:t>Construction (the plastic used during the process of constructing the built environment), </a:t>
            </a:r>
          </a:p>
          <a:p>
            <a:pPr lvl="1"/>
            <a:r>
              <a:rPr lang="en-US" sz="1600" dirty="0"/>
              <a:t>Several types of buildings (the plastic integrated in the building structure), </a:t>
            </a:r>
          </a:p>
          <a:p>
            <a:pPr lvl="1"/>
            <a:r>
              <a:rPr lang="en-US" sz="1600" dirty="0"/>
              <a:t>Consumer goods (proportional to the population and the amount of consumer goods per person)</a:t>
            </a:r>
          </a:p>
          <a:p>
            <a:pPr lvl="1"/>
            <a:r>
              <a:rPr lang="en-US" sz="1600" dirty="0"/>
              <a:t>Waste (plastic at the end of it’s use),</a:t>
            </a:r>
          </a:p>
          <a:p>
            <a:pPr lvl="1"/>
            <a:r>
              <a:rPr lang="en-US" sz="1600" dirty="0"/>
              <a:t>And, some urban coasts will also include manufacturing and trading with plastic associated with these economic processes.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9CB2C-BE11-E44A-A92B-3B16C3C29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3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9CB2C-BE11-E44A-A92B-3B16C3C29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900" dirty="0"/>
              <a:t>Assuming approximately 16% goes into construction</a:t>
            </a:r>
          </a:p>
          <a:p>
            <a:pPr lvl="1"/>
            <a:r>
              <a:rPr lang="en-US" sz="1900" dirty="0"/>
              <a:t>About 40% of the plastic used in construction is turned into waste, while the other 60% is integrated into the building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9CB2C-BE11-E44A-A92B-3B16C3C291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With the residence times discussed above, at least half of this amount will still be in the built environment in 2050. 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9CB2C-BE11-E44A-A92B-3B16C3C291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11588-E0A9-FD4F-A081-E1DC589EE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22D2E-212E-A340-8292-F7D155501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7790D-9A4B-0747-A97F-F0CA04A9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952C6-1B5C-7240-B68D-E6FE5AC7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5CAEF-C927-AB48-ABC6-AA024AF8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5890-B177-0C43-B549-49CDEC91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B8859-9E5E-8041-A207-6401C493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C7C3-887D-CD44-85BB-7A979C35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8D0C3-D269-F64C-BB4C-7F198822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2C9C-351F-A24C-BA53-378C1760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1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DA103-3466-FF48-B126-E8D5D9E15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432EE-50FC-724D-A7CB-53FD00662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8EF6-272E-494D-9B0F-5F79E890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15E2-9B57-4142-97B2-AD9A1BB4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FDA40-7D04-414D-8079-044444FA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2BBB9-14F5-A74D-A66B-C822EF6B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5D7EE-B7AE-A841-B15E-1EFF31F3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0F92C-EF24-924E-AEF1-399C2D2A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0985C-747A-5B47-99AD-3BA88954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B8042-351B-254F-ADDF-2B5E4B64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7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6A37-7F9C-744A-9F52-D4DB8D66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1CC78-7BDC-D742-845D-A9AAFE649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54FC9-CF77-5346-9C01-A87269E2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F03D9-850D-4A44-B188-3BCF7E23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01A38-98E1-1543-B208-CCCD63DE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6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11FE-178B-3D41-9CE3-ACA750D4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33F7-BC78-B140-80F6-2E13A055B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8514C-B765-2A4B-A3F5-8C18AC815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DCB45-7F03-1449-8015-719668B2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EF016-3865-B447-904B-67486F67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655A5-C602-EC4C-A959-F714611F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26F3-127F-6D42-97CD-66308FC1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D43DD-B9BD-0B4F-BC8D-F5B34E47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5043D-145F-2C43-8E1B-651184A93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6D3A3-0C83-2542-9E81-7B3C37AD3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1D600-DB03-804F-9D9A-7F6D4A347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E1CE4D-C80E-4D4D-94A4-05FC8BDC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E6BFC-3616-4247-8F37-208DEFA2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378C2-64C7-4041-83FF-8F7FA4DF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EEA9-5DFB-1F46-B8EF-E6ED79D1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943C7-C52F-D84B-8D88-925A0BC2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0719A-CC93-C74A-8D4D-0F5ED5DF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C747C-254E-AE42-AB45-2D4BF3D3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EA098-DD7D-2542-B875-B93A96FD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5345FE-1150-4F44-808D-7A20A2E2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65B2B-D7E1-534B-B242-B7257918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5AA5-E5E3-714E-A139-F4F835CF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833D0-D70D-F646-900A-42D6BD04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1C7D-EE65-514D-98B4-645267AD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7CF03-4468-D040-8BD9-FE84E52A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169FF-F3CB-AB4E-A0E2-B76D0221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17F63-F8B1-7E42-BE1C-99AABAD3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9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3DEF-B8B3-254C-9450-63B89CF9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48E60-A29D-6E4D-8C55-0382176E1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D0DEA-1672-734B-88CC-CFE22FC80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2634C-9468-AB43-86D4-B519B55B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72724-85E0-1F41-A7F4-2A2AFE57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A86F9-06B2-3A46-BB6C-1A5235E7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F45C87-97FF-8244-8041-3B4F515E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F6886-85E5-1F4D-8709-E6C66D70F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8D22-C86A-A34E-B268-DF22F044E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7548-2784-E641-85A1-F356E364CE17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23A0D-72B9-E147-9B05-CBF3B742D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2F83D-665E-DF4C-B97D-DD7EE907A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75314-8BE4-2840-B1C0-C0143A94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EEB29-20B3-184D-90FA-5A01C2AF9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/>
              <a:t>Plastics in the Urban Coast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4A73F-6896-AF43-AFCC-9ABC71BEA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US"/>
              <a:t>Kelly Jones</a:t>
            </a:r>
          </a:p>
          <a:p>
            <a:pPr algn="l"/>
            <a:r>
              <a:rPr lang="en-US"/>
              <a:t>Department of Ocean and Earth Sciences, Old Dominion University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7AD65-579B-6A40-9AB0-14745D62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Estimating Plastic in the Urban Coast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2519-43E7-6441-B588-33F03BF12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5" y="1929384"/>
            <a:ext cx="10853929" cy="4928616"/>
          </a:xfrm>
        </p:spPr>
        <p:txBody>
          <a:bodyPr>
            <a:normAutofit/>
          </a:bodyPr>
          <a:lstStyle/>
          <a:p>
            <a:r>
              <a:rPr lang="en-US" sz="2400" dirty="0"/>
              <a:t>Extrapolating the Plastic Production to 2050, </a:t>
            </a:r>
          </a:p>
          <a:p>
            <a:pPr lvl="1"/>
            <a:r>
              <a:rPr lang="en-US" sz="2000" dirty="0"/>
              <a:t>The amount of plastic produced in 2050 could reach 900 Mt</a:t>
            </a:r>
          </a:p>
          <a:p>
            <a:pPr lvl="1"/>
            <a:r>
              <a:rPr lang="en-US" sz="2000" dirty="0"/>
              <a:t>With average use times of 5 years, the total stock of plastic in use would reach close to 5 Bt. </a:t>
            </a:r>
          </a:p>
          <a:p>
            <a:pPr lvl="1"/>
            <a:r>
              <a:rPr lang="en-US" sz="2000" dirty="0"/>
              <a:t>The total amount of plastic produced by 2050 will be on the order of 32 Bt.</a:t>
            </a:r>
          </a:p>
          <a:p>
            <a:pPr lvl="1"/>
            <a:r>
              <a:rPr lang="en-US" sz="2000" dirty="0"/>
              <a:t>With the same assumptions as 2015, the plastic that will have been integrated into the built environment by 2050 is on the order of 3 Bt. </a:t>
            </a:r>
          </a:p>
          <a:p>
            <a:pPr lvl="1"/>
            <a:endParaRPr lang="en-US" sz="2000" dirty="0"/>
          </a:p>
          <a:p>
            <a:r>
              <a:rPr lang="en-US" sz="2400" dirty="0"/>
              <a:t>Total plastic in the urban coast:</a:t>
            </a:r>
          </a:p>
          <a:p>
            <a:pPr lvl="1"/>
            <a:r>
              <a:rPr lang="en-US" sz="2000" dirty="0"/>
              <a:t>The total estimation for the urban coastal built environment is on the order of 525 Mt in 2017 and 1.25 </a:t>
            </a:r>
            <a:r>
              <a:rPr lang="en-US" sz="2000" dirty="0" err="1"/>
              <a:t>Bt</a:t>
            </a:r>
            <a:r>
              <a:rPr lang="en-US" sz="2000" dirty="0"/>
              <a:t> by 2050</a:t>
            </a:r>
          </a:p>
          <a:p>
            <a:pPr lvl="1"/>
            <a:r>
              <a:rPr lang="en-US" sz="2000" dirty="0"/>
              <a:t>Of this amount, on the order of 375 Mt would be integrated into the built environment</a:t>
            </a:r>
          </a:p>
        </p:txBody>
      </p:sp>
    </p:spTree>
    <p:extLst>
      <p:ext uri="{BB962C8B-B14F-4D97-AF65-F5344CB8AC3E}">
        <p14:creationId xmlns:p14="http://schemas.microsoft.com/office/powerpoint/2010/main" val="74673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C0F84-D2D3-E943-A9EF-1F7B17C3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Discussion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19278-6D59-774D-81B7-A32576BD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Plastic is an ever-present hazard to the marine biosphere, and through the food chain, to human health. </a:t>
            </a:r>
          </a:p>
          <a:p>
            <a:r>
              <a:rPr lang="en-US" sz="2200" dirty="0"/>
              <a:t>Scientific data requires verification and repetition which has not been done for plastics</a:t>
            </a:r>
          </a:p>
          <a:p>
            <a:r>
              <a:rPr lang="en-US" sz="2200" dirty="0"/>
              <a:t>Not knowing or fully understanding the amount of plastic in fragile coastal zones does not allow for a full risk assessment</a:t>
            </a:r>
          </a:p>
          <a:p>
            <a:r>
              <a:rPr lang="en-US" sz="2200" dirty="0"/>
              <a:t>Not assessing the potential risk of plastic in the urban coast is a dangerous mistake</a:t>
            </a:r>
          </a:p>
          <a:p>
            <a:r>
              <a:rPr lang="en-US" sz="2200" dirty="0"/>
              <a:t>With sea level rise and climate change, the coastal urban areas are more fragile than in the past</a:t>
            </a:r>
          </a:p>
          <a:p>
            <a:r>
              <a:rPr lang="en-US" sz="2200" dirty="0"/>
              <a:t>Destruction of the urban coast either moves plastic directly to the ocean or allows for it to be available to flow easily into the waterways with another event.</a:t>
            </a:r>
          </a:p>
        </p:txBody>
      </p:sp>
    </p:spTree>
    <p:extLst>
      <p:ext uri="{BB962C8B-B14F-4D97-AF65-F5344CB8AC3E}">
        <p14:creationId xmlns:p14="http://schemas.microsoft.com/office/powerpoint/2010/main" val="279918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 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1ED7E646-56F6-AE45-B50A-6AA2F5CE9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" t="5324" r="3120" b="12266"/>
          <a:stretch/>
        </p:blipFill>
        <p:spPr>
          <a:xfrm>
            <a:off x="5282005" y="1924411"/>
            <a:ext cx="6755248" cy="3670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A2F9F-6C89-2240-840D-FDB78210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Plastic in the Urban Coast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78A7-1213-254E-B639-32C766BE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847890"/>
            <a:ext cx="4914183" cy="4847934"/>
          </a:xfrm>
        </p:spPr>
        <p:txBody>
          <a:bodyPr>
            <a:normAutofit/>
          </a:bodyPr>
          <a:lstStyle/>
          <a:p>
            <a:r>
              <a:rPr lang="en-US" sz="2000" dirty="0"/>
              <a:t>To determine the amount of plastic in the urban coast, a stock and flow model can be used.</a:t>
            </a:r>
          </a:p>
          <a:p>
            <a:r>
              <a:rPr lang="en-US" sz="2000" dirty="0"/>
              <a:t>This is a visual representation of the model containing the most relevant stocks. However, not all the stocks are interconnected with flows.</a:t>
            </a:r>
          </a:p>
          <a:p>
            <a:r>
              <a:rPr lang="en-US" sz="2000" dirty="0"/>
              <a:t>To quantify plastic in the urban coast, the main </a:t>
            </a:r>
            <a:r>
              <a:rPr lang="en-US" sz="2000" dirty="0" err="1"/>
              <a:t>substocks</a:t>
            </a:r>
            <a:r>
              <a:rPr lang="en-US" sz="2000" dirty="0"/>
              <a:t> of plastic in use include:</a:t>
            </a:r>
          </a:p>
          <a:p>
            <a:pPr lvl="1"/>
            <a:r>
              <a:rPr lang="en-US" sz="1600" dirty="0"/>
              <a:t>Construction, </a:t>
            </a:r>
          </a:p>
          <a:p>
            <a:pPr lvl="1"/>
            <a:r>
              <a:rPr lang="en-US" sz="1600" dirty="0"/>
              <a:t>Several types of buildings, </a:t>
            </a:r>
          </a:p>
          <a:p>
            <a:pPr lvl="1"/>
            <a:r>
              <a:rPr lang="en-US" sz="1600" dirty="0"/>
              <a:t>Consumer goods,</a:t>
            </a:r>
          </a:p>
          <a:p>
            <a:pPr lvl="1"/>
            <a:r>
              <a:rPr lang="en-US" sz="1600" dirty="0"/>
              <a:t>Waste streams,</a:t>
            </a:r>
          </a:p>
          <a:p>
            <a:pPr lvl="1"/>
            <a:r>
              <a:rPr lang="en-US" sz="1600" dirty="0"/>
              <a:t>And, in some urban coasts, manufacturing and trading</a:t>
            </a:r>
          </a:p>
        </p:txBody>
      </p:sp>
    </p:spTree>
    <p:extLst>
      <p:ext uri="{BB962C8B-B14F-4D97-AF65-F5344CB8AC3E}">
        <p14:creationId xmlns:p14="http://schemas.microsoft.com/office/powerpoint/2010/main" val="409526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7AD65-579B-6A40-9AB0-14745D62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Estimating Plastic in the Urban Coast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2519-43E7-6441-B588-33F03BF12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7" y="1929384"/>
            <a:ext cx="10853928" cy="4251960"/>
          </a:xfrm>
        </p:spPr>
        <p:txBody>
          <a:bodyPr>
            <a:normAutofit/>
          </a:bodyPr>
          <a:lstStyle/>
          <a:p>
            <a:r>
              <a:rPr lang="en-US" sz="2400" dirty="0"/>
              <a:t>However, for the use of SFMs, the database concerning plastic production and its use needs to be sufficiently detailed to capture the major flows. </a:t>
            </a:r>
          </a:p>
          <a:p>
            <a:r>
              <a:rPr lang="en-US" sz="2400" dirty="0"/>
              <a:t>Considering the available database, it is will be clear that several of the major flows cannot be quantified. </a:t>
            </a:r>
          </a:p>
          <a:p>
            <a:r>
              <a:rPr lang="en-US" sz="2400" dirty="0"/>
              <a:t>Databases required to capture the major flows:</a:t>
            </a:r>
          </a:p>
          <a:p>
            <a:pPr lvl="1"/>
            <a:r>
              <a:rPr lang="en-US" sz="2000" dirty="0"/>
              <a:t>The population in the coastal urban built environment</a:t>
            </a:r>
          </a:p>
          <a:p>
            <a:pPr lvl="1"/>
            <a:r>
              <a:rPr lang="en-US" sz="2000" dirty="0"/>
              <a:t>The rate of construction and demolition in the urban area for specific building types</a:t>
            </a:r>
          </a:p>
          <a:p>
            <a:pPr lvl="1"/>
            <a:r>
              <a:rPr lang="en-US" sz="2000" dirty="0"/>
              <a:t>The amount of plastic used in the construction process, the building structure, the demolition process, and within the building itself (consumer goods)</a:t>
            </a:r>
          </a:p>
          <a:p>
            <a:pPr lvl="1"/>
            <a:r>
              <a:rPr lang="en-US" sz="2000" dirty="0"/>
              <a:t>The waste remaining within the urban coast and that exported</a:t>
            </a:r>
          </a:p>
          <a:p>
            <a:pPr lvl="1"/>
            <a:r>
              <a:rPr lang="en-US" sz="2000" dirty="0"/>
              <a:t>The amount of plastic associated with manufacturing and trading in specific cities</a:t>
            </a:r>
          </a:p>
        </p:txBody>
      </p:sp>
    </p:spTree>
    <p:extLst>
      <p:ext uri="{BB962C8B-B14F-4D97-AF65-F5344CB8AC3E}">
        <p14:creationId xmlns:p14="http://schemas.microsoft.com/office/powerpoint/2010/main" val="25923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7AD65-579B-6A40-9AB0-14745D62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Population in the Coastal Zone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2519-43E7-6441-B588-33F03BF12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194"/>
            <a:ext cx="10853927" cy="4251960"/>
          </a:xfrm>
        </p:spPr>
        <p:txBody>
          <a:bodyPr>
            <a:normAutofit/>
          </a:bodyPr>
          <a:lstStyle/>
          <a:p>
            <a:r>
              <a:rPr lang="en-US" sz="2400" dirty="0"/>
              <a:t>Global population is growing and is expected to continue to grow to 2100</a:t>
            </a:r>
          </a:p>
          <a:p>
            <a:r>
              <a:rPr lang="en-US" sz="2400" dirty="0"/>
              <a:t>40% of the world’s population inhabits the coastal zone</a:t>
            </a:r>
          </a:p>
          <a:p>
            <a:r>
              <a:rPr lang="en-US" sz="2400" dirty="0"/>
              <a:t>Historically, much of the population has been classified as rural living, but between 2000 and 2010 this changed to more people residing in urban areas</a:t>
            </a:r>
          </a:p>
          <a:p>
            <a:endParaRPr lang="en-US" sz="2000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47E0804-48D6-814B-A4B4-D305AB37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658" y="3930147"/>
            <a:ext cx="4020879" cy="2838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30F527E-726C-2E44-9505-C6D6BCAE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4" b="2153"/>
          <a:stretch/>
        </p:blipFill>
        <p:spPr>
          <a:xfrm>
            <a:off x="6902969" y="3930147"/>
            <a:ext cx="3802373" cy="283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50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7AD65-579B-6A40-9AB0-14745D62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Coastal Urbanization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2519-43E7-6441-B588-33F03BF12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929384"/>
            <a:ext cx="6274024" cy="42519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10 cities expected to be the largest by 2100 (table) are likely to more than triple the population from 198 million to 637 million </a:t>
            </a:r>
          </a:p>
          <a:p>
            <a:r>
              <a:rPr lang="en-US" sz="2400" dirty="0"/>
              <a:t>8 of them are in coastal floodplains or riverine floodplains </a:t>
            </a:r>
          </a:p>
          <a:p>
            <a:r>
              <a:rPr lang="en-US" sz="2400" dirty="0"/>
              <a:t>The degree of urbanization is higher in the coastal zone than in continental areas (bottom figure) </a:t>
            </a:r>
          </a:p>
          <a:p>
            <a:r>
              <a:rPr lang="en-US" sz="2400" dirty="0"/>
              <a:t>Using the global fraction of urban population, which was 55% in 2017, at least 22% of the global population is concentrated in the urban coast. </a:t>
            </a:r>
            <a:endParaRPr lang="en-US" sz="2000" dirty="0"/>
          </a:p>
          <a:p>
            <a:endParaRPr lang="en-US" sz="220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11C122B-3FEE-114D-BF38-B0B008DEB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94" b="5556"/>
          <a:stretch/>
        </p:blipFill>
        <p:spPr>
          <a:xfrm>
            <a:off x="7187319" y="1829322"/>
            <a:ext cx="4420227" cy="262284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17F4C87-153E-EC4D-AA22-8008402EB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319" y="4595770"/>
            <a:ext cx="4464249" cy="20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7AD65-579B-6A40-9AB0-14745D62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Global Plastic Production and Use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18F6243-35D8-A248-AFE6-72AA70B4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6" y="3974190"/>
            <a:ext cx="5025319" cy="288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B3BAF-E34F-E044-B50D-493C64525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784" y="1918363"/>
            <a:ext cx="5147408" cy="47069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2519-43E7-6441-B588-33F03BF12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" y="1929384"/>
            <a:ext cx="6503156" cy="4251960"/>
          </a:xfrm>
        </p:spPr>
        <p:txBody>
          <a:bodyPr>
            <a:normAutofit/>
          </a:bodyPr>
          <a:lstStyle/>
          <a:p>
            <a:r>
              <a:rPr lang="en-US" sz="2200" dirty="0"/>
              <a:t>The use of plastics in buildings started to increased after the second World War, and in the 1950s the prospects for using plastic in construction were considered very promising </a:t>
            </a:r>
          </a:p>
          <a:p>
            <a:r>
              <a:rPr lang="en-US" sz="2200" dirty="0"/>
              <a:t>Little concerns were articulated at that time what plastic could turn into and environmental pollutant</a:t>
            </a:r>
          </a:p>
        </p:txBody>
      </p:sp>
    </p:spTree>
    <p:extLst>
      <p:ext uri="{BB962C8B-B14F-4D97-AF65-F5344CB8AC3E}">
        <p14:creationId xmlns:p14="http://schemas.microsoft.com/office/powerpoint/2010/main" val="392709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7AD65-579B-6A40-9AB0-14745D62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737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Plastic Production and Use Data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E84C58E-5371-214A-88CC-158CA87FF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89310"/>
              </p:ext>
            </p:extLst>
          </p:nvPr>
        </p:nvGraphicFramePr>
        <p:xfrm>
          <a:off x="130251" y="1134407"/>
          <a:ext cx="11928450" cy="546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0101">
                  <a:extLst>
                    <a:ext uri="{9D8B030D-6E8A-4147-A177-3AD203B41FA5}">
                      <a16:colId xmlns:a16="http://schemas.microsoft.com/office/drawing/2014/main" val="304490263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797464041"/>
                    </a:ext>
                  </a:extLst>
                </a:gridCol>
                <a:gridCol w="3523488">
                  <a:extLst>
                    <a:ext uri="{9D8B030D-6E8A-4147-A177-3AD203B41FA5}">
                      <a16:colId xmlns:a16="http://schemas.microsoft.com/office/drawing/2014/main" val="3199743295"/>
                    </a:ext>
                  </a:extLst>
                </a:gridCol>
                <a:gridCol w="3707181">
                  <a:extLst>
                    <a:ext uri="{9D8B030D-6E8A-4147-A177-3AD203B41FA5}">
                      <a16:colId xmlns:a16="http://schemas.microsoft.com/office/drawing/2014/main" val="13454890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sng" strike="noStrike" dirty="0">
                          <a:effectLst/>
                          <a:latin typeface="+mn-lt"/>
                        </a:rPr>
                        <a:t>Document Title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  <a:latin typeface="+mn-lt"/>
                        </a:rPr>
                        <a:t>Authors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  <a:latin typeface="+mn-lt"/>
                        </a:rPr>
                        <a:t>Original Source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3832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Global Plastic Production by Industry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Jason Treat and Ryan T. Williams, National Geographic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Source: Roland Geyer, University of California, Santa Barbara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600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Production, use, and fate of all plastics ever made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Roland Geyer, Jenna R. Jambeck, Kara Lavender Law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2006;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8768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Marine Anthropogenic Litter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Bergmann et al.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. 2013;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2014/ 2015.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281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Plastics and microplastics in the oceans: From emerging pollutants to emerged threat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Carlo Giacomo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Avio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Stefania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Gorbi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Francesco Regoli*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Plastic Europe, 2014/2015.</a:t>
                      </a:r>
                      <a:endParaRPr lang="en-US" sz="1200" b="0" i="0" u="none" strike="noStrike" dirty="0">
                        <a:solidFill>
                          <a:srgbClr val="2196D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1210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Plastic Debris in the Ocean : The Characterization of Marine Plastics and their Environmental Impacts, Situation Analysis Report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IUCN: Florian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Thevenon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Chris Carroll and João Sousa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2008;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2009.;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PlasticsEurope’s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Views on the Marine Litter Challenge, April 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697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River plastic emissions to the world’s oceans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Laurent C.M. Lebreton, Joost van der Zwet, Jan-Willem Damsteeg, Boyan Slat, Anthony Andrady &amp; Julia Reisser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Plastics Europe. 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07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Toward the Integrated Marine Debris Observing System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Maximenko et al.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Geyer, R.,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Jambeck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J. R., and Law, K. L. (2017).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doi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: 10.1126/sciadv.1700782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6075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Mare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Plasticum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- The Plastic Sea: Combatting Plastic Pollution Through Science and Art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Streit-Bianchi  et al.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Geyer R,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Jambeck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J, Lavender Law K (2015); PCI Wood Mackenzie (2017);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(2018);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(2019); European Bioplastics (2018)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200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The geological cycle of plastics and their use as a stratigraphic indicator of the Anthropocene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Colin Waters, Anthony Barnosky, Patricia Corcoran, Alejandro Cearreta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(2013);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(2015); Thompson, R.C., Moore, C.,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vom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Saal, F.S., Swan, S.H., 2009.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2198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Sustainable Plastic Strategy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Contributing partners:</a:t>
                      </a:r>
                      <a:br>
                        <a:rPr lang="en-US" sz="1200" u="none" strike="noStrike" dirty="0">
                          <a:effectLst/>
                          <a:latin typeface="+mn-lt"/>
                        </a:rPr>
                      </a:b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SusChem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Cefic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,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EuPC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ECP4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327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PlasticsEurope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PlasticsEurope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2365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PlasticsEurope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Operation Clean Sweep Report 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PlasticsEurope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592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82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7AD65-579B-6A40-9AB0-14745D62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Estimating Plastic in the Urban Coast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2519-43E7-6441-B588-33F03BF12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929384"/>
            <a:ext cx="10684765" cy="398983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Databases required to capture the major flows:</a:t>
            </a:r>
          </a:p>
          <a:p>
            <a:pPr lvl="1"/>
            <a:r>
              <a:rPr lang="en-US" sz="2000" dirty="0"/>
              <a:t>The population in the coastal urban built environment</a:t>
            </a:r>
          </a:p>
          <a:p>
            <a:pPr lvl="1"/>
            <a:r>
              <a:rPr lang="en-US" sz="2000" dirty="0"/>
              <a:t>The rate of construction and demolition in the urban area for specific building types</a:t>
            </a:r>
          </a:p>
          <a:p>
            <a:pPr lvl="1"/>
            <a:r>
              <a:rPr lang="en-US" sz="2000" dirty="0"/>
              <a:t>The amount of plastic used in the construction process, the building structure, the demolition process, and within the building itself (consumer goods)</a:t>
            </a:r>
          </a:p>
          <a:p>
            <a:pPr lvl="1"/>
            <a:r>
              <a:rPr lang="en-US" sz="2000" dirty="0"/>
              <a:t>The waste remaining within the urban coast and that exported</a:t>
            </a:r>
          </a:p>
          <a:p>
            <a:pPr lvl="1"/>
            <a:r>
              <a:rPr lang="en-US" sz="2000" dirty="0"/>
              <a:t>The amount of plastic associated with manufacturing and trading in specific cities</a:t>
            </a:r>
          </a:p>
          <a:p>
            <a:r>
              <a:rPr lang="en-US" sz="2400" dirty="0"/>
              <a:t>Without the detailed databases we can make assumptions to give an estimation</a:t>
            </a:r>
          </a:p>
        </p:txBody>
      </p:sp>
    </p:spTree>
    <p:extLst>
      <p:ext uri="{BB962C8B-B14F-4D97-AF65-F5344CB8AC3E}">
        <p14:creationId xmlns:p14="http://schemas.microsoft.com/office/powerpoint/2010/main" val="45409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7AD65-579B-6A40-9AB0-14745D62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Estimating Plastic in the Urban Coast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2519-43E7-6441-B588-33F03BF12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807549"/>
            <a:ext cx="11388851" cy="4928616"/>
          </a:xfrm>
        </p:spPr>
        <p:txBody>
          <a:bodyPr>
            <a:normAutofit/>
          </a:bodyPr>
          <a:lstStyle/>
          <a:p>
            <a:r>
              <a:rPr lang="en-US" sz="2400" dirty="0"/>
              <a:t>Coastal Urban Built Environment General Assumptions:</a:t>
            </a:r>
          </a:p>
          <a:p>
            <a:pPr lvl="1"/>
            <a:r>
              <a:rPr lang="en-US" sz="1900" dirty="0" err="1"/>
              <a:t>PlasticEurope</a:t>
            </a:r>
            <a:r>
              <a:rPr lang="en-US" sz="1900" dirty="0"/>
              <a:t> is publishing accurate data, despite a lack of verification by users</a:t>
            </a:r>
          </a:p>
          <a:p>
            <a:pPr lvl="1"/>
            <a:r>
              <a:rPr lang="en-US" sz="1900" dirty="0"/>
              <a:t>40% of the world’s population </a:t>
            </a:r>
            <a:r>
              <a:rPr lang="en-US" sz="1900" dirty="0" err="1"/>
              <a:t>inhabitat</a:t>
            </a:r>
            <a:r>
              <a:rPr lang="en-US" sz="1900" dirty="0"/>
              <a:t> the coastal zone </a:t>
            </a:r>
          </a:p>
          <a:p>
            <a:pPr lvl="1"/>
            <a:r>
              <a:rPr lang="en-US" sz="1900" dirty="0"/>
              <a:t>At least 22% of the global population is concentrated in the urban coast</a:t>
            </a:r>
          </a:p>
          <a:p>
            <a:pPr lvl="1"/>
            <a:r>
              <a:rPr lang="en-US" sz="1900" dirty="0"/>
              <a:t>Plastic is equally distributed in the population globally</a:t>
            </a:r>
          </a:p>
          <a:p>
            <a:pPr lvl="1"/>
            <a:endParaRPr lang="en-US" sz="2200" dirty="0"/>
          </a:p>
          <a:p>
            <a:r>
              <a:rPr lang="en-US" sz="2400" dirty="0"/>
              <a:t>Estimating the Current Plastic (2015)</a:t>
            </a:r>
          </a:p>
          <a:p>
            <a:pPr lvl="1"/>
            <a:r>
              <a:rPr lang="en-US" sz="1900" dirty="0"/>
              <a:t>The plastic produced in 2015 was 448 Mt.</a:t>
            </a:r>
          </a:p>
          <a:p>
            <a:pPr lvl="1"/>
            <a:r>
              <a:rPr lang="en-US" sz="1900" dirty="0"/>
              <a:t>The total amount of plastic produced up to 2015 is on the order of 9 </a:t>
            </a:r>
            <a:r>
              <a:rPr lang="en-US" sz="1900" dirty="0" err="1"/>
              <a:t>Bt</a:t>
            </a:r>
            <a:endParaRPr lang="en-US" sz="1900" dirty="0"/>
          </a:p>
          <a:p>
            <a:pPr lvl="1"/>
            <a:r>
              <a:rPr lang="en-US" sz="1900" dirty="0"/>
              <a:t>Assuming that these fraction have remained the same since 1950, resulting in 1.4 </a:t>
            </a:r>
            <a:r>
              <a:rPr lang="en-US" sz="1900" dirty="0" err="1"/>
              <a:t>Bt</a:t>
            </a:r>
            <a:r>
              <a:rPr lang="en-US" sz="1900" dirty="0"/>
              <a:t> of plastic used in construction, and 0.9 </a:t>
            </a:r>
            <a:r>
              <a:rPr lang="en-US" sz="1900" dirty="0" err="1"/>
              <a:t>Bt</a:t>
            </a:r>
            <a:r>
              <a:rPr lang="en-US" sz="1900" dirty="0"/>
              <a:t> of plastic integrated into the built environment</a:t>
            </a:r>
          </a:p>
          <a:p>
            <a:pPr lvl="1"/>
            <a:r>
              <a:rPr lang="en-US" sz="1900" dirty="0"/>
              <a:t>These assumptions represent the low-end probability as it is more likely that the fractions have changed with relatively more plastic being used in other areas of construction, making the 16% a low estimate</a:t>
            </a:r>
          </a:p>
        </p:txBody>
      </p:sp>
    </p:spTree>
    <p:extLst>
      <p:ext uri="{BB962C8B-B14F-4D97-AF65-F5344CB8AC3E}">
        <p14:creationId xmlns:p14="http://schemas.microsoft.com/office/powerpoint/2010/main" val="206364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1448</Words>
  <Application>Microsoft Macintosh PowerPoint</Application>
  <PresentationFormat>Widescreen</PresentationFormat>
  <Paragraphs>135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Plastics in the Urban Coast</vt:lpstr>
      <vt:lpstr>Plastic in the Urban Coast</vt:lpstr>
      <vt:lpstr>Estimating Plastic in the Urban Coast</vt:lpstr>
      <vt:lpstr>Population in the Coastal Zone</vt:lpstr>
      <vt:lpstr>Coastal Urbanization</vt:lpstr>
      <vt:lpstr>Global Plastic Production and Use</vt:lpstr>
      <vt:lpstr>Plastic Production and Use Data</vt:lpstr>
      <vt:lpstr>Estimating Plastic in the Urban Coast</vt:lpstr>
      <vt:lpstr>Estimating Plastic in the Urban Coast</vt:lpstr>
      <vt:lpstr>Estimating Plastic in the Urban Coast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 in the Urban Coast</dc:title>
  <dc:creator>Kelly Jones</dc:creator>
  <cp:lastModifiedBy>Jones, Kelly</cp:lastModifiedBy>
  <cp:revision>16</cp:revision>
  <dcterms:created xsi:type="dcterms:W3CDTF">2021-08-30T13:14:50Z</dcterms:created>
  <dcterms:modified xsi:type="dcterms:W3CDTF">2021-08-31T12:47:41Z</dcterms:modified>
</cp:coreProperties>
</file>