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84" r:id="rId2"/>
    <p:sldId id="319" r:id="rId3"/>
    <p:sldId id="305" r:id="rId4"/>
    <p:sldId id="306" r:id="rId5"/>
    <p:sldId id="257" r:id="rId6"/>
    <p:sldId id="307" r:id="rId7"/>
    <p:sldId id="261" r:id="rId8"/>
    <p:sldId id="315" r:id="rId9"/>
    <p:sldId id="265" r:id="rId10"/>
    <p:sldId id="308" r:id="rId11"/>
    <p:sldId id="311" r:id="rId12"/>
    <p:sldId id="310" r:id="rId13"/>
    <p:sldId id="317" r:id="rId14"/>
    <p:sldId id="481" r:id="rId15"/>
    <p:sldId id="482" r:id="rId16"/>
    <p:sldId id="318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MT" id="{9DB0AD70-B6F0-456B-AF08-98BC9FBE27E9}">
          <p14:sldIdLst>
            <p14:sldId id="284"/>
          </p14:sldIdLst>
        </p14:section>
        <p14:section name="IEEE OES" id="{B300DD48-3DB3-CB49-97B3-D29EDA18BD11}">
          <p14:sldIdLst>
            <p14:sldId id="319"/>
            <p14:sldId id="305"/>
            <p14:sldId id="306"/>
          </p14:sldIdLst>
        </p14:section>
        <p14:section name="Monitoring" id="{42A761E6-0756-394D-B992-429E26D0AAE2}">
          <p14:sldIdLst>
            <p14:sldId id="257"/>
            <p14:sldId id="307"/>
            <p14:sldId id="261"/>
            <p14:sldId id="315"/>
            <p14:sldId id="265"/>
            <p14:sldId id="308"/>
          </p14:sldIdLst>
        </p14:section>
        <p14:section name="Indicators &amp; Procesing" id="{91C70B13-10A6-4645-B845-C23913C561F2}">
          <p14:sldIdLst>
            <p14:sldId id="311"/>
            <p14:sldId id="310"/>
            <p14:sldId id="317"/>
          </p14:sldIdLst>
        </p14:section>
        <p14:section name="Conclusion" id="{8F6CB458-4270-C440-85BA-AB356310354B}">
          <p14:sldIdLst>
            <p14:sldId id="481"/>
            <p14:sldId id="482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53">
          <p15:clr>
            <a:srgbClr val="A4A3A4"/>
          </p15:clr>
        </p15:guide>
        <p15:guide id="3" orient="horz" pos="3818">
          <p15:clr>
            <a:srgbClr val="A4A3A4"/>
          </p15:clr>
        </p15:guide>
        <p15:guide id="4" orient="horz" pos="3657">
          <p15:clr>
            <a:srgbClr val="A4A3A4"/>
          </p15:clr>
        </p15:guide>
        <p15:guide id="5" orient="horz" pos="4148">
          <p15:clr>
            <a:srgbClr val="A4A3A4"/>
          </p15:clr>
        </p15:guide>
        <p15:guide id="6" orient="horz" pos="887">
          <p15:clr>
            <a:srgbClr val="A4A3A4"/>
          </p15:clr>
        </p15:guide>
        <p15:guide id="7" orient="horz" pos="2483">
          <p15:clr>
            <a:srgbClr val="A4A3A4"/>
          </p15:clr>
        </p15:guide>
        <p15:guide id="8" orient="horz" pos="1734">
          <p15:clr>
            <a:srgbClr val="A4A3A4"/>
          </p15:clr>
        </p15:guide>
        <p15:guide id="9" orient="horz" pos="1860">
          <p15:clr>
            <a:srgbClr val="A4A3A4"/>
          </p15:clr>
        </p15:guide>
        <p15:guide id="10" pos="2880">
          <p15:clr>
            <a:srgbClr val="A4A3A4"/>
          </p15:clr>
        </p15:guide>
        <p15:guide id="11" pos="389">
          <p15:clr>
            <a:srgbClr val="A4A3A4"/>
          </p15:clr>
        </p15:guide>
        <p15:guide id="12" pos="5605">
          <p15:clr>
            <a:srgbClr val="A4A3A4"/>
          </p15:clr>
        </p15:guide>
        <p15:guide id="13" pos="5380">
          <p15:clr>
            <a:srgbClr val="A4A3A4"/>
          </p15:clr>
        </p15:guide>
        <p15:guide id="14" pos="3455">
          <p15:clr>
            <a:srgbClr val="A4A3A4"/>
          </p15:clr>
        </p15:guide>
        <p15:guide id="15" pos="3689">
          <p15:clr>
            <a:srgbClr val="A4A3A4"/>
          </p15:clr>
        </p15:guide>
        <p15:guide id="16" pos="2018">
          <p15:clr>
            <a:srgbClr val="A4A3A4"/>
          </p15:clr>
        </p15:guide>
        <p15:guide id="17" pos="2510">
          <p15:clr>
            <a:srgbClr val="A4A3A4"/>
          </p15:clr>
        </p15:guide>
        <p15:guide id="18" pos="23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94"/>
    <p:restoredTop sz="94660"/>
  </p:normalViewPr>
  <p:slideViewPr>
    <p:cSldViewPr showGuides="1">
      <p:cViewPr>
        <p:scale>
          <a:sx n="120" d="100"/>
          <a:sy n="120" d="100"/>
        </p:scale>
        <p:origin x="984" y="144"/>
      </p:cViewPr>
      <p:guideLst>
        <p:guide orient="horz" pos="2160"/>
        <p:guide orient="horz" pos="953"/>
        <p:guide orient="horz" pos="3818"/>
        <p:guide orient="horz" pos="3657"/>
        <p:guide orient="horz" pos="4148"/>
        <p:guide orient="horz" pos="887"/>
        <p:guide orient="horz" pos="2483"/>
        <p:guide orient="horz" pos="1734"/>
        <p:guide orient="horz" pos="1860"/>
        <p:guide pos="2880"/>
        <p:guide pos="389"/>
        <p:guide pos="5605"/>
        <p:guide pos="5380"/>
        <p:guide pos="3455"/>
        <p:guide pos="3689"/>
        <p:guide pos="2018"/>
        <p:guide pos="2510"/>
        <p:guide pos="23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A82AF24-6F1C-0244-A6B9-A250D33B90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8E25634-C26D-6643-9148-CAB6816198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86851-0D4B-4E4A-89C3-AC595761C132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8F74CB5-028A-3047-ABD6-B4EAE84F5A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FAED10-BFCA-CE49-8BC5-E59F72C16C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B0D47-8640-764A-AE47-C9DC9D8407E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12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50710-B8B7-4D8F-BDE7-5C763412CDFD}" type="datetimeFigureOut">
              <a:rPr lang="fr-FR" smtClean="0"/>
              <a:t>13/12/2019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06ACB-0641-497D-A6F6-17171FCA9B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976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Split of the </a:t>
            </a:r>
            <a:r>
              <a:rPr lang="fr-FR" dirty="0" err="1"/>
              <a:t>mind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reality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673B6-204C-4D74-8A35-C44768B702C7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004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reeform 7"/>
          <p:cNvSpPr>
            <a:spLocks/>
          </p:cNvSpPr>
          <p:nvPr userDrawn="1"/>
        </p:nvSpPr>
        <p:spPr bwMode="gray">
          <a:xfrm>
            <a:off x="4110832" y="-2654"/>
            <a:ext cx="5032375" cy="6867525"/>
          </a:xfrm>
          <a:custGeom>
            <a:avLst/>
            <a:gdLst>
              <a:gd name="T0" fmla="*/ 4324 w 5277"/>
              <a:gd name="T1" fmla="*/ 0 h 7199"/>
              <a:gd name="T2" fmla="*/ 4324 w 5277"/>
              <a:gd name="T3" fmla="*/ 0 h 7199"/>
              <a:gd name="T4" fmla="*/ 0 w 5277"/>
              <a:gd name="T5" fmla="*/ 4322 h 7199"/>
              <a:gd name="T6" fmla="*/ 2876 w 5277"/>
              <a:gd name="T7" fmla="*/ 7199 h 7199"/>
              <a:gd name="T8" fmla="*/ 5277 w 5277"/>
              <a:gd name="T9" fmla="*/ 7199 h 7199"/>
              <a:gd name="T10" fmla="*/ 5277 w 5277"/>
              <a:gd name="T11" fmla="*/ 0 h 7199"/>
              <a:gd name="T12" fmla="*/ 4324 w 5277"/>
              <a:gd name="T13" fmla="*/ 0 h 7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77" h="7199">
                <a:moveTo>
                  <a:pt x="4324" y="0"/>
                </a:moveTo>
                <a:lnTo>
                  <a:pt x="4324" y="0"/>
                </a:lnTo>
                <a:lnTo>
                  <a:pt x="0" y="4322"/>
                </a:lnTo>
                <a:lnTo>
                  <a:pt x="2876" y="7199"/>
                </a:lnTo>
                <a:lnTo>
                  <a:pt x="5277" y="7199"/>
                </a:lnTo>
                <a:lnTo>
                  <a:pt x="5277" y="0"/>
                </a:lnTo>
                <a:lnTo>
                  <a:pt x="432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Freeform 8"/>
          <p:cNvSpPr>
            <a:spLocks/>
          </p:cNvSpPr>
          <p:nvPr userDrawn="1"/>
        </p:nvSpPr>
        <p:spPr bwMode="gray">
          <a:xfrm>
            <a:off x="-11906" y="2743721"/>
            <a:ext cx="6865938" cy="4119563"/>
          </a:xfrm>
          <a:custGeom>
            <a:avLst/>
            <a:gdLst>
              <a:gd name="T0" fmla="*/ 0 w 7199"/>
              <a:gd name="T1" fmla="*/ 2881 h 4319"/>
              <a:gd name="T2" fmla="*/ 0 w 7199"/>
              <a:gd name="T3" fmla="*/ 2881 h 4319"/>
              <a:gd name="T4" fmla="*/ 0 w 7199"/>
              <a:gd name="T5" fmla="*/ 4319 h 4319"/>
              <a:gd name="T6" fmla="*/ 7199 w 7199"/>
              <a:gd name="T7" fmla="*/ 4319 h 4319"/>
              <a:gd name="T8" fmla="*/ 2880 w 7199"/>
              <a:gd name="T9" fmla="*/ 0 h 4319"/>
              <a:gd name="T10" fmla="*/ 0 w 7199"/>
              <a:gd name="T11" fmla="*/ 2881 h 4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99" h="4319">
                <a:moveTo>
                  <a:pt x="0" y="2881"/>
                </a:moveTo>
                <a:lnTo>
                  <a:pt x="0" y="2881"/>
                </a:lnTo>
                <a:lnTo>
                  <a:pt x="0" y="4319"/>
                </a:lnTo>
                <a:lnTo>
                  <a:pt x="7199" y="4319"/>
                </a:lnTo>
                <a:lnTo>
                  <a:pt x="2880" y="0"/>
                </a:lnTo>
                <a:lnTo>
                  <a:pt x="0" y="2881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Freeform 6"/>
          <p:cNvSpPr>
            <a:spLocks/>
          </p:cNvSpPr>
          <p:nvPr userDrawn="1"/>
        </p:nvSpPr>
        <p:spPr bwMode="gray">
          <a:xfrm>
            <a:off x="11337" y="15605"/>
            <a:ext cx="5494338" cy="5492750"/>
          </a:xfrm>
          <a:custGeom>
            <a:avLst/>
            <a:gdLst>
              <a:gd name="T0" fmla="*/ 0 w 5761"/>
              <a:gd name="T1" fmla="*/ 0 h 5758"/>
              <a:gd name="T2" fmla="*/ 0 w 5761"/>
              <a:gd name="T3" fmla="*/ 0 h 5758"/>
              <a:gd name="T4" fmla="*/ 1 w 5761"/>
              <a:gd name="T5" fmla="*/ 5758 h 5758"/>
              <a:gd name="T6" fmla="*/ 5761 w 5761"/>
              <a:gd name="T7" fmla="*/ 0 h 5758"/>
              <a:gd name="T8" fmla="*/ 0 w 5761"/>
              <a:gd name="T9" fmla="*/ 0 h 5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1" h="5758">
                <a:moveTo>
                  <a:pt x="0" y="0"/>
                </a:moveTo>
                <a:lnTo>
                  <a:pt x="0" y="0"/>
                </a:lnTo>
                <a:lnTo>
                  <a:pt x="1" y="5758"/>
                </a:lnTo>
                <a:lnTo>
                  <a:pt x="576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-1" y="6669360"/>
            <a:ext cx="265114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/>
              <a:t>12-13/09/2013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-1" y="6669360"/>
            <a:ext cx="266400" cy="18000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-1" y="6669360"/>
            <a:ext cx="266400" cy="18000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de-DE"/>
              <a:t>Marine Debris Indicators - December 16-18 2019</a:t>
            </a:r>
            <a:endParaRPr lang="fr-FR" dirty="0"/>
          </a:p>
        </p:txBody>
      </p:sp>
      <p:pic>
        <p:nvPicPr>
          <p:cNvPr id="2" name="Image 1" descr="logo_couv_1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5112" y="260648"/>
            <a:ext cx="1466585" cy="864096"/>
          </a:xfrm>
          <a:prstGeom prst="rect">
            <a:avLst/>
          </a:prstGeom>
        </p:spPr>
      </p:pic>
      <p:sp>
        <p:nvSpPr>
          <p:cNvPr id="15" name="Espace réservé du texte 3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203575" y="917575"/>
            <a:ext cx="5313363" cy="3852000"/>
          </a:xfrm>
        </p:spPr>
        <p:txBody>
          <a:bodyPr anchor="ctr" anchorCtr="0"/>
          <a:lstStyle>
            <a:lvl1pPr algn="r">
              <a:defRPr sz="3400" b="1" cap="all">
                <a:solidFill>
                  <a:schemeClr val="bg1"/>
                </a:solidFill>
              </a:defRPr>
            </a:lvl1pPr>
            <a:lvl2pPr algn="r">
              <a:defRPr sz="3400" b="0" cap="all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TITRE</a:t>
            </a:r>
          </a:p>
        </p:txBody>
      </p:sp>
      <p:pic>
        <p:nvPicPr>
          <p:cNvPr id="21" name="Image 20" descr="OES_logo_stack_through.tif">
            <a:extLst>
              <a:ext uri="{FF2B5EF4-FFF2-40B4-BE49-F238E27FC236}">
                <a16:creationId xmlns:a16="http://schemas.microsoft.com/office/drawing/2014/main" id="{8A19B124-541F-BA4E-B450-7EE0622341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57" y="1369787"/>
            <a:ext cx="1296144" cy="60939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E1CFC5FC-2478-5849-AF44-912BF2F77D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4" y="2251523"/>
            <a:ext cx="1132650" cy="61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 userDrawn="1"/>
        </p:nvSpPr>
        <p:spPr>
          <a:xfrm>
            <a:off x="6433039" y="2313569"/>
            <a:ext cx="2253762" cy="547687"/>
          </a:xfrm>
          <a:prstGeom prst="rect">
            <a:avLst/>
          </a:prstGeom>
        </p:spPr>
        <p:txBody>
          <a:bodyPr anchor="b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>
                <a:solidFill>
                  <a:prstClr val="white"/>
                </a:solidFill>
              </a:rPr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6316" y="1846744"/>
            <a:ext cx="8300484" cy="4367396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488141" y="229812"/>
            <a:ext cx="6171964" cy="614374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491110" y="6453188"/>
            <a:ext cx="652890" cy="404812"/>
          </a:xfrm>
        </p:spPr>
        <p:txBody>
          <a:bodyPr/>
          <a:lstStyle>
            <a:lvl1pPr>
              <a:defRPr sz="2000"/>
            </a:lvl1pPr>
          </a:lstStyle>
          <a:p>
            <a:fld id="{3A5F5595-61AE-4AA6-B423-33EDBD1DAE1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059832" y="6465887"/>
            <a:ext cx="2376000" cy="3600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Marine Debris Indicators - December 16-18 2019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601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gray">
          <a:xfrm>
            <a:off x="1373188" y="0"/>
            <a:ext cx="7781925" cy="6867525"/>
          </a:xfrm>
          <a:custGeom>
            <a:avLst/>
            <a:gdLst>
              <a:gd name="T0" fmla="*/ 3359 w 8160"/>
              <a:gd name="T1" fmla="*/ 0 h 7199"/>
              <a:gd name="T2" fmla="*/ 3359 w 8160"/>
              <a:gd name="T3" fmla="*/ 0 h 7199"/>
              <a:gd name="T4" fmla="*/ 0 w 8160"/>
              <a:gd name="T5" fmla="*/ 3357 h 7199"/>
              <a:gd name="T6" fmla="*/ 3841 w 8160"/>
              <a:gd name="T7" fmla="*/ 7199 h 7199"/>
              <a:gd name="T8" fmla="*/ 8160 w 8160"/>
              <a:gd name="T9" fmla="*/ 7199 h 7199"/>
              <a:gd name="T10" fmla="*/ 8160 w 8160"/>
              <a:gd name="T11" fmla="*/ 0 h 7199"/>
              <a:gd name="T12" fmla="*/ 3359 w 8160"/>
              <a:gd name="T13" fmla="*/ 0 h 7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60" h="7199">
                <a:moveTo>
                  <a:pt x="3359" y="0"/>
                </a:moveTo>
                <a:lnTo>
                  <a:pt x="3359" y="0"/>
                </a:lnTo>
                <a:lnTo>
                  <a:pt x="0" y="3357"/>
                </a:lnTo>
                <a:lnTo>
                  <a:pt x="3841" y="7199"/>
                </a:lnTo>
                <a:lnTo>
                  <a:pt x="8160" y="7199"/>
                </a:lnTo>
                <a:lnTo>
                  <a:pt x="8160" y="0"/>
                </a:lnTo>
                <a:lnTo>
                  <a:pt x="335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Freeform 5"/>
          <p:cNvSpPr>
            <a:spLocks/>
          </p:cNvSpPr>
          <p:nvPr userDrawn="1"/>
        </p:nvSpPr>
        <p:spPr bwMode="gray">
          <a:xfrm>
            <a:off x="0" y="1828800"/>
            <a:ext cx="5038725" cy="5037138"/>
          </a:xfrm>
          <a:custGeom>
            <a:avLst/>
            <a:gdLst>
              <a:gd name="T0" fmla="*/ 0 w 5283"/>
              <a:gd name="T1" fmla="*/ 5281 h 5281"/>
              <a:gd name="T2" fmla="*/ 0 w 5283"/>
              <a:gd name="T3" fmla="*/ 5281 h 5281"/>
              <a:gd name="T4" fmla="*/ 5283 w 5283"/>
              <a:gd name="T5" fmla="*/ 5281 h 5281"/>
              <a:gd name="T6" fmla="*/ 0 w 5283"/>
              <a:gd name="T7" fmla="*/ 0 h 5281"/>
              <a:gd name="T8" fmla="*/ 0 w 5283"/>
              <a:gd name="T9" fmla="*/ 5281 h 5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83" h="5281">
                <a:moveTo>
                  <a:pt x="0" y="5281"/>
                </a:moveTo>
                <a:lnTo>
                  <a:pt x="0" y="5281"/>
                </a:lnTo>
                <a:lnTo>
                  <a:pt x="5283" y="5281"/>
                </a:lnTo>
                <a:lnTo>
                  <a:pt x="0" y="0"/>
                </a:lnTo>
                <a:lnTo>
                  <a:pt x="0" y="5281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-1" y="6669360"/>
            <a:ext cx="265114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/>
              <a:t>12-13/09/2013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-1" y="6669360"/>
            <a:ext cx="266400" cy="18000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-1" y="6669360"/>
            <a:ext cx="266400" cy="18000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de-DE"/>
              <a:t>Marine Debris Indicators - December 16-18 2019</a:t>
            </a:r>
            <a:endParaRPr lang="fr-FR" dirty="0"/>
          </a:p>
        </p:txBody>
      </p:sp>
      <p:sp>
        <p:nvSpPr>
          <p:cNvPr id="15" name="Espace réservé du texte 3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3189" y="917575"/>
            <a:ext cx="7143750" cy="3852000"/>
          </a:xfrm>
        </p:spPr>
        <p:txBody>
          <a:bodyPr anchor="ctr" anchorCtr="0"/>
          <a:lstStyle>
            <a:lvl1pPr algn="r">
              <a:defRPr sz="3400" b="0" cap="all">
                <a:solidFill>
                  <a:schemeClr val="bg1"/>
                </a:solidFill>
              </a:defRPr>
            </a:lvl1pPr>
            <a:lvl2pPr algn="r">
              <a:defRPr sz="3400" b="1" cap="all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Chapitre</a:t>
            </a:r>
          </a:p>
          <a:p>
            <a:pPr lvl="1"/>
            <a:r>
              <a:rPr lang="fr-FR" dirty="0"/>
              <a:t>Chapitre</a:t>
            </a:r>
          </a:p>
        </p:txBody>
      </p:sp>
      <p:pic>
        <p:nvPicPr>
          <p:cNvPr id="19" name="Image 18" descr="logo_couv_1.pdf">
            <a:extLst>
              <a:ext uri="{FF2B5EF4-FFF2-40B4-BE49-F238E27FC236}">
                <a16:creationId xmlns:a16="http://schemas.microsoft.com/office/drawing/2014/main" id="{D67B031D-40CA-CE4B-A6E2-90C0432D8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8594" y="6153346"/>
            <a:ext cx="856800" cy="504817"/>
          </a:xfrm>
          <a:prstGeom prst="rect">
            <a:avLst/>
          </a:prstGeom>
        </p:spPr>
      </p:pic>
      <p:pic>
        <p:nvPicPr>
          <p:cNvPr id="20" name="Image 19" descr="OES_logo_stack_through.tif">
            <a:extLst>
              <a:ext uri="{FF2B5EF4-FFF2-40B4-BE49-F238E27FC236}">
                <a16:creationId xmlns:a16="http://schemas.microsoft.com/office/drawing/2014/main" id="{2EE6CB2D-E9B1-E74F-B002-98C06C4C61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7" y="6119967"/>
            <a:ext cx="1296144" cy="609395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124BC7A1-E40E-1D4F-B660-769152DD42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113039"/>
            <a:ext cx="1132650" cy="61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76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reeform 5"/>
          <p:cNvSpPr>
            <a:spLocks/>
          </p:cNvSpPr>
          <p:nvPr userDrawn="1"/>
        </p:nvSpPr>
        <p:spPr bwMode="gray">
          <a:xfrm>
            <a:off x="1373188" y="0"/>
            <a:ext cx="7781925" cy="6867525"/>
          </a:xfrm>
          <a:custGeom>
            <a:avLst/>
            <a:gdLst>
              <a:gd name="T0" fmla="*/ 3359 w 8160"/>
              <a:gd name="T1" fmla="*/ 0 h 7199"/>
              <a:gd name="T2" fmla="*/ 3359 w 8160"/>
              <a:gd name="T3" fmla="*/ 0 h 7199"/>
              <a:gd name="T4" fmla="*/ 0 w 8160"/>
              <a:gd name="T5" fmla="*/ 3357 h 7199"/>
              <a:gd name="T6" fmla="*/ 3841 w 8160"/>
              <a:gd name="T7" fmla="*/ 7199 h 7199"/>
              <a:gd name="T8" fmla="*/ 8160 w 8160"/>
              <a:gd name="T9" fmla="*/ 7199 h 7199"/>
              <a:gd name="T10" fmla="*/ 8160 w 8160"/>
              <a:gd name="T11" fmla="*/ 0 h 7199"/>
              <a:gd name="T12" fmla="*/ 3359 w 8160"/>
              <a:gd name="T13" fmla="*/ 0 h 7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60" h="7199">
                <a:moveTo>
                  <a:pt x="3359" y="0"/>
                </a:moveTo>
                <a:lnTo>
                  <a:pt x="3359" y="0"/>
                </a:lnTo>
                <a:lnTo>
                  <a:pt x="0" y="3357"/>
                </a:lnTo>
                <a:lnTo>
                  <a:pt x="3841" y="7199"/>
                </a:lnTo>
                <a:lnTo>
                  <a:pt x="8160" y="7199"/>
                </a:lnTo>
                <a:lnTo>
                  <a:pt x="8160" y="0"/>
                </a:lnTo>
                <a:lnTo>
                  <a:pt x="335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Freeform 6"/>
          <p:cNvSpPr>
            <a:spLocks/>
          </p:cNvSpPr>
          <p:nvPr userDrawn="1"/>
        </p:nvSpPr>
        <p:spPr bwMode="gray">
          <a:xfrm>
            <a:off x="0" y="3201988"/>
            <a:ext cx="5038725" cy="3663950"/>
          </a:xfrm>
          <a:custGeom>
            <a:avLst/>
            <a:gdLst>
              <a:gd name="T0" fmla="*/ 0 w 5283"/>
              <a:gd name="T1" fmla="*/ 1441 h 3841"/>
              <a:gd name="T2" fmla="*/ 0 w 5283"/>
              <a:gd name="T3" fmla="*/ 1441 h 3841"/>
              <a:gd name="T4" fmla="*/ 0 w 5283"/>
              <a:gd name="T5" fmla="*/ 3841 h 3841"/>
              <a:gd name="T6" fmla="*/ 5283 w 5283"/>
              <a:gd name="T7" fmla="*/ 3841 h 3841"/>
              <a:gd name="T8" fmla="*/ 1440 w 5283"/>
              <a:gd name="T9" fmla="*/ 0 h 3841"/>
              <a:gd name="T10" fmla="*/ 0 w 5283"/>
              <a:gd name="T11" fmla="*/ 1441 h 3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83" h="3841">
                <a:moveTo>
                  <a:pt x="0" y="1441"/>
                </a:moveTo>
                <a:lnTo>
                  <a:pt x="0" y="1441"/>
                </a:lnTo>
                <a:lnTo>
                  <a:pt x="0" y="3841"/>
                </a:lnTo>
                <a:lnTo>
                  <a:pt x="5283" y="3841"/>
                </a:lnTo>
                <a:lnTo>
                  <a:pt x="1440" y="0"/>
                </a:lnTo>
                <a:lnTo>
                  <a:pt x="0" y="1441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-1" y="6669360"/>
            <a:ext cx="265114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/>
              <a:t>12-13/09/2013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-1" y="6669360"/>
            <a:ext cx="266400" cy="18000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-1" y="6669360"/>
            <a:ext cx="266400" cy="180000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de-DE"/>
              <a:t>Marine Debris Indicators - December 16-18 2019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856288" y="1264568"/>
            <a:ext cx="3041650" cy="4896544"/>
          </a:xfrm>
        </p:spPr>
        <p:txBody>
          <a:bodyPr anchor="t" anchorCtr="0"/>
          <a:lstStyle>
            <a:lvl1pPr marL="342900" indent="-342900" algn="l">
              <a:spcBef>
                <a:spcPts val="2400"/>
              </a:spcBef>
              <a:spcAft>
                <a:spcPts val="300"/>
              </a:spcAft>
              <a:buClr>
                <a:schemeClr val="bg2"/>
              </a:buClr>
              <a:buSzPct val="100000"/>
              <a:buFont typeface="+mj-lt"/>
              <a:buAutoNum type="arabicPeriod"/>
              <a:defRPr sz="1650" b="1" cap="all">
                <a:solidFill>
                  <a:schemeClr val="bg2"/>
                </a:solidFill>
              </a:defRPr>
            </a:lvl1pPr>
            <a:lvl2pPr marL="342000" indent="0" algn="l">
              <a:lnSpc>
                <a:spcPct val="130000"/>
              </a:lnSpc>
              <a:defRPr sz="1200" b="0" cap="none" baseline="0">
                <a:solidFill>
                  <a:schemeClr val="accent3"/>
                </a:solidFill>
              </a:defRPr>
            </a:lvl2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1.1 Deuxième niveau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617539" y="843732"/>
            <a:ext cx="2658318" cy="453603"/>
          </a:xfrm>
        </p:spPr>
        <p:txBody>
          <a:bodyPr/>
          <a:lstStyle>
            <a:lvl1pPr>
              <a:defRPr sz="25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4" name="Image 13" descr="logo_couv_1.pdf">
            <a:extLst>
              <a:ext uri="{FF2B5EF4-FFF2-40B4-BE49-F238E27FC236}">
                <a16:creationId xmlns:a16="http://schemas.microsoft.com/office/drawing/2014/main" id="{CE06046A-1194-0943-B956-B2910E61A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8594" y="6153346"/>
            <a:ext cx="856800" cy="504817"/>
          </a:xfrm>
          <a:prstGeom prst="rect">
            <a:avLst/>
          </a:prstGeom>
        </p:spPr>
      </p:pic>
      <p:pic>
        <p:nvPicPr>
          <p:cNvPr id="15" name="Image 14" descr="OES_logo_stack_through.tif">
            <a:extLst>
              <a:ext uri="{FF2B5EF4-FFF2-40B4-BE49-F238E27FC236}">
                <a16:creationId xmlns:a16="http://schemas.microsoft.com/office/drawing/2014/main" id="{EC961044-31B2-0B4A-8799-CE2526D4B5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7" y="6119967"/>
            <a:ext cx="1296144" cy="609395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355D45CF-04DE-0146-A6BE-42176D35D3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113039"/>
            <a:ext cx="1132650" cy="61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77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Chapitre 0 :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5220072" y="6061075"/>
            <a:ext cx="2376000" cy="360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12-13/09/2013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9200" y="540600"/>
            <a:ext cx="7020000" cy="368120"/>
          </a:xfrm>
        </p:spPr>
        <p:txBody>
          <a:bodyPr/>
          <a:lstStyle>
            <a:lvl1pPr>
              <a:defRPr sz="1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0.0 Titre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4"/>
          </p:nvPr>
        </p:nvSpPr>
        <p:spPr bwMode="gray">
          <a:xfrm>
            <a:off x="617538" y="1408113"/>
            <a:ext cx="7899400" cy="4397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059832" y="6465887"/>
            <a:ext cx="4320480" cy="3600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Marine Debris Indicators - December 16-18 2019</a:t>
            </a:r>
            <a:endParaRPr lang="fr-FR"/>
          </a:p>
        </p:txBody>
      </p:sp>
      <p:sp>
        <p:nvSpPr>
          <p:cNvPr id="10" name="Espace réservé du numéro de diapositive 3"/>
          <p:cNvSpPr txBox="1">
            <a:spLocks/>
          </p:cNvSpPr>
          <p:nvPr userDrawn="1"/>
        </p:nvSpPr>
        <p:spPr bwMode="gray">
          <a:xfrm>
            <a:off x="8419102" y="6433576"/>
            <a:ext cx="652890" cy="40481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20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5F5595-61AE-4AA6-B423-33EDBD1DAE1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120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Chapitre 0 :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5220072" y="6061075"/>
            <a:ext cx="2376000" cy="360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12-13/09/2013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9200" y="540600"/>
            <a:ext cx="7020000" cy="368120"/>
          </a:xfrm>
        </p:spPr>
        <p:txBody>
          <a:bodyPr/>
          <a:lstStyle>
            <a:lvl1pPr>
              <a:defRPr sz="1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0.0 Titre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4"/>
          </p:nvPr>
        </p:nvSpPr>
        <p:spPr bwMode="gray">
          <a:xfrm>
            <a:off x="617538" y="1408113"/>
            <a:ext cx="3780000" cy="4397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5"/>
          </p:nvPr>
        </p:nvSpPr>
        <p:spPr bwMode="gray">
          <a:xfrm>
            <a:off x="4736939" y="1408113"/>
            <a:ext cx="3780000" cy="4397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059832" y="6465887"/>
            <a:ext cx="4248472" cy="3600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Marine Debris Indicators - December 16-18 2019</a:t>
            </a:r>
            <a:endParaRPr lang="fr-FR"/>
          </a:p>
        </p:txBody>
      </p:sp>
      <p:sp>
        <p:nvSpPr>
          <p:cNvPr id="12" name="Espace réservé du numéro de diapositive 3"/>
          <p:cNvSpPr txBox="1">
            <a:spLocks/>
          </p:cNvSpPr>
          <p:nvPr userDrawn="1"/>
        </p:nvSpPr>
        <p:spPr bwMode="gray">
          <a:xfrm>
            <a:off x="8419102" y="6433576"/>
            <a:ext cx="652890" cy="40481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20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5F5595-61AE-4AA6-B423-33EDBD1DAE1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761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Chapitre 0 :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5220072" y="6061075"/>
            <a:ext cx="2376000" cy="360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12-13/09/2013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9200" y="540600"/>
            <a:ext cx="7020000" cy="368120"/>
          </a:xfrm>
        </p:spPr>
        <p:txBody>
          <a:bodyPr/>
          <a:lstStyle>
            <a:lvl1pPr>
              <a:defRPr sz="1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0.0 Titre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4"/>
          </p:nvPr>
        </p:nvSpPr>
        <p:spPr bwMode="gray">
          <a:xfrm>
            <a:off x="617538" y="1408113"/>
            <a:ext cx="3780000" cy="4397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5"/>
          </p:nvPr>
        </p:nvSpPr>
        <p:spPr bwMode="gray">
          <a:xfrm>
            <a:off x="4736939" y="1408113"/>
            <a:ext cx="3780000" cy="4397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807738" y="6061075"/>
            <a:ext cx="709200" cy="385200"/>
          </a:xfrm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Logotype</a:t>
            </a:r>
            <a:br>
              <a:rPr lang="fr-FR" noProof="0" dirty="0"/>
            </a:br>
            <a:r>
              <a:rPr lang="fr-FR" noProof="0" dirty="0"/>
              <a:t>partenaire</a:t>
            </a:r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059832" y="6465887"/>
            <a:ext cx="4392488" cy="3600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Marine Debris Indicators - December 16-18 2019</a:t>
            </a:r>
            <a:endParaRPr lang="fr-FR"/>
          </a:p>
        </p:txBody>
      </p:sp>
      <p:sp>
        <p:nvSpPr>
          <p:cNvPr id="13" name="Espace réservé du numéro de diapositive 3"/>
          <p:cNvSpPr txBox="1">
            <a:spLocks/>
          </p:cNvSpPr>
          <p:nvPr userDrawn="1"/>
        </p:nvSpPr>
        <p:spPr bwMode="gray">
          <a:xfrm>
            <a:off x="8419102" y="6433576"/>
            <a:ext cx="652890" cy="40481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20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5F5595-61AE-4AA6-B423-33EDBD1DAE1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9676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visuel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 bwMode="gray">
          <a:xfrm>
            <a:off x="5220072" y="6061075"/>
            <a:ext cx="2376000" cy="360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12-13/09/2013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1"/>
          </p:nvPr>
        </p:nvSpPr>
        <p:spPr bwMode="gray">
          <a:xfrm>
            <a:off x="7668344" y="260648"/>
            <a:ext cx="848595" cy="404812"/>
          </a:xfrm>
        </p:spPr>
        <p:txBody>
          <a:bodyPr/>
          <a:lstStyle/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12000" y="1408113"/>
            <a:ext cx="3086875" cy="2533650"/>
          </a:xfrm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Chapitre 0 : Titre</a:t>
            </a:r>
            <a:endParaRPr lang="fr-FR" dirty="0"/>
          </a:p>
        </p:txBody>
      </p:sp>
      <p:sp>
        <p:nvSpPr>
          <p:cNvPr id="14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19200" y="540600"/>
            <a:ext cx="7020000" cy="368120"/>
          </a:xfrm>
        </p:spPr>
        <p:txBody>
          <a:bodyPr/>
          <a:lstStyle>
            <a:lvl1pPr>
              <a:defRPr sz="1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0.0 Titre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5" hasCustomPrompt="1"/>
          </p:nvPr>
        </p:nvSpPr>
        <p:spPr bwMode="gray">
          <a:xfrm>
            <a:off x="3984625" y="1408113"/>
            <a:ext cx="4532313" cy="4397375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807738" y="6061075"/>
            <a:ext cx="709200" cy="385200"/>
          </a:xfrm>
        </p:spPr>
        <p:txBody>
          <a:bodyPr tIns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Logotype</a:t>
            </a:r>
            <a:br>
              <a:rPr lang="fr-FR" noProof="0" dirty="0"/>
            </a:br>
            <a:r>
              <a:rPr lang="fr-FR" noProof="0" dirty="0"/>
              <a:t>partenaire</a:t>
            </a:r>
          </a:p>
        </p:txBody>
      </p:sp>
      <p:sp>
        <p:nvSpPr>
          <p:cNvPr id="17" name="Espace réservé du numéro de diapositive 3"/>
          <p:cNvSpPr txBox="1">
            <a:spLocks/>
          </p:cNvSpPr>
          <p:nvPr userDrawn="1"/>
        </p:nvSpPr>
        <p:spPr bwMode="gray">
          <a:xfrm>
            <a:off x="8419102" y="6433576"/>
            <a:ext cx="652890" cy="40481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20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5F5595-61AE-4AA6-B423-33EDBD1DAE1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du pied de page 3"/>
          <p:cNvSpPr txBox="1">
            <a:spLocks/>
          </p:cNvSpPr>
          <p:nvPr userDrawn="1"/>
        </p:nvSpPr>
        <p:spPr bwMode="gray">
          <a:xfrm>
            <a:off x="2987824" y="6446275"/>
            <a:ext cx="2376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Sustech</a:t>
            </a:r>
            <a:r>
              <a:rPr lang="de-DE" dirty="0"/>
              <a:t> 2017 - Phoenix, AZ - Nov.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725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5220072" y="6061075"/>
            <a:ext cx="2376000" cy="360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12-13/09/2013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059832" y="6465887"/>
            <a:ext cx="4536240" cy="360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Marine Debris Indicators - December 16-18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465083" y="6421075"/>
            <a:ext cx="652890" cy="404812"/>
          </a:xfrm>
        </p:spPr>
        <p:txBody>
          <a:bodyPr/>
          <a:lstStyle>
            <a:lvl1pPr>
              <a:defRPr sz="1800"/>
            </a:lvl1pPr>
          </a:lstStyle>
          <a:p>
            <a:fld id="{3A5F5595-61AE-4AA6-B423-33EDBD1DAE1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904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7538" y="1412776"/>
            <a:ext cx="7899400" cy="40814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5220072" y="6061075"/>
            <a:ext cx="2376000" cy="360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12-13/09/2013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91110" y="6442732"/>
            <a:ext cx="652890" cy="404812"/>
          </a:xfrm>
        </p:spPr>
        <p:txBody>
          <a:bodyPr/>
          <a:lstStyle>
            <a:lvl1pPr>
              <a:defRPr sz="2000"/>
            </a:lvl1pPr>
          </a:lstStyle>
          <a:p>
            <a:fld id="{3A5F5595-61AE-4AA6-B423-33EDBD1DAE1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059832" y="6465887"/>
            <a:ext cx="4248472" cy="3600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Marine Debris Indicators - December 16-18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673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gray">
          <a:xfrm>
            <a:off x="0" y="0"/>
            <a:ext cx="9144000" cy="917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617538" y="0"/>
            <a:ext cx="7014462" cy="515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fr-FR" noProof="0" dirty="0"/>
              <a:t>Chapitre 0 :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617538" y="1408114"/>
            <a:ext cx="7899400" cy="40814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4761652" y="6461508"/>
            <a:ext cx="437153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cap="all" baseline="0">
                <a:solidFill>
                  <a:schemeClr val="accent5"/>
                </a:solidFill>
              </a:defRPr>
            </a:lvl1pPr>
          </a:lstStyle>
          <a:p>
            <a:r>
              <a:rPr lang="de-DE"/>
              <a:t>Marine Debris Indicators - December 16-18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7864049" y="260648"/>
            <a:ext cx="652890" cy="40481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2350" b="0" cap="all" baseline="0">
                <a:solidFill>
                  <a:schemeClr val="bg2"/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9" name="Image 8" descr="logo_couv_1.pdf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8594" y="6153346"/>
            <a:ext cx="856800" cy="504817"/>
          </a:xfrm>
          <a:prstGeom prst="rect">
            <a:avLst/>
          </a:prstGeom>
        </p:spPr>
      </p:pic>
      <p:pic>
        <p:nvPicPr>
          <p:cNvPr id="10" name="Image 9" descr="OES_logo_stack_through.tif">
            <a:extLst>
              <a:ext uri="{FF2B5EF4-FFF2-40B4-BE49-F238E27FC236}">
                <a16:creationId xmlns:a16="http://schemas.microsoft.com/office/drawing/2014/main" id="{E054851C-748E-5944-9EAC-AF2E10C61E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7" y="6119967"/>
            <a:ext cx="1296144" cy="609395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555F88B-08C7-F840-AECE-166342FDAF4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113039"/>
            <a:ext cx="1132650" cy="6163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0" r:id="rId3"/>
    <p:sldLayoutId id="2147483669" r:id="rId4"/>
    <p:sldLayoutId id="2147483671" r:id="rId5"/>
    <p:sldLayoutId id="2147483673" r:id="rId6"/>
    <p:sldLayoutId id="2147483672" r:id="rId7"/>
    <p:sldLayoutId id="2147483676" r:id="rId8"/>
    <p:sldLayoutId id="2147483677" r:id="rId9"/>
    <p:sldLayoutId id="2147483678" r:id="rId10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22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25000"/>
        <a:buFontTx/>
        <a:buNone/>
        <a:defRPr sz="2000" b="0" kern="1200" cap="none" baseline="0">
          <a:solidFill>
            <a:schemeClr val="accent5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25000"/>
        <a:buFontTx/>
        <a:buNone/>
        <a:defRPr sz="1900" b="1" kern="1200" cap="none">
          <a:solidFill>
            <a:schemeClr val="bg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25000"/>
        <a:buFontTx/>
        <a:buNone/>
        <a:defRPr sz="1800" kern="1200" cap="none">
          <a:solidFill>
            <a:schemeClr val="tx1"/>
          </a:solidFill>
          <a:latin typeface="+mn-lt"/>
          <a:ea typeface="+mn-ea"/>
          <a:cs typeface="+mn-cs"/>
        </a:defRPr>
      </a:lvl3pPr>
      <a:lvl4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bg2"/>
        </a:buClr>
        <a:buSzPct val="80000"/>
        <a:buFont typeface="Arial" panose="020B0604020202020204" pitchFamily="34" charset="0"/>
        <a:buChar char="►"/>
        <a:defRPr sz="1800" kern="1200" cap="none">
          <a:solidFill>
            <a:schemeClr val="tx1"/>
          </a:solidFill>
          <a:latin typeface="+mn-lt"/>
          <a:ea typeface="+mn-ea"/>
          <a:cs typeface="+mn-cs"/>
        </a:defRPr>
      </a:lvl4pPr>
      <a:lvl5pPr marL="4476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1800" kern="1200" cap="none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2669119" y="2708920"/>
            <a:ext cx="6480720" cy="2708727"/>
          </a:xfrm>
        </p:spPr>
        <p:txBody>
          <a:bodyPr/>
          <a:lstStyle/>
          <a:p>
            <a:pPr algn="ctr"/>
            <a:r>
              <a:rPr lang="en-US" dirty="0"/>
              <a:t>Marine Debris Indicators:</a:t>
            </a:r>
          </a:p>
          <a:p>
            <a:pPr algn="ctr"/>
            <a:r>
              <a:rPr lang="en-US" dirty="0"/>
              <a:t>What’s next?</a:t>
            </a:r>
          </a:p>
          <a:p>
            <a:pPr algn="l"/>
            <a:endParaRPr lang="en-US" sz="2800" dirty="0"/>
          </a:p>
          <a:p>
            <a:pPr marL="2133600" algn="l"/>
            <a:r>
              <a:rPr lang="en-US" sz="2800" dirty="0"/>
              <a:t>René GARELLO</a:t>
            </a:r>
          </a:p>
          <a:p>
            <a:pPr marL="2133600" algn="l"/>
            <a:r>
              <a:rPr lang="en-US" sz="2000" dirty="0"/>
              <a:t>Professor IMT </a:t>
            </a:r>
            <a:r>
              <a:rPr lang="en-US" sz="2000" dirty="0" err="1"/>
              <a:t>Atlantique</a:t>
            </a:r>
            <a:endParaRPr lang="en-US" sz="2000" dirty="0"/>
          </a:p>
          <a:p>
            <a:pPr marL="2133600" algn="l"/>
            <a:r>
              <a:rPr lang="en-US" sz="2000" dirty="0"/>
              <a:t>Life Fellow IEEE</a:t>
            </a:r>
          </a:p>
          <a:p>
            <a:pPr marL="2133600" algn="l"/>
            <a:r>
              <a:rPr lang="en-US" sz="2000" dirty="0"/>
              <a:t>ExCom member GEO</a:t>
            </a:r>
          </a:p>
        </p:txBody>
      </p:sp>
    </p:spTree>
    <p:extLst>
      <p:ext uri="{BB962C8B-B14F-4D97-AF65-F5344CB8AC3E}">
        <p14:creationId xmlns:p14="http://schemas.microsoft.com/office/powerpoint/2010/main" val="153792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0527BC-BF55-394D-B930-B28BFCE9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0"/>
            <a:ext cx="7014462" cy="836712"/>
          </a:xfrm>
        </p:spPr>
        <p:txBody>
          <a:bodyPr/>
          <a:lstStyle/>
          <a:p>
            <a:r>
              <a:rPr lang="en-US" dirty="0"/>
              <a:t>OCEANS 2019</a:t>
            </a:r>
            <a:br>
              <a:rPr lang="en-US" dirty="0"/>
            </a:br>
            <a:r>
              <a:rPr lang="en-US" dirty="0"/>
              <a:t>Marseille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7DD9E5A-7B2E-5E4E-9ADE-3AC7F68AF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Marine Debris Indicators - December 16-18 2019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42A481-0EB8-F94C-9B61-818116F8F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0"/>
            <a:ext cx="4847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11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6" y="1124744"/>
            <a:ext cx="6671185" cy="2952328"/>
          </a:xfrm>
        </p:spPr>
      </p:pic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2200888" y="2437722"/>
            <a:ext cx="6943112" cy="4392488"/>
            <a:chOff x="0" y="0"/>
            <a:chExt cx="6510" cy="3697"/>
          </a:xfrm>
        </p:grpSpPr>
        <p:grpSp>
          <p:nvGrpSpPr>
            <p:cNvPr id="11" name="Group 33"/>
            <p:cNvGrpSpPr>
              <a:grpSpLocks/>
            </p:cNvGrpSpPr>
            <p:nvPr/>
          </p:nvGrpSpPr>
          <p:grpSpPr bwMode="auto">
            <a:xfrm>
              <a:off x="1304" y="363"/>
              <a:ext cx="789" cy="678"/>
              <a:chOff x="1304" y="363"/>
              <a:chExt cx="789" cy="678"/>
            </a:xfrm>
          </p:grpSpPr>
          <p:sp>
            <p:nvSpPr>
              <p:cNvPr id="42" name="Freeform 34"/>
              <p:cNvSpPr>
                <a:spLocks/>
              </p:cNvSpPr>
              <p:nvPr/>
            </p:nvSpPr>
            <p:spPr bwMode="auto">
              <a:xfrm>
                <a:off x="1304" y="363"/>
                <a:ext cx="789" cy="678"/>
              </a:xfrm>
              <a:custGeom>
                <a:avLst/>
                <a:gdLst>
                  <a:gd name="T0" fmla="+- 0 1698 1304"/>
                  <a:gd name="T1" fmla="*/ T0 w 789"/>
                  <a:gd name="T2" fmla="+- 0 363 363"/>
                  <a:gd name="T3" fmla="*/ 363 h 678"/>
                  <a:gd name="T4" fmla="+- 0 1304 1304"/>
                  <a:gd name="T5" fmla="*/ T4 w 789"/>
                  <a:gd name="T6" fmla="+- 0 1041 363"/>
                  <a:gd name="T7" fmla="*/ 1041 h 678"/>
                  <a:gd name="T8" fmla="+- 0 2092 1304"/>
                  <a:gd name="T9" fmla="*/ T8 w 789"/>
                  <a:gd name="T10" fmla="+- 0 1041 363"/>
                  <a:gd name="T11" fmla="*/ 1041 h 678"/>
                  <a:gd name="T12" fmla="+- 0 1698 1304"/>
                  <a:gd name="T13" fmla="*/ T12 w 789"/>
                  <a:gd name="T14" fmla="+- 0 363 363"/>
                  <a:gd name="T15" fmla="*/ 363 h 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89" h="678">
                    <a:moveTo>
                      <a:pt x="394" y="0"/>
                    </a:moveTo>
                    <a:lnTo>
                      <a:pt x="0" y="678"/>
                    </a:lnTo>
                    <a:lnTo>
                      <a:pt x="788" y="678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rgbClr val="C56C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/>
              </a:p>
            </p:txBody>
          </p:sp>
        </p:grpSp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910" y="1041"/>
              <a:ext cx="1578" cy="677"/>
              <a:chOff x="910" y="1041"/>
              <a:chExt cx="1578" cy="677"/>
            </a:xfrm>
          </p:grpSpPr>
          <p:sp>
            <p:nvSpPr>
              <p:cNvPr id="41" name="Freeform 32"/>
              <p:cNvSpPr>
                <a:spLocks/>
              </p:cNvSpPr>
              <p:nvPr/>
            </p:nvSpPr>
            <p:spPr bwMode="auto">
              <a:xfrm>
                <a:off x="910" y="1041"/>
                <a:ext cx="1578" cy="677"/>
              </a:xfrm>
              <a:custGeom>
                <a:avLst/>
                <a:gdLst>
                  <a:gd name="T0" fmla="+- 0 2093 910"/>
                  <a:gd name="T1" fmla="*/ T0 w 1578"/>
                  <a:gd name="T2" fmla="+- 0 1041 1041"/>
                  <a:gd name="T3" fmla="*/ 1041 h 677"/>
                  <a:gd name="T4" fmla="+- 0 1304 910"/>
                  <a:gd name="T5" fmla="*/ T4 w 1578"/>
                  <a:gd name="T6" fmla="+- 0 1041 1041"/>
                  <a:gd name="T7" fmla="*/ 1041 h 677"/>
                  <a:gd name="T8" fmla="+- 0 910 910"/>
                  <a:gd name="T9" fmla="*/ T8 w 1578"/>
                  <a:gd name="T10" fmla="+- 0 1718 1041"/>
                  <a:gd name="T11" fmla="*/ 1718 h 677"/>
                  <a:gd name="T12" fmla="+- 0 2487 910"/>
                  <a:gd name="T13" fmla="*/ T12 w 1578"/>
                  <a:gd name="T14" fmla="+- 0 1718 1041"/>
                  <a:gd name="T15" fmla="*/ 1718 h 677"/>
                  <a:gd name="T16" fmla="+- 0 2093 910"/>
                  <a:gd name="T17" fmla="*/ T16 w 1578"/>
                  <a:gd name="T18" fmla="+- 0 1041 1041"/>
                  <a:gd name="T19" fmla="*/ 1041 h 6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578" h="677">
                    <a:moveTo>
                      <a:pt x="1183" y="0"/>
                    </a:moveTo>
                    <a:lnTo>
                      <a:pt x="394" y="0"/>
                    </a:lnTo>
                    <a:lnTo>
                      <a:pt x="0" y="677"/>
                    </a:lnTo>
                    <a:lnTo>
                      <a:pt x="1577" y="677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C979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/>
              </a:p>
            </p:txBody>
          </p:sp>
        </p:grpSp>
        <p:grpSp>
          <p:nvGrpSpPr>
            <p:cNvPr id="13" name="Group 29"/>
            <p:cNvGrpSpPr>
              <a:grpSpLocks/>
            </p:cNvGrpSpPr>
            <p:nvPr/>
          </p:nvGrpSpPr>
          <p:grpSpPr bwMode="auto">
            <a:xfrm>
              <a:off x="516" y="1718"/>
              <a:ext cx="2366" cy="677"/>
              <a:chOff x="516" y="1718"/>
              <a:chExt cx="2366" cy="677"/>
            </a:xfrm>
          </p:grpSpPr>
          <p:sp>
            <p:nvSpPr>
              <p:cNvPr id="40" name="Freeform 30"/>
              <p:cNvSpPr>
                <a:spLocks/>
              </p:cNvSpPr>
              <p:nvPr/>
            </p:nvSpPr>
            <p:spPr bwMode="auto">
              <a:xfrm>
                <a:off x="516" y="1718"/>
                <a:ext cx="2366" cy="677"/>
              </a:xfrm>
              <a:custGeom>
                <a:avLst/>
                <a:gdLst>
                  <a:gd name="T0" fmla="+- 0 2487 516"/>
                  <a:gd name="T1" fmla="*/ T0 w 2366"/>
                  <a:gd name="T2" fmla="+- 0 1718 1718"/>
                  <a:gd name="T3" fmla="*/ 1718 h 677"/>
                  <a:gd name="T4" fmla="+- 0 910 516"/>
                  <a:gd name="T5" fmla="*/ T4 w 2366"/>
                  <a:gd name="T6" fmla="+- 0 1718 1718"/>
                  <a:gd name="T7" fmla="*/ 1718 h 677"/>
                  <a:gd name="T8" fmla="+- 0 516 516"/>
                  <a:gd name="T9" fmla="*/ T8 w 2366"/>
                  <a:gd name="T10" fmla="+- 0 2395 1718"/>
                  <a:gd name="T11" fmla="*/ 2395 h 677"/>
                  <a:gd name="T12" fmla="+- 0 2881 516"/>
                  <a:gd name="T13" fmla="*/ T12 w 2366"/>
                  <a:gd name="T14" fmla="+- 0 2395 1718"/>
                  <a:gd name="T15" fmla="*/ 2395 h 677"/>
                  <a:gd name="T16" fmla="+- 0 2487 516"/>
                  <a:gd name="T17" fmla="*/ T16 w 2366"/>
                  <a:gd name="T18" fmla="+- 0 1718 1718"/>
                  <a:gd name="T19" fmla="*/ 1718 h 6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366" h="677">
                    <a:moveTo>
                      <a:pt x="1971" y="0"/>
                    </a:moveTo>
                    <a:lnTo>
                      <a:pt x="394" y="0"/>
                    </a:lnTo>
                    <a:lnTo>
                      <a:pt x="0" y="677"/>
                    </a:lnTo>
                    <a:lnTo>
                      <a:pt x="2365" y="677"/>
                    </a:lnTo>
                    <a:lnTo>
                      <a:pt x="1971" y="0"/>
                    </a:lnTo>
                    <a:close/>
                  </a:path>
                </a:pathLst>
              </a:custGeom>
              <a:solidFill>
                <a:srgbClr val="B888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/>
              </a:p>
            </p:txBody>
          </p:sp>
        </p:grpSp>
        <p:grpSp>
          <p:nvGrpSpPr>
            <p:cNvPr id="14" name="Group 27"/>
            <p:cNvGrpSpPr>
              <a:grpSpLocks/>
            </p:cNvGrpSpPr>
            <p:nvPr/>
          </p:nvGrpSpPr>
          <p:grpSpPr bwMode="auto">
            <a:xfrm>
              <a:off x="122" y="2395"/>
              <a:ext cx="3154" cy="677"/>
              <a:chOff x="122" y="2395"/>
              <a:chExt cx="3154" cy="677"/>
            </a:xfrm>
          </p:grpSpPr>
          <p:sp>
            <p:nvSpPr>
              <p:cNvPr id="39" name="Freeform 28"/>
              <p:cNvSpPr>
                <a:spLocks/>
              </p:cNvSpPr>
              <p:nvPr/>
            </p:nvSpPr>
            <p:spPr bwMode="auto">
              <a:xfrm>
                <a:off x="122" y="2395"/>
                <a:ext cx="3154" cy="677"/>
              </a:xfrm>
              <a:custGeom>
                <a:avLst/>
                <a:gdLst>
                  <a:gd name="T0" fmla="+- 0 2881 122"/>
                  <a:gd name="T1" fmla="*/ T0 w 3154"/>
                  <a:gd name="T2" fmla="+- 0 2395 2395"/>
                  <a:gd name="T3" fmla="*/ 2395 h 677"/>
                  <a:gd name="T4" fmla="+- 0 516 122"/>
                  <a:gd name="T5" fmla="*/ T4 w 3154"/>
                  <a:gd name="T6" fmla="+- 0 2395 2395"/>
                  <a:gd name="T7" fmla="*/ 2395 h 677"/>
                  <a:gd name="T8" fmla="+- 0 122 122"/>
                  <a:gd name="T9" fmla="*/ T8 w 3154"/>
                  <a:gd name="T10" fmla="+- 0 3072 2395"/>
                  <a:gd name="T11" fmla="*/ 3072 h 677"/>
                  <a:gd name="T12" fmla="+- 0 3275 122"/>
                  <a:gd name="T13" fmla="*/ T12 w 3154"/>
                  <a:gd name="T14" fmla="+- 0 3072 2395"/>
                  <a:gd name="T15" fmla="*/ 3072 h 677"/>
                  <a:gd name="T16" fmla="+- 0 2881 122"/>
                  <a:gd name="T17" fmla="*/ T16 w 3154"/>
                  <a:gd name="T18" fmla="+- 0 2395 2395"/>
                  <a:gd name="T19" fmla="*/ 2395 h 6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154" h="677">
                    <a:moveTo>
                      <a:pt x="2759" y="0"/>
                    </a:moveTo>
                    <a:lnTo>
                      <a:pt x="394" y="0"/>
                    </a:lnTo>
                    <a:lnTo>
                      <a:pt x="0" y="677"/>
                    </a:lnTo>
                    <a:lnTo>
                      <a:pt x="3153" y="677"/>
                    </a:lnTo>
                    <a:lnTo>
                      <a:pt x="2759" y="0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/>
              </a:p>
            </p:txBody>
          </p:sp>
        </p:grpSp>
        <p:grpSp>
          <p:nvGrpSpPr>
            <p:cNvPr id="15" name="Group 25"/>
            <p:cNvGrpSpPr>
              <a:grpSpLocks/>
            </p:cNvGrpSpPr>
            <p:nvPr/>
          </p:nvGrpSpPr>
          <p:grpSpPr bwMode="auto">
            <a:xfrm>
              <a:off x="3238" y="1477"/>
              <a:ext cx="517" cy="297"/>
              <a:chOff x="3238" y="1477"/>
              <a:chExt cx="517" cy="297"/>
            </a:xfrm>
          </p:grpSpPr>
          <p:sp>
            <p:nvSpPr>
              <p:cNvPr id="38" name="Freeform 26"/>
              <p:cNvSpPr>
                <a:spLocks/>
              </p:cNvSpPr>
              <p:nvPr/>
            </p:nvSpPr>
            <p:spPr bwMode="auto">
              <a:xfrm>
                <a:off x="3238" y="1477"/>
                <a:ext cx="517" cy="297"/>
              </a:xfrm>
              <a:custGeom>
                <a:avLst/>
                <a:gdLst>
                  <a:gd name="T0" fmla="+- 0 3607 3238"/>
                  <a:gd name="T1" fmla="*/ T0 w 517"/>
                  <a:gd name="T2" fmla="+- 0 1477 1477"/>
                  <a:gd name="T3" fmla="*/ 1477 h 297"/>
                  <a:gd name="T4" fmla="+- 0 3607 3238"/>
                  <a:gd name="T5" fmla="*/ T4 w 517"/>
                  <a:gd name="T6" fmla="+- 0 1551 1477"/>
                  <a:gd name="T7" fmla="*/ 1551 h 297"/>
                  <a:gd name="T8" fmla="+- 0 3238 3238"/>
                  <a:gd name="T9" fmla="*/ T8 w 517"/>
                  <a:gd name="T10" fmla="+- 0 1551 1477"/>
                  <a:gd name="T11" fmla="*/ 1551 h 297"/>
                  <a:gd name="T12" fmla="+- 0 3238 3238"/>
                  <a:gd name="T13" fmla="*/ T12 w 517"/>
                  <a:gd name="T14" fmla="+- 0 1699 1477"/>
                  <a:gd name="T15" fmla="*/ 1699 h 297"/>
                  <a:gd name="T16" fmla="+- 0 3607 3238"/>
                  <a:gd name="T17" fmla="*/ T16 w 517"/>
                  <a:gd name="T18" fmla="+- 0 1699 1477"/>
                  <a:gd name="T19" fmla="*/ 1699 h 297"/>
                  <a:gd name="T20" fmla="+- 0 3607 3238"/>
                  <a:gd name="T21" fmla="*/ T20 w 517"/>
                  <a:gd name="T22" fmla="+- 0 1773 1477"/>
                  <a:gd name="T23" fmla="*/ 1773 h 297"/>
                  <a:gd name="T24" fmla="+- 0 3755 3238"/>
                  <a:gd name="T25" fmla="*/ T24 w 517"/>
                  <a:gd name="T26" fmla="+- 0 1625 1477"/>
                  <a:gd name="T27" fmla="*/ 1625 h 297"/>
                  <a:gd name="T28" fmla="+- 0 3607 3238"/>
                  <a:gd name="T29" fmla="*/ T28 w 517"/>
                  <a:gd name="T30" fmla="+- 0 1477 1477"/>
                  <a:gd name="T31" fmla="*/ 1477 h 2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517" h="297">
                    <a:moveTo>
                      <a:pt x="369" y="0"/>
                    </a:moveTo>
                    <a:lnTo>
                      <a:pt x="369" y="74"/>
                    </a:lnTo>
                    <a:lnTo>
                      <a:pt x="0" y="74"/>
                    </a:lnTo>
                    <a:lnTo>
                      <a:pt x="0" y="222"/>
                    </a:lnTo>
                    <a:lnTo>
                      <a:pt x="369" y="222"/>
                    </a:lnTo>
                    <a:lnTo>
                      <a:pt x="369" y="296"/>
                    </a:lnTo>
                    <a:lnTo>
                      <a:pt x="517" y="148"/>
                    </a:lnTo>
                    <a:lnTo>
                      <a:pt x="369" y="0"/>
                    </a:lnTo>
                    <a:close/>
                  </a:path>
                </a:pathLst>
              </a:custGeom>
              <a:solidFill>
                <a:srgbClr val="ACAC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/>
              </a:p>
            </p:txBody>
          </p:sp>
        </p:grpSp>
        <p:grpSp>
          <p:nvGrpSpPr>
            <p:cNvPr id="16" name="Group 23"/>
            <p:cNvGrpSpPr>
              <a:grpSpLocks/>
            </p:cNvGrpSpPr>
            <p:nvPr/>
          </p:nvGrpSpPr>
          <p:grpSpPr bwMode="auto">
            <a:xfrm>
              <a:off x="4875" y="123"/>
              <a:ext cx="763" cy="677"/>
              <a:chOff x="4875" y="123"/>
              <a:chExt cx="763" cy="677"/>
            </a:xfrm>
          </p:grpSpPr>
          <p:sp>
            <p:nvSpPr>
              <p:cNvPr id="37" name="Freeform 24"/>
              <p:cNvSpPr>
                <a:spLocks/>
              </p:cNvSpPr>
              <p:nvPr/>
            </p:nvSpPr>
            <p:spPr bwMode="auto">
              <a:xfrm>
                <a:off x="4875" y="123"/>
                <a:ext cx="763" cy="677"/>
              </a:xfrm>
              <a:custGeom>
                <a:avLst/>
                <a:gdLst>
                  <a:gd name="T0" fmla="+- 0 5256 4875"/>
                  <a:gd name="T1" fmla="*/ T0 w 763"/>
                  <a:gd name="T2" fmla="+- 0 123 123"/>
                  <a:gd name="T3" fmla="*/ 123 h 677"/>
                  <a:gd name="T4" fmla="+- 0 4875 4875"/>
                  <a:gd name="T5" fmla="*/ T4 w 763"/>
                  <a:gd name="T6" fmla="+- 0 800 123"/>
                  <a:gd name="T7" fmla="*/ 800 h 677"/>
                  <a:gd name="T8" fmla="+- 0 5638 4875"/>
                  <a:gd name="T9" fmla="*/ T8 w 763"/>
                  <a:gd name="T10" fmla="+- 0 800 123"/>
                  <a:gd name="T11" fmla="*/ 800 h 677"/>
                  <a:gd name="T12" fmla="+- 0 5256 4875"/>
                  <a:gd name="T13" fmla="*/ T12 w 763"/>
                  <a:gd name="T14" fmla="+- 0 123 123"/>
                  <a:gd name="T15" fmla="*/ 123 h 6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63" h="677">
                    <a:moveTo>
                      <a:pt x="381" y="0"/>
                    </a:moveTo>
                    <a:lnTo>
                      <a:pt x="0" y="677"/>
                    </a:lnTo>
                    <a:lnTo>
                      <a:pt x="763" y="677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C56C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/>
              </a:p>
            </p:txBody>
          </p:sp>
        </p:grpSp>
        <p:grpSp>
          <p:nvGrpSpPr>
            <p:cNvPr id="17" name="Group 21"/>
            <p:cNvGrpSpPr>
              <a:grpSpLocks/>
            </p:cNvGrpSpPr>
            <p:nvPr/>
          </p:nvGrpSpPr>
          <p:grpSpPr bwMode="auto">
            <a:xfrm>
              <a:off x="4480" y="800"/>
              <a:ext cx="1553" cy="677"/>
              <a:chOff x="4480" y="800"/>
              <a:chExt cx="1553" cy="677"/>
            </a:xfrm>
          </p:grpSpPr>
          <p:sp>
            <p:nvSpPr>
              <p:cNvPr id="36" name="Freeform 22"/>
              <p:cNvSpPr>
                <a:spLocks/>
              </p:cNvSpPr>
              <p:nvPr/>
            </p:nvSpPr>
            <p:spPr bwMode="auto">
              <a:xfrm>
                <a:off x="4480" y="800"/>
                <a:ext cx="1553" cy="677"/>
              </a:xfrm>
              <a:custGeom>
                <a:avLst/>
                <a:gdLst>
                  <a:gd name="T0" fmla="+- 0 5639 4480"/>
                  <a:gd name="T1" fmla="*/ T0 w 1553"/>
                  <a:gd name="T2" fmla="+- 0 800 800"/>
                  <a:gd name="T3" fmla="*/ 800 h 677"/>
                  <a:gd name="T4" fmla="+- 0 4874 4480"/>
                  <a:gd name="T5" fmla="*/ T4 w 1553"/>
                  <a:gd name="T6" fmla="+- 0 800 800"/>
                  <a:gd name="T7" fmla="*/ 800 h 677"/>
                  <a:gd name="T8" fmla="+- 0 4480 4480"/>
                  <a:gd name="T9" fmla="*/ T8 w 1553"/>
                  <a:gd name="T10" fmla="+- 0 1477 800"/>
                  <a:gd name="T11" fmla="*/ 1477 h 677"/>
                  <a:gd name="T12" fmla="+- 0 6033 4480"/>
                  <a:gd name="T13" fmla="*/ T12 w 1553"/>
                  <a:gd name="T14" fmla="+- 0 1477 800"/>
                  <a:gd name="T15" fmla="*/ 1477 h 677"/>
                  <a:gd name="T16" fmla="+- 0 5639 4480"/>
                  <a:gd name="T17" fmla="*/ T16 w 1553"/>
                  <a:gd name="T18" fmla="+- 0 800 800"/>
                  <a:gd name="T19" fmla="*/ 800 h 6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553" h="677">
                    <a:moveTo>
                      <a:pt x="1159" y="0"/>
                    </a:moveTo>
                    <a:lnTo>
                      <a:pt x="394" y="0"/>
                    </a:lnTo>
                    <a:lnTo>
                      <a:pt x="0" y="677"/>
                    </a:lnTo>
                    <a:lnTo>
                      <a:pt x="1553" y="677"/>
                    </a:lnTo>
                    <a:lnTo>
                      <a:pt x="1159" y="0"/>
                    </a:lnTo>
                    <a:close/>
                  </a:path>
                </a:pathLst>
              </a:custGeom>
              <a:solidFill>
                <a:srgbClr val="C979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/>
              </a:p>
            </p:txBody>
          </p:sp>
        </p:grpSp>
        <p:grpSp>
          <p:nvGrpSpPr>
            <p:cNvPr id="18" name="Group 18"/>
            <p:cNvGrpSpPr>
              <a:grpSpLocks/>
            </p:cNvGrpSpPr>
            <p:nvPr/>
          </p:nvGrpSpPr>
          <p:grpSpPr bwMode="auto">
            <a:xfrm>
              <a:off x="4127" y="2160"/>
              <a:ext cx="2251" cy="502"/>
              <a:chOff x="4127" y="2160"/>
              <a:chExt cx="2251" cy="502"/>
            </a:xfrm>
          </p:grpSpPr>
          <p:sp>
            <p:nvSpPr>
              <p:cNvPr id="34" name="Freeform 20"/>
              <p:cNvSpPr>
                <a:spLocks/>
              </p:cNvSpPr>
              <p:nvPr/>
            </p:nvSpPr>
            <p:spPr bwMode="auto">
              <a:xfrm>
                <a:off x="4127" y="2160"/>
                <a:ext cx="2251" cy="502"/>
              </a:xfrm>
              <a:custGeom>
                <a:avLst/>
                <a:gdLst>
                  <a:gd name="T0" fmla="+- 0 6378 4127"/>
                  <a:gd name="T1" fmla="*/ T0 w 2251"/>
                  <a:gd name="T2" fmla="+- 0 2160 2160"/>
                  <a:gd name="T3" fmla="*/ 2160 h 502"/>
                  <a:gd name="T4" fmla="+- 0 4127 4127"/>
                  <a:gd name="T5" fmla="*/ T4 w 2251"/>
                  <a:gd name="T6" fmla="+- 0 2160 2160"/>
                  <a:gd name="T7" fmla="*/ 2160 h 502"/>
                  <a:gd name="T8" fmla="+- 0 4593 4127"/>
                  <a:gd name="T9" fmla="*/ T8 w 2251"/>
                  <a:gd name="T10" fmla="+- 0 2573 2160"/>
                  <a:gd name="T11" fmla="*/ 2573 h 502"/>
                  <a:gd name="T12" fmla="+- 0 4602 4127"/>
                  <a:gd name="T13" fmla="*/ T12 w 2251"/>
                  <a:gd name="T14" fmla="+- 0 2587 2160"/>
                  <a:gd name="T15" fmla="*/ 2587 h 502"/>
                  <a:gd name="T16" fmla="+- 0 4612 4127"/>
                  <a:gd name="T17" fmla="*/ T16 w 2251"/>
                  <a:gd name="T18" fmla="+- 0 2607 2160"/>
                  <a:gd name="T19" fmla="*/ 2607 h 502"/>
                  <a:gd name="T20" fmla="+- 0 4622 4127"/>
                  <a:gd name="T21" fmla="*/ T20 w 2251"/>
                  <a:gd name="T22" fmla="+- 0 2627 2160"/>
                  <a:gd name="T23" fmla="*/ 2627 h 502"/>
                  <a:gd name="T24" fmla="+- 0 4632 4127"/>
                  <a:gd name="T25" fmla="*/ T24 w 2251"/>
                  <a:gd name="T26" fmla="+- 0 2645 2160"/>
                  <a:gd name="T27" fmla="*/ 2645 h 502"/>
                  <a:gd name="T28" fmla="+- 0 4632 4127"/>
                  <a:gd name="T29" fmla="*/ T28 w 2251"/>
                  <a:gd name="T30" fmla="+- 0 2655 2160"/>
                  <a:gd name="T31" fmla="*/ 2655 h 502"/>
                  <a:gd name="T32" fmla="+- 0 4632 4127"/>
                  <a:gd name="T33" fmla="*/ T32 w 2251"/>
                  <a:gd name="T34" fmla="+- 0 2661 2160"/>
                  <a:gd name="T35" fmla="*/ 2661 h 502"/>
                  <a:gd name="T36" fmla="+- 0 4632 4127"/>
                  <a:gd name="T37" fmla="*/ T36 w 2251"/>
                  <a:gd name="T38" fmla="+- 0 2654 2160"/>
                  <a:gd name="T39" fmla="*/ 2654 h 502"/>
                  <a:gd name="T40" fmla="+- 0 4633 4127"/>
                  <a:gd name="T41" fmla="*/ T40 w 2251"/>
                  <a:gd name="T42" fmla="+- 0 2633 2160"/>
                  <a:gd name="T43" fmla="*/ 2633 h 502"/>
                  <a:gd name="T44" fmla="+- 0 4633 4127"/>
                  <a:gd name="T45" fmla="*/ T44 w 2251"/>
                  <a:gd name="T46" fmla="+- 0 2631 2160"/>
                  <a:gd name="T47" fmla="*/ 2631 h 502"/>
                  <a:gd name="T48" fmla="+- 0 5859 4127"/>
                  <a:gd name="T49" fmla="*/ T48 w 2251"/>
                  <a:gd name="T50" fmla="+- 0 2631 2160"/>
                  <a:gd name="T51" fmla="*/ 2631 h 502"/>
                  <a:gd name="T52" fmla="+- 0 5868 4127"/>
                  <a:gd name="T53" fmla="*/ T52 w 2251"/>
                  <a:gd name="T54" fmla="+- 0 2616 2160"/>
                  <a:gd name="T55" fmla="*/ 2616 h 502"/>
                  <a:gd name="T56" fmla="+- 0 5885 4127"/>
                  <a:gd name="T57" fmla="*/ T56 w 2251"/>
                  <a:gd name="T58" fmla="+- 0 2596 2160"/>
                  <a:gd name="T59" fmla="*/ 2596 h 502"/>
                  <a:gd name="T60" fmla="+- 0 5936 4127"/>
                  <a:gd name="T61" fmla="*/ T60 w 2251"/>
                  <a:gd name="T62" fmla="+- 0 2548 2160"/>
                  <a:gd name="T63" fmla="*/ 2548 h 502"/>
                  <a:gd name="T64" fmla="+- 0 6001 4127"/>
                  <a:gd name="T65" fmla="*/ T64 w 2251"/>
                  <a:gd name="T66" fmla="+- 0 2493 2160"/>
                  <a:gd name="T67" fmla="*/ 2493 h 502"/>
                  <a:gd name="T68" fmla="+- 0 6193 4127"/>
                  <a:gd name="T69" fmla="*/ T68 w 2251"/>
                  <a:gd name="T70" fmla="+- 0 2343 2160"/>
                  <a:gd name="T71" fmla="*/ 2343 h 502"/>
                  <a:gd name="T72" fmla="+- 0 6230 4127"/>
                  <a:gd name="T73" fmla="*/ T72 w 2251"/>
                  <a:gd name="T74" fmla="+- 0 2314 2160"/>
                  <a:gd name="T75" fmla="*/ 2314 h 502"/>
                  <a:gd name="T76" fmla="+- 0 6295 4127"/>
                  <a:gd name="T77" fmla="*/ T76 w 2251"/>
                  <a:gd name="T78" fmla="+- 0 2259 2160"/>
                  <a:gd name="T79" fmla="*/ 2259 h 502"/>
                  <a:gd name="T80" fmla="+- 0 6345 4127"/>
                  <a:gd name="T81" fmla="*/ T80 w 2251"/>
                  <a:gd name="T82" fmla="+- 0 2211 2160"/>
                  <a:gd name="T83" fmla="*/ 2211 h 502"/>
                  <a:gd name="T84" fmla="+- 0 6374 4127"/>
                  <a:gd name="T85" fmla="*/ T84 w 2251"/>
                  <a:gd name="T86" fmla="+- 0 2174 2160"/>
                  <a:gd name="T87" fmla="*/ 2174 h 502"/>
                  <a:gd name="T88" fmla="+- 0 6378 4127"/>
                  <a:gd name="T89" fmla="*/ T88 w 2251"/>
                  <a:gd name="T90" fmla="+- 0 2160 2160"/>
                  <a:gd name="T91" fmla="*/ 2160 h 50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</a:cxnLst>
                <a:rect l="0" t="0" r="r" b="b"/>
                <a:pathLst>
                  <a:path w="2251" h="502">
                    <a:moveTo>
                      <a:pt x="2251" y="0"/>
                    </a:moveTo>
                    <a:lnTo>
                      <a:pt x="0" y="0"/>
                    </a:lnTo>
                    <a:lnTo>
                      <a:pt x="466" y="413"/>
                    </a:lnTo>
                    <a:lnTo>
                      <a:pt x="475" y="427"/>
                    </a:lnTo>
                    <a:lnTo>
                      <a:pt x="485" y="447"/>
                    </a:lnTo>
                    <a:lnTo>
                      <a:pt x="495" y="467"/>
                    </a:lnTo>
                    <a:lnTo>
                      <a:pt x="505" y="485"/>
                    </a:lnTo>
                    <a:lnTo>
                      <a:pt x="505" y="495"/>
                    </a:lnTo>
                    <a:lnTo>
                      <a:pt x="505" y="501"/>
                    </a:lnTo>
                    <a:lnTo>
                      <a:pt x="505" y="494"/>
                    </a:lnTo>
                    <a:lnTo>
                      <a:pt x="506" y="473"/>
                    </a:lnTo>
                    <a:lnTo>
                      <a:pt x="506" y="471"/>
                    </a:lnTo>
                    <a:lnTo>
                      <a:pt x="1732" y="471"/>
                    </a:lnTo>
                    <a:lnTo>
                      <a:pt x="1741" y="456"/>
                    </a:lnTo>
                    <a:lnTo>
                      <a:pt x="1758" y="436"/>
                    </a:lnTo>
                    <a:lnTo>
                      <a:pt x="1809" y="388"/>
                    </a:lnTo>
                    <a:lnTo>
                      <a:pt x="1874" y="333"/>
                    </a:lnTo>
                    <a:lnTo>
                      <a:pt x="2066" y="183"/>
                    </a:lnTo>
                    <a:lnTo>
                      <a:pt x="2103" y="154"/>
                    </a:lnTo>
                    <a:lnTo>
                      <a:pt x="2168" y="99"/>
                    </a:lnTo>
                    <a:lnTo>
                      <a:pt x="2218" y="51"/>
                    </a:lnTo>
                    <a:lnTo>
                      <a:pt x="2247" y="14"/>
                    </a:lnTo>
                    <a:lnTo>
                      <a:pt x="2251" y="0"/>
                    </a:lnTo>
                    <a:close/>
                  </a:path>
                </a:pathLst>
              </a:custGeom>
              <a:solidFill>
                <a:srgbClr val="E4C0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/>
              </a:p>
            </p:txBody>
          </p:sp>
          <p:sp>
            <p:nvSpPr>
              <p:cNvPr id="35" name="Freeform 19"/>
              <p:cNvSpPr>
                <a:spLocks/>
              </p:cNvSpPr>
              <p:nvPr/>
            </p:nvSpPr>
            <p:spPr bwMode="auto">
              <a:xfrm>
                <a:off x="4127" y="2160"/>
                <a:ext cx="2251" cy="502"/>
              </a:xfrm>
              <a:custGeom>
                <a:avLst/>
                <a:gdLst>
                  <a:gd name="T0" fmla="+- 0 5859 4127"/>
                  <a:gd name="T1" fmla="*/ T0 w 2251"/>
                  <a:gd name="T2" fmla="+- 0 2631 2160"/>
                  <a:gd name="T3" fmla="*/ 2631 h 502"/>
                  <a:gd name="T4" fmla="+- 0 4633 4127"/>
                  <a:gd name="T5" fmla="*/ T4 w 2251"/>
                  <a:gd name="T6" fmla="+- 0 2631 2160"/>
                  <a:gd name="T7" fmla="*/ 2631 h 502"/>
                  <a:gd name="T8" fmla="+- 0 4633 4127"/>
                  <a:gd name="T9" fmla="*/ T8 w 2251"/>
                  <a:gd name="T10" fmla="+- 0 2633 2160"/>
                  <a:gd name="T11" fmla="*/ 2633 h 502"/>
                  <a:gd name="T12" fmla="+- 0 4634 4127"/>
                  <a:gd name="T13" fmla="*/ T12 w 2251"/>
                  <a:gd name="T14" fmla="+- 0 2655 2160"/>
                  <a:gd name="T15" fmla="*/ 2655 h 502"/>
                  <a:gd name="T16" fmla="+- 0 5848 4127"/>
                  <a:gd name="T17" fmla="*/ T16 w 2251"/>
                  <a:gd name="T18" fmla="+- 0 2655 2160"/>
                  <a:gd name="T19" fmla="*/ 2655 h 502"/>
                  <a:gd name="T20" fmla="+- 0 5853 4127"/>
                  <a:gd name="T21" fmla="*/ T20 w 2251"/>
                  <a:gd name="T22" fmla="+- 0 2647 2160"/>
                  <a:gd name="T23" fmla="*/ 2647 h 502"/>
                  <a:gd name="T24" fmla="+- 0 5857 4127"/>
                  <a:gd name="T25" fmla="*/ T24 w 2251"/>
                  <a:gd name="T26" fmla="+- 0 2633 2160"/>
                  <a:gd name="T27" fmla="*/ 2633 h 502"/>
                  <a:gd name="T28" fmla="+- 0 5859 4127"/>
                  <a:gd name="T29" fmla="*/ T28 w 2251"/>
                  <a:gd name="T30" fmla="+- 0 2631 2160"/>
                  <a:gd name="T31" fmla="*/ 2631 h 50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2251" h="502">
                    <a:moveTo>
                      <a:pt x="1732" y="471"/>
                    </a:moveTo>
                    <a:lnTo>
                      <a:pt x="506" y="471"/>
                    </a:lnTo>
                    <a:lnTo>
                      <a:pt x="506" y="473"/>
                    </a:lnTo>
                    <a:lnTo>
                      <a:pt x="507" y="495"/>
                    </a:lnTo>
                    <a:lnTo>
                      <a:pt x="1721" y="495"/>
                    </a:lnTo>
                    <a:lnTo>
                      <a:pt x="1726" y="487"/>
                    </a:lnTo>
                    <a:lnTo>
                      <a:pt x="1730" y="473"/>
                    </a:lnTo>
                    <a:lnTo>
                      <a:pt x="1732" y="471"/>
                    </a:lnTo>
                    <a:close/>
                  </a:path>
                </a:pathLst>
              </a:custGeom>
              <a:solidFill>
                <a:srgbClr val="E4C0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/>
              </a:p>
            </p:txBody>
          </p:sp>
        </p:grp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4082" y="1477"/>
              <a:ext cx="2340" cy="677"/>
              <a:chOff x="4082" y="1477"/>
              <a:chExt cx="2340" cy="677"/>
            </a:xfrm>
          </p:grpSpPr>
          <p:sp>
            <p:nvSpPr>
              <p:cNvPr id="33" name="Freeform 17"/>
              <p:cNvSpPr>
                <a:spLocks/>
              </p:cNvSpPr>
              <p:nvPr/>
            </p:nvSpPr>
            <p:spPr bwMode="auto">
              <a:xfrm>
                <a:off x="4082" y="1477"/>
                <a:ext cx="2340" cy="677"/>
              </a:xfrm>
              <a:custGeom>
                <a:avLst/>
                <a:gdLst>
                  <a:gd name="T0" fmla="+- 0 6028 4082"/>
                  <a:gd name="T1" fmla="*/ T0 w 2340"/>
                  <a:gd name="T2" fmla="+- 0 1477 1477"/>
                  <a:gd name="T3" fmla="*/ 1477 h 677"/>
                  <a:gd name="T4" fmla="+- 0 4476 4082"/>
                  <a:gd name="T5" fmla="*/ T4 w 2340"/>
                  <a:gd name="T6" fmla="+- 0 1477 1477"/>
                  <a:gd name="T7" fmla="*/ 1477 h 677"/>
                  <a:gd name="T8" fmla="+- 0 4082 4082"/>
                  <a:gd name="T9" fmla="*/ T8 w 2340"/>
                  <a:gd name="T10" fmla="+- 0 2154 1477"/>
                  <a:gd name="T11" fmla="*/ 2154 h 677"/>
                  <a:gd name="T12" fmla="+- 0 6422 4082"/>
                  <a:gd name="T13" fmla="*/ T12 w 2340"/>
                  <a:gd name="T14" fmla="+- 0 2154 1477"/>
                  <a:gd name="T15" fmla="*/ 2154 h 677"/>
                  <a:gd name="T16" fmla="+- 0 6028 4082"/>
                  <a:gd name="T17" fmla="*/ T16 w 2340"/>
                  <a:gd name="T18" fmla="+- 0 1477 1477"/>
                  <a:gd name="T19" fmla="*/ 1477 h 6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340" h="677">
                    <a:moveTo>
                      <a:pt x="1946" y="0"/>
                    </a:moveTo>
                    <a:lnTo>
                      <a:pt x="394" y="0"/>
                    </a:lnTo>
                    <a:lnTo>
                      <a:pt x="0" y="677"/>
                    </a:lnTo>
                    <a:lnTo>
                      <a:pt x="2340" y="677"/>
                    </a:lnTo>
                    <a:lnTo>
                      <a:pt x="1946" y="0"/>
                    </a:lnTo>
                    <a:close/>
                  </a:path>
                </a:pathLst>
              </a:custGeom>
              <a:solidFill>
                <a:srgbClr val="B888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/>
              </a:p>
            </p:txBody>
          </p:sp>
        </p:grpSp>
        <p:grpSp>
          <p:nvGrpSpPr>
            <p:cNvPr id="20" name="Group 2"/>
            <p:cNvGrpSpPr>
              <a:grpSpLocks/>
            </p:cNvGrpSpPr>
            <p:nvPr/>
          </p:nvGrpSpPr>
          <p:grpSpPr bwMode="auto">
            <a:xfrm>
              <a:off x="5" y="5"/>
              <a:ext cx="6500" cy="3687"/>
              <a:chOff x="5" y="5"/>
              <a:chExt cx="6500" cy="3687"/>
            </a:xfrm>
          </p:grpSpPr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5" y="5"/>
                <a:ext cx="6500" cy="3687"/>
              </a:xfrm>
              <a:custGeom>
                <a:avLst/>
                <a:gdLst>
                  <a:gd name="T0" fmla="+- 0 6505 5"/>
                  <a:gd name="T1" fmla="*/ T0 w 6500"/>
                  <a:gd name="T2" fmla="+- 0 3691 5"/>
                  <a:gd name="T3" fmla="*/ 3691 h 3687"/>
                  <a:gd name="T4" fmla="+- 0 5 5"/>
                  <a:gd name="T5" fmla="*/ T4 w 6500"/>
                  <a:gd name="T6" fmla="+- 0 3691 5"/>
                  <a:gd name="T7" fmla="*/ 3691 h 3687"/>
                  <a:gd name="T8" fmla="+- 0 5 5"/>
                  <a:gd name="T9" fmla="*/ T8 w 6500"/>
                  <a:gd name="T10" fmla="+- 0 5 5"/>
                  <a:gd name="T11" fmla="*/ 5 h 3687"/>
                  <a:gd name="T12" fmla="+- 0 6505 5"/>
                  <a:gd name="T13" fmla="*/ T12 w 6500"/>
                  <a:gd name="T14" fmla="+- 0 5 5"/>
                  <a:gd name="T15" fmla="*/ 5 h 3687"/>
                  <a:gd name="T16" fmla="+- 0 6505 5"/>
                  <a:gd name="T17" fmla="*/ T16 w 6500"/>
                  <a:gd name="T18" fmla="+- 0 3691 5"/>
                  <a:gd name="T19" fmla="*/ 3691 h 368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500" h="3687">
                    <a:moveTo>
                      <a:pt x="6500" y="3686"/>
                    </a:moveTo>
                    <a:lnTo>
                      <a:pt x="0" y="3686"/>
                    </a:lnTo>
                    <a:lnTo>
                      <a:pt x="0" y="0"/>
                    </a:lnTo>
                    <a:lnTo>
                      <a:pt x="6500" y="0"/>
                    </a:lnTo>
                    <a:lnTo>
                      <a:pt x="6500" y="3686"/>
                    </a:lnTo>
                    <a:close/>
                  </a:path>
                </a:pathLst>
              </a:custGeom>
              <a:noFill/>
              <a:ln w="6350">
                <a:solidFill>
                  <a:srgbClr val="1212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/>
              </a:p>
            </p:txBody>
          </p:sp>
          <p:sp>
            <p:nvSpPr>
              <p:cNvPr id="22" name="Text Box 14"/>
              <p:cNvSpPr txBox="1">
                <a:spLocks noChangeArrowheads="1"/>
              </p:cNvSpPr>
              <p:nvPr/>
            </p:nvSpPr>
            <p:spPr bwMode="auto">
              <a:xfrm>
                <a:off x="4644" y="2662"/>
                <a:ext cx="1207" cy="648"/>
              </a:xfrm>
              <a:prstGeom prst="rect">
                <a:avLst/>
              </a:prstGeom>
              <a:solidFill>
                <a:srgbClr val="AC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x-none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x-none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Observations</a:t>
                </a:r>
              </a:p>
            </p:txBody>
          </p:sp>
          <p:sp>
            <p:nvSpPr>
              <p:cNvPr id="23" name="Text Box 13"/>
              <p:cNvSpPr txBox="1">
                <a:spLocks noChangeArrowheads="1"/>
              </p:cNvSpPr>
              <p:nvPr/>
            </p:nvSpPr>
            <p:spPr bwMode="auto">
              <a:xfrm>
                <a:off x="129" y="393"/>
                <a:ext cx="196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x-none" sz="1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(a)</a:t>
                </a:r>
                <a:endParaRPr kumimoji="0" lang="en-US" altLang="x-none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Text Box 12"/>
              <p:cNvSpPr txBox="1">
                <a:spLocks noChangeArrowheads="1"/>
              </p:cNvSpPr>
              <p:nvPr/>
            </p:nvSpPr>
            <p:spPr bwMode="auto">
              <a:xfrm>
                <a:off x="4081" y="393"/>
                <a:ext cx="205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x-none" sz="1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(b)</a:t>
                </a:r>
                <a:endParaRPr kumimoji="0" lang="en-US" altLang="x-none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Text Box 11"/>
              <p:cNvSpPr txBox="1">
                <a:spLocks noChangeArrowheads="1"/>
              </p:cNvSpPr>
              <p:nvPr/>
            </p:nvSpPr>
            <p:spPr bwMode="auto">
              <a:xfrm>
                <a:off x="5040" y="501"/>
                <a:ext cx="434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x-none" sz="12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Goals</a:t>
                </a:r>
              </a:p>
            </p:txBody>
          </p:sp>
          <p:sp>
            <p:nvSpPr>
              <p:cNvPr id="26" name="Text Box 10"/>
              <p:cNvSpPr txBox="1">
                <a:spLocks noChangeArrowheads="1"/>
              </p:cNvSpPr>
              <p:nvPr/>
            </p:nvSpPr>
            <p:spPr bwMode="auto">
              <a:xfrm>
                <a:off x="1497" y="753"/>
                <a:ext cx="433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x-none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Goals</a:t>
                </a:r>
              </a:p>
            </p:txBody>
          </p:sp>
          <p:sp>
            <p:nvSpPr>
              <p:cNvPr id="27" name="Text Box 9"/>
              <p:cNvSpPr txBox="1">
                <a:spLocks noChangeArrowheads="1"/>
              </p:cNvSpPr>
              <p:nvPr/>
            </p:nvSpPr>
            <p:spPr bwMode="auto">
              <a:xfrm>
                <a:off x="4984" y="1068"/>
                <a:ext cx="546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x-none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Targets</a:t>
                </a:r>
              </a:p>
            </p:txBody>
          </p:sp>
          <p:sp>
            <p:nvSpPr>
              <p:cNvPr id="28" name="Text Box 8"/>
              <p:cNvSpPr txBox="1">
                <a:spLocks noChangeArrowheads="1"/>
              </p:cNvSpPr>
              <p:nvPr/>
            </p:nvSpPr>
            <p:spPr bwMode="auto">
              <a:xfrm>
                <a:off x="1441" y="1300"/>
                <a:ext cx="546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x-none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Targets</a:t>
                </a:r>
              </a:p>
            </p:txBody>
          </p:sp>
          <p:sp>
            <p:nvSpPr>
              <p:cNvPr id="29" name="Text Box 7"/>
              <p:cNvSpPr txBox="1">
                <a:spLocks noChangeArrowheads="1"/>
              </p:cNvSpPr>
              <p:nvPr/>
            </p:nvSpPr>
            <p:spPr bwMode="auto">
              <a:xfrm>
                <a:off x="4900" y="1745"/>
                <a:ext cx="713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x-none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Indicators</a:t>
                </a:r>
              </a:p>
            </p:txBody>
          </p:sp>
          <p:sp>
            <p:nvSpPr>
              <p:cNvPr id="30" name="Text Box 6"/>
              <p:cNvSpPr txBox="1">
                <a:spLocks noChangeArrowheads="1"/>
              </p:cNvSpPr>
              <p:nvPr/>
            </p:nvSpPr>
            <p:spPr bwMode="auto">
              <a:xfrm>
                <a:off x="1357" y="1987"/>
                <a:ext cx="713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x-none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Indicators</a:t>
                </a:r>
              </a:p>
            </p:txBody>
          </p:sp>
          <p:sp>
            <p:nvSpPr>
              <p:cNvPr id="31" name="Text Box 5"/>
              <p:cNvSpPr txBox="1">
                <a:spLocks noChangeArrowheads="1"/>
              </p:cNvSpPr>
              <p:nvPr/>
            </p:nvSpPr>
            <p:spPr bwMode="auto">
              <a:xfrm>
                <a:off x="4557" y="2350"/>
                <a:ext cx="1400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x-none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Essential Variables</a:t>
                </a:r>
              </a:p>
            </p:txBody>
          </p:sp>
          <p:sp>
            <p:nvSpPr>
              <p:cNvPr id="32" name="Text Box 4"/>
              <p:cNvSpPr txBox="1">
                <a:spLocks noChangeArrowheads="1"/>
              </p:cNvSpPr>
              <p:nvPr/>
            </p:nvSpPr>
            <p:spPr bwMode="auto">
              <a:xfrm>
                <a:off x="1226" y="2665"/>
                <a:ext cx="975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x-none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Observations</a:t>
                </a:r>
              </a:p>
            </p:txBody>
          </p:sp>
        </p:grpSp>
      </p:grpSp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5694841" y="6145231"/>
            <a:ext cx="3174348" cy="18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Current Opinion in Environmental Sustainability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467543" y="4509120"/>
            <a:ext cx="165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169 targets</a:t>
            </a:r>
          </a:p>
          <a:p>
            <a:r>
              <a:rPr lang="en-US" sz="1600" dirty="0"/>
              <a:t>230 indicators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80E6B6-8C62-9E40-B475-B42B67179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230" y="938881"/>
            <a:ext cx="1494185" cy="1494185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A495F12-F49B-8444-A3DD-8C1D36597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Marine Debris Indicators - December 16-18 2019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33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title"/>
          </p:nvPr>
        </p:nvSpPr>
        <p:spPr>
          <a:xfrm>
            <a:off x="683970" y="106"/>
            <a:ext cx="8229600" cy="798268"/>
          </a:xfrm>
        </p:spPr>
        <p:txBody>
          <a:bodyPr/>
          <a:lstStyle/>
          <a:p>
            <a:pPr algn="ctr"/>
            <a:r>
              <a:rPr lang="en-US" altLang="fr-FR" dirty="0">
                <a:cs typeface="Arial" panose="020B0604020202020204" pitchFamily="34" charset="0"/>
              </a:rPr>
              <a:t>The data model loop:</a:t>
            </a:r>
            <a:br>
              <a:rPr lang="en-US" altLang="fr-FR" dirty="0">
                <a:cs typeface="Arial" panose="020B0604020202020204" pitchFamily="34" charset="0"/>
              </a:rPr>
            </a:br>
            <a:r>
              <a:rPr lang="en-US" altLang="fr-FR" dirty="0">
                <a:cs typeface="Arial" panose="020B0604020202020204" pitchFamily="34" charset="0"/>
              </a:rPr>
              <a:t>towards </a:t>
            </a:r>
            <a:r>
              <a:rPr lang="en-US" dirty="0"/>
              <a:t>AI supervising the loop</a:t>
            </a:r>
            <a:endParaRPr lang="en-US" altLang="fr-FR" dirty="0">
              <a:cs typeface="Arial" panose="020B0604020202020204" pitchFamily="34" charset="0"/>
            </a:endParaRP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306B2830-03C6-064E-8973-9A393C911B49}"/>
              </a:ext>
            </a:extLst>
          </p:cNvPr>
          <p:cNvGrpSpPr/>
          <p:nvPr/>
        </p:nvGrpSpPr>
        <p:grpSpPr>
          <a:xfrm>
            <a:off x="232055" y="1201829"/>
            <a:ext cx="3824654" cy="2007355"/>
            <a:chOff x="2099481" y="1881767"/>
            <a:chExt cx="3824654" cy="200735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247FBBD-A5AA-0048-A55D-222548A7A500}"/>
                </a:ext>
              </a:extLst>
            </p:cNvPr>
            <p:cNvSpPr/>
            <p:nvPr/>
          </p:nvSpPr>
          <p:spPr>
            <a:xfrm>
              <a:off x="2099481" y="1881767"/>
              <a:ext cx="3824654" cy="200735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Flèche en arc 42">
              <a:extLst>
                <a:ext uri="{FF2B5EF4-FFF2-40B4-BE49-F238E27FC236}">
                  <a16:creationId xmlns:a16="http://schemas.microsoft.com/office/drawing/2014/main" id="{6DB78BE5-9C07-8E4D-9D3A-135508F7ECAF}"/>
                </a:ext>
              </a:extLst>
            </p:cNvPr>
            <p:cNvSpPr/>
            <p:nvPr/>
          </p:nvSpPr>
          <p:spPr>
            <a:xfrm flipV="1">
              <a:off x="3402519" y="2553102"/>
              <a:ext cx="1123023" cy="978408"/>
            </a:xfrm>
            <a:prstGeom prst="circularArrow">
              <a:avLst/>
            </a:prstGeom>
            <a:solidFill>
              <a:schemeClr val="accent6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4" name="ZoneTexte 4">
              <a:extLst>
                <a:ext uri="{FF2B5EF4-FFF2-40B4-BE49-F238E27FC236}">
                  <a16:creationId xmlns:a16="http://schemas.microsoft.com/office/drawing/2014/main" id="{5D037207-C454-304F-8EA0-13F0552CC5CD}"/>
                </a:ext>
              </a:extLst>
            </p:cNvPr>
            <p:cNvSpPr txBox="1"/>
            <p:nvPr/>
          </p:nvSpPr>
          <p:spPr>
            <a:xfrm rot="20109262">
              <a:off x="3450166" y="2364905"/>
              <a:ext cx="1027729" cy="1051824"/>
            </a:xfrm>
            <a:prstGeom prst="rect">
              <a:avLst/>
            </a:prstGeom>
            <a:noFill/>
          </p:spPr>
          <p:txBody>
            <a:bodyPr spcFirstLastPara="1" wrap="none" numCol="1" rtlCol="0">
              <a:prstTxWarp prst="textArchDown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chemeClr val="bg1"/>
                  </a:solidFill>
                </a:rPr>
                <a:t>Collecter des observations</a:t>
              </a:r>
            </a:p>
          </p:txBody>
        </p:sp>
        <p:sp>
          <p:nvSpPr>
            <p:cNvPr id="45" name="Flèche en arc 44">
              <a:extLst>
                <a:ext uri="{FF2B5EF4-FFF2-40B4-BE49-F238E27FC236}">
                  <a16:creationId xmlns:a16="http://schemas.microsoft.com/office/drawing/2014/main" id="{3972DA55-DE6D-C549-BE62-85FF0465FDCC}"/>
                </a:ext>
              </a:extLst>
            </p:cNvPr>
            <p:cNvSpPr/>
            <p:nvPr/>
          </p:nvSpPr>
          <p:spPr>
            <a:xfrm flipH="1">
              <a:off x="3508094" y="2348373"/>
              <a:ext cx="1154554" cy="978408"/>
            </a:xfrm>
            <a:prstGeom prst="circularArrow">
              <a:avLst/>
            </a:prstGeom>
            <a:solidFill>
              <a:schemeClr val="accent6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6" name="ZoneTexte 6">
              <a:extLst>
                <a:ext uri="{FF2B5EF4-FFF2-40B4-BE49-F238E27FC236}">
                  <a16:creationId xmlns:a16="http://schemas.microsoft.com/office/drawing/2014/main" id="{485D566C-7975-254E-BE83-623733340075}"/>
                </a:ext>
              </a:extLst>
            </p:cNvPr>
            <p:cNvSpPr txBox="1"/>
            <p:nvPr/>
          </p:nvSpPr>
          <p:spPr>
            <a:xfrm rot="2003407">
              <a:off x="3584049" y="2477659"/>
              <a:ext cx="988048" cy="997068"/>
            </a:xfrm>
            <a:prstGeom prst="rect">
              <a:avLst/>
            </a:prstGeom>
            <a:noFill/>
          </p:spPr>
          <p:txBody>
            <a:bodyPr spcFirstLastPara="1" wrap="none" numCol="1" rtlCol="0">
              <a:prstTxWarp prst="textArchUp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chemeClr val="bg1"/>
                  </a:solidFill>
                </a:rPr>
                <a:t>Provide hypotheses</a:t>
              </a:r>
            </a:p>
          </p:txBody>
        </p:sp>
        <p:sp>
          <p:nvSpPr>
            <p:cNvPr id="47" name="Triangle 46">
              <a:extLst>
                <a:ext uri="{FF2B5EF4-FFF2-40B4-BE49-F238E27FC236}">
                  <a16:creationId xmlns:a16="http://schemas.microsoft.com/office/drawing/2014/main" id="{2134620B-C1F1-934B-A09A-B81391C5C41F}"/>
                </a:ext>
              </a:extLst>
            </p:cNvPr>
            <p:cNvSpPr/>
            <p:nvPr/>
          </p:nvSpPr>
          <p:spPr>
            <a:xfrm>
              <a:off x="4452519" y="2413006"/>
              <a:ext cx="1060704" cy="914400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8" name="Triangle 47">
              <a:extLst>
                <a:ext uri="{FF2B5EF4-FFF2-40B4-BE49-F238E27FC236}">
                  <a16:creationId xmlns:a16="http://schemas.microsoft.com/office/drawing/2014/main" id="{40163561-D2F0-A54F-AA39-3EF54722D5BF}"/>
                </a:ext>
              </a:extLst>
            </p:cNvPr>
            <p:cNvSpPr/>
            <p:nvPr/>
          </p:nvSpPr>
          <p:spPr>
            <a:xfrm rot="10800000">
              <a:off x="2551397" y="2474998"/>
              <a:ext cx="1060704" cy="914400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49" name="Picture 4" descr="Résultat de recherche d'images pour &quot;image yin yang&quot;">
              <a:extLst>
                <a:ext uri="{FF2B5EF4-FFF2-40B4-BE49-F238E27FC236}">
                  <a16:creationId xmlns:a16="http://schemas.microsoft.com/office/drawing/2014/main" id="{70C9D5E7-D923-6945-9E1B-0CDC2D5176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4251" y="2754640"/>
              <a:ext cx="355115" cy="355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ZoneTexte 10">
              <a:extLst>
                <a:ext uri="{FF2B5EF4-FFF2-40B4-BE49-F238E27FC236}">
                  <a16:creationId xmlns:a16="http://schemas.microsoft.com/office/drawing/2014/main" id="{11E3F0E4-16EB-BB47-AAB1-B47CF61E5178}"/>
                </a:ext>
              </a:extLst>
            </p:cNvPr>
            <p:cNvSpPr txBox="1"/>
            <p:nvPr/>
          </p:nvSpPr>
          <p:spPr>
            <a:xfrm>
              <a:off x="2778630" y="2454745"/>
              <a:ext cx="6238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</a:rPr>
                <a:t>Theorie</a:t>
              </a:r>
            </a:p>
          </p:txBody>
        </p:sp>
        <p:sp>
          <p:nvSpPr>
            <p:cNvPr id="51" name="Flèche vers le bas 50">
              <a:extLst>
                <a:ext uri="{FF2B5EF4-FFF2-40B4-BE49-F238E27FC236}">
                  <a16:creationId xmlns:a16="http://schemas.microsoft.com/office/drawing/2014/main" id="{82B460E7-49E9-D647-B796-D6238BFE944C}"/>
                </a:ext>
              </a:extLst>
            </p:cNvPr>
            <p:cNvSpPr/>
            <p:nvPr/>
          </p:nvSpPr>
          <p:spPr>
            <a:xfrm>
              <a:off x="3036362" y="2677284"/>
              <a:ext cx="90772" cy="10958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" name="ZoneTexte 12">
              <a:extLst>
                <a:ext uri="{FF2B5EF4-FFF2-40B4-BE49-F238E27FC236}">
                  <a16:creationId xmlns:a16="http://schemas.microsoft.com/office/drawing/2014/main" id="{7D49F38D-884F-4F45-BB40-17A751B8A838}"/>
                </a:ext>
              </a:extLst>
            </p:cNvPr>
            <p:cNvSpPr txBox="1"/>
            <p:nvPr/>
          </p:nvSpPr>
          <p:spPr>
            <a:xfrm>
              <a:off x="2681638" y="2754640"/>
              <a:ext cx="8547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</a:rPr>
                <a:t>Hypotheses</a:t>
              </a:r>
            </a:p>
          </p:txBody>
        </p:sp>
        <p:sp>
          <p:nvSpPr>
            <p:cNvPr id="53" name="ZoneTexte 13">
              <a:extLst>
                <a:ext uri="{FF2B5EF4-FFF2-40B4-BE49-F238E27FC236}">
                  <a16:creationId xmlns:a16="http://schemas.microsoft.com/office/drawing/2014/main" id="{218FCFED-7990-ED4F-B3C1-2D93AC42343B}"/>
                </a:ext>
              </a:extLst>
            </p:cNvPr>
            <p:cNvSpPr txBox="1"/>
            <p:nvPr/>
          </p:nvSpPr>
          <p:spPr>
            <a:xfrm>
              <a:off x="2633247" y="3065171"/>
              <a:ext cx="9380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</a:rPr>
                <a:t>Observations</a:t>
              </a:r>
            </a:p>
          </p:txBody>
        </p:sp>
        <p:sp>
          <p:nvSpPr>
            <p:cNvPr id="54" name="Flèche vers le bas 53">
              <a:extLst>
                <a:ext uri="{FF2B5EF4-FFF2-40B4-BE49-F238E27FC236}">
                  <a16:creationId xmlns:a16="http://schemas.microsoft.com/office/drawing/2014/main" id="{3D3BF752-5783-3940-97FD-8AF879BED524}"/>
                </a:ext>
              </a:extLst>
            </p:cNvPr>
            <p:cNvSpPr/>
            <p:nvPr/>
          </p:nvSpPr>
          <p:spPr>
            <a:xfrm>
              <a:off x="3045188" y="3016250"/>
              <a:ext cx="90772" cy="10958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5" name="ZoneTexte 15">
              <a:extLst>
                <a:ext uri="{FF2B5EF4-FFF2-40B4-BE49-F238E27FC236}">
                  <a16:creationId xmlns:a16="http://schemas.microsoft.com/office/drawing/2014/main" id="{F81F8169-F099-774A-A4F0-3F8BA8F320E5}"/>
                </a:ext>
              </a:extLst>
            </p:cNvPr>
            <p:cNvSpPr txBox="1"/>
            <p:nvPr/>
          </p:nvSpPr>
          <p:spPr>
            <a:xfrm>
              <a:off x="2179749" y="2189449"/>
              <a:ext cx="1713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Theory driven modeling</a:t>
              </a:r>
            </a:p>
          </p:txBody>
        </p:sp>
        <p:sp>
          <p:nvSpPr>
            <p:cNvPr id="56" name="ZoneTexte 16">
              <a:extLst>
                <a:ext uri="{FF2B5EF4-FFF2-40B4-BE49-F238E27FC236}">
                  <a16:creationId xmlns:a16="http://schemas.microsoft.com/office/drawing/2014/main" id="{EE9A8DC1-2DCC-7D47-9CEB-E1A80F69D7F4}"/>
                </a:ext>
              </a:extLst>
            </p:cNvPr>
            <p:cNvSpPr txBox="1"/>
            <p:nvPr/>
          </p:nvSpPr>
          <p:spPr>
            <a:xfrm>
              <a:off x="4302885" y="3331019"/>
              <a:ext cx="1563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Data driven modeling</a:t>
              </a:r>
            </a:p>
          </p:txBody>
        </p:sp>
        <p:sp>
          <p:nvSpPr>
            <p:cNvPr id="57" name="ZoneTexte 17">
              <a:extLst>
                <a:ext uri="{FF2B5EF4-FFF2-40B4-BE49-F238E27FC236}">
                  <a16:creationId xmlns:a16="http://schemas.microsoft.com/office/drawing/2014/main" id="{2282176F-59D4-CC4C-B520-A8272F489F1E}"/>
                </a:ext>
              </a:extLst>
            </p:cNvPr>
            <p:cNvSpPr txBox="1"/>
            <p:nvPr/>
          </p:nvSpPr>
          <p:spPr>
            <a:xfrm>
              <a:off x="4670926" y="2422495"/>
              <a:ext cx="6238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</a:rPr>
                <a:t>Theorie</a:t>
              </a:r>
            </a:p>
          </p:txBody>
        </p:sp>
        <p:sp>
          <p:nvSpPr>
            <p:cNvPr id="58" name="Flèche vers le bas 57">
              <a:extLst>
                <a:ext uri="{FF2B5EF4-FFF2-40B4-BE49-F238E27FC236}">
                  <a16:creationId xmlns:a16="http://schemas.microsoft.com/office/drawing/2014/main" id="{ACED5E1D-65EF-8148-A506-17E3F36E7062}"/>
                </a:ext>
              </a:extLst>
            </p:cNvPr>
            <p:cNvSpPr/>
            <p:nvPr/>
          </p:nvSpPr>
          <p:spPr>
            <a:xfrm flipH="1" flipV="1">
              <a:off x="4928658" y="2645034"/>
              <a:ext cx="90772" cy="10958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9" name="ZoneTexte 19">
              <a:extLst>
                <a:ext uri="{FF2B5EF4-FFF2-40B4-BE49-F238E27FC236}">
                  <a16:creationId xmlns:a16="http://schemas.microsoft.com/office/drawing/2014/main" id="{3E053B00-B80A-6745-826A-0ACFB85279B2}"/>
                </a:ext>
              </a:extLst>
            </p:cNvPr>
            <p:cNvSpPr txBox="1"/>
            <p:nvPr/>
          </p:nvSpPr>
          <p:spPr>
            <a:xfrm>
              <a:off x="4573934" y="2722390"/>
              <a:ext cx="8547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</a:rPr>
                <a:t>Hypotheses</a:t>
              </a:r>
            </a:p>
          </p:txBody>
        </p:sp>
        <p:sp>
          <p:nvSpPr>
            <p:cNvPr id="60" name="ZoneTexte 20">
              <a:extLst>
                <a:ext uri="{FF2B5EF4-FFF2-40B4-BE49-F238E27FC236}">
                  <a16:creationId xmlns:a16="http://schemas.microsoft.com/office/drawing/2014/main" id="{45974A37-3FA6-9F47-B698-F1FE7A943ED9}"/>
                </a:ext>
              </a:extLst>
            </p:cNvPr>
            <p:cNvSpPr txBox="1"/>
            <p:nvPr/>
          </p:nvSpPr>
          <p:spPr>
            <a:xfrm>
              <a:off x="4525543" y="3032921"/>
              <a:ext cx="9380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</a:rPr>
                <a:t>Observations</a:t>
              </a:r>
            </a:p>
          </p:txBody>
        </p:sp>
        <p:sp>
          <p:nvSpPr>
            <p:cNvPr id="61" name="Flèche vers le bas 60">
              <a:extLst>
                <a:ext uri="{FF2B5EF4-FFF2-40B4-BE49-F238E27FC236}">
                  <a16:creationId xmlns:a16="http://schemas.microsoft.com/office/drawing/2014/main" id="{100ACF5D-A3F6-C343-88DC-69945FA17A69}"/>
                </a:ext>
              </a:extLst>
            </p:cNvPr>
            <p:cNvSpPr/>
            <p:nvPr/>
          </p:nvSpPr>
          <p:spPr>
            <a:xfrm flipV="1">
              <a:off x="4937484" y="2984000"/>
              <a:ext cx="90772" cy="10958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2" name="Éclair 61">
              <a:extLst>
                <a:ext uri="{FF2B5EF4-FFF2-40B4-BE49-F238E27FC236}">
                  <a16:creationId xmlns:a16="http://schemas.microsoft.com/office/drawing/2014/main" id="{280F5963-29E7-AA48-AF0C-7ECF723ED138}"/>
                </a:ext>
              </a:extLst>
            </p:cNvPr>
            <p:cNvSpPr/>
            <p:nvPr/>
          </p:nvSpPr>
          <p:spPr>
            <a:xfrm>
              <a:off x="4089361" y="2091002"/>
              <a:ext cx="249768" cy="288792"/>
            </a:xfrm>
            <a:prstGeom prst="lightningBolt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3" name="Éclair 62">
              <a:extLst>
                <a:ext uri="{FF2B5EF4-FFF2-40B4-BE49-F238E27FC236}">
                  <a16:creationId xmlns:a16="http://schemas.microsoft.com/office/drawing/2014/main" id="{1774984B-0D54-C24F-830D-D2087119F8BD}"/>
                </a:ext>
              </a:extLst>
            </p:cNvPr>
            <p:cNvSpPr/>
            <p:nvPr/>
          </p:nvSpPr>
          <p:spPr>
            <a:xfrm>
              <a:off x="3803569" y="3503892"/>
              <a:ext cx="249768" cy="288792"/>
            </a:xfrm>
            <a:prstGeom prst="lightningBolt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CC346DD-8D9F-3D46-9748-6BC60A90ADBB}"/>
              </a:ext>
            </a:extLst>
          </p:cNvPr>
          <p:cNvGrpSpPr/>
          <p:nvPr/>
        </p:nvGrpSpPr>
        <p:grpSpPr>
          <a:xfrm>
            <a:off x="2598251" y="2977137"/>
            <a:ext cx="6377629" cy="3261971"/>
            <a:chOff x="4322403" y="3519043"/>
            <a:chExt cx="4461594" cy="2265863"/>
          </a:xfrm>
        </p:grpSpPr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9A0AF008-17A1-554B-A5C0-E172BB32EE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2403" y="3519043"/>
              <a:ext cx="4461594" cy="21020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EE8EA62-53FC-EC4E-ADEB-0A258E9247F4}"/>
                </a:ext>
              </a:extLst>
            </p:cNvPr>
            <p:cNvSpPr/>
            <p:nvPr/>
          </p:nvSpPr>
          <p:spPr>
            <a:xfrm>
              <a:off x="7987246" y="5621099"/>
              <a:ext cx="796751" cy="1638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fr-FR" sz="800" i="1" dirty="0">
                  <a:solidFill>
                    <a:schemeClr val="bg1"/>
                  </a:solidFill>
                </a:rPr>
                <a:t>Source : KISS , Caltech</a:t>
              </a:r>
            </a:p>
          </p:txBody>
        </p:sp>
      </p:grp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5F91023-7A02-9542-943C-492B53C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Marine Debris Indicators - December 16-18 2019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55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903BD-88D7-FF42-B616-69BF649F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Drivers for AI: 3 + 1</a:t>
            </a:r>
          </a:p>
        </p:txBody>
      </p:sp>
      <p:sp>
        <p:nvSpPr>
          <p:cNvPr id="23" name="Espace réservé du pied de page 22">
            <a:extLst>
              <a:ext uri="{FF2B5EF4-FFF2-40B4-BE49-F238E27FC236}">
                <a16:creationId xmlns:a16="http://schemas.microsoft.com/office/drawing/2014/main" id="{F9EC6DEE-FA9C-754F-A906-01853D9F9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Marine Debris Indicators - December 16-18 2019</a:t>
            </a:r>
            <a:endParaRPr lang="fr-FR"/>
          </a:p>
        </p:txBody>
      </p:sp>
      <p:pic>
        <p:nvPicPr>
          <p:cNvPr id="25" name="Immagine 5">
            <a:extLst>
              <a:ext uri="{FF2B5EF4-FFF2-40B4-BE49-F238E27FC236}">
                <a16:creationId xmlns:a16="http://schemas.microsoft.com/office/drawing/2014/main" id="{80D764DF-5DC8-6044-95F7-A1AEEB350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891"/>
            <a:ext cx="91440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Segnaposto contenuto 12">
            <a:extLst>
              <a:ext uri="{FF2B5EF4-FFF2-40B4-BE49-F238E27FC236}">
                <a16:creationId xmlns:a16="http://schemas.microsoft.com/office/drawing/2014/main" id="{9A69E414-BE68-AE41-B54E-773052438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4293096"/>
            <a:ext cx="2407171" cy="18688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4A3240C-80BC-9645-B60D-0DE6E1E42E5E}"/>
              </a:ext>
            </a:extLst>
          </p:cNvPr>
          <p:cNvSpPr txBox="1"/>
          <p:nvPr/>
        </p:nvSpPr>
        <p:spPr>
          <a:xfrm>
            <a:off x="3923928" y="493905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3918533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A916C0-F4F2-844C-A2EC-39E15F456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AI is (?)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F5F871E-00E8-754E-8338-E049F93F3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Marine Debris Indicators - December 16-18 2019</a:t>
            </a:r>
            <a:endParaRPr lang="fr-FR"/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A087FF3A-C5CD-7045-AC23-0BDA7A288300}"/>
              </a:ext>
            </a:extLst>
          </p:cNvPr>
          <p:cNvSpPr txBox="1">
            <a:spLocks/>
          </p:cNvSpPr>
          <p:nvPr/>
        </p:nvSpPr>
        <p:spPr>
          <a:xfrm>
            <a:off x="67016" y="5311831"/>
            <a:ext cx="4708977" cy="7249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None/>
              <a:defRPr sz="2000" b="0" kern="1200" cap="none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None/>
              <a:defRPr sz="1900" b="1" kern="1200" cap="none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None/>
              <a:defRPr sz="1800" kern="1200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►"/>
              <a:defRPr sz="1800" kern="1200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47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-"/>
              <a:defRPr sz="1800" kern="1200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Autonomous machine?</a:t>
            </a:r>
          </a:p>
        </p:txBody>
      </p:sp>
      <p:pic>
        <p:nvPicPr>
          <p:cNvPr id="11" name="Espace réservé pour une image  13">
            <a:extLst>
              <a:ext uri="{FF2B5EF4-FFF2-40B4-BE49-F238E27FC236}">
                <a16:creationId xmlns:a16="http://schemas.microsoft.com/office/drawing/2014/main" id="{F814B0C7-B9D6-8642-8307-0EAC04A02A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282" b="14282"/>
          <a:stretch>
            <a:fillRect/>
          </a:stretch>
        </p:blipFill>
        <p:spPr bwMode="auto">
          <a:xfrm>
            <a:off x="67016" y="2348880"/>
            <a:ext cx="4711333" cy="269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67498408-D43A-B849-84CD-9F093F02B0D5}"/>
              </a:ext>
            </a:extLst>
          </p:cNvPr>
          <p:cNvSpPr txBox="1">
            <a:spLocks/>
          </p:cNvSpPr>
          <p:nvPr/>
        </p:nvSpPr>
        <p:spPr>
          <a:xfrm>
            <a:off x="5035454" y="5311831"/>
            <a:ext cx="4047198" cy="724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878787"/>
                </a:solidFill>
              </a:rPr>
              <a:t>“Intelligent” machine?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B69EDAA-880E-4C4F-A668-4270192C0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54" y="2348880"/>
            <a:ext cx="4047198" cy="264960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3D7ACF3-9923-F344-8204-70BA20382917}"/>
              </a:ext>
            </a:extLst>
          </p:cNvPr>
          <p:cNvSpPr txBox="1"/>
          <p:nvPr/>
        </p:nvSpPr>
        <p:spPr>
          <a:xfrm>
            <a:off x="617538" y="1052736"/>
            <a:ext cx="701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broader concept of machines being able to carry out tasks in a way that we would consider “smart”.</a:t>
            </a:r>
          </a:p>
        </p:txBody>
      </p:sp>
    </p:spTree>
    <p:extLst>
      <p:ext uri="{BB962C8B-B14F-4D97-AF65-F5344CB8AC3E}">
        <p14:creationId xmlns:p14="http://schemas.microsoft.com/office/powerpoint/2010/main" val="356035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99B5B6-C0E9-B54D-9D80-E48DD1BAD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not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C74151-C7C1-DA4B-B944-2D80E912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Marine Debris Indicators - December 16-18 2019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8606FD7-51DA-FC41-9334-1937F34A7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980728"/>
            <a:ext cx="4719512" cy="473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69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17FA8-51F3-C44D-8457-BFC6B20DB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9E50920-00F1-D840-AEDE-C1E67528BCCD}"/>
              </a:ext>
            </a:extLst>
          </p:cNvPr>
          <p:cNvGrpSpPr/>
          <p:nvPr/>
        </p:nvGrpSpPr>
        <p:grpSpPr>
          <a:xfrm>
            <a:off x="2846377" y="1700808"/>
            <a:ext cx="4752528" cy="3960440"/>
            <a:chOff x="3234846" y="1887149"/>
            <a:chExt cx="3289140" cy="295680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C4FC1C55-D2FD-7441-9FA8-3E2E6349D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846" y="1887149"/>
              <a:ext cx="2941677" cy="2956801"/>
            </a:xfrm>
            <a:prstGeom prst="rect">
              <a:avLst/>
            </a:prstGeom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86AE040B-2754-2A4D-9081-A4EAE75FFA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2" t="11173" r="25413" b="11439"/>
            <a:stretch/>
          </p:blipFill>
          <p:spPr>
            <a:xfrm rot="20550019">
              <a:off x="3322528" y="3146538"/>
              <a:ext cx="731520" cy="1188720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B710434A-4992-1740-B915-E30AB2AE5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2" t="11173" r="25413" b="11439"/>
            <a:stretch/>
          </p:blipFill>
          <p:spPr>
            <a:xfrm rot="1912765">
              <a:off x="5332719" y="2464869"/>
              <a:ext cx="1191267" cy="1935809"/>
            </a:xfrm>
            <a:prstGeom prst="rect">
              <a:avLst/>
            </a:prstGeom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084294F6-C9A8-3046-A78B-2EAE780B3FBB}"/>
              </a:ext>
            </a:extLst>
          </p:cNvPr>
          <p:cNvSpPr txBox="1"/>
          <p:nvPr/>
        </p:nvSpPr>
        <p:spPr>
          <a:xfrm>
            <a:off x="239231" y="1179263"/>
            <a:ext cx="305724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Acknowledgements</a:t>
            </a:r>
          </a:p>
          <a:p>
            <a:endParaRPr lang="en-US" dirty="0"/>
          </a:p>
          <a:p>
            <a:r>
              <a:rPr lang="en-US" sz="1600" dirty="0"/>
              <a:t>Emily </a:t>
            </a:r>
            <a:r>
              <a:rPr lang="en-US" sz="1600" dirty="0" err="1"/>
              <a:t>Smail</a:t>
            </a:r>
            <a:r>
              <a:rPr lang="en-US" sz="1600" dirty="0"/>
              <a:t>, Univ. Maryland</a:t>
            </a:r>
          </a:p>
          <a:p>
            <a:r>
              <a:rPr lang="en-US" sz="1600" dirty="0"/>
              <a:t>Ronan </a:t>
            </a:r>
            <a:r>
              <a:rPr lang="en-US" sz="1600" dirty="0" err="1"/>
              <a:t>Fablet</a:t>
            </a:r>
            <a:r>
              <a:rPr lang="en-US" sz="1600" dirty="0"/>
              <a:t>, IMT </a:t>
            </a:r>
            <a:r>
              <a:rPr lang="en-US" sz="1600" dirty="0" err="1"/>
              <a:t>Atlantique</a:t>
            </a:r>
            <a:endParaRPr lang="en-US" sz="1600" dirty="0"/>
          </a:p>
          <a:p>
            <a:r>
              <a:rPr lang="en-US" sz="1600" dirty="0"/>
              <a:t>Arnaud </a:t>
            </a:r>
            <a:r>
              <a:rPr lang="en-US" sz="1600" dirty="0" err="1"/>
              <a:t>Gaillot</a:t>
            </a:r>
            <a:r>
              <a:rPr lang="en-US" sz="1600" dirty="0"/>
              <a:t>, </a:t>
            </a:r>
            <a:r>
              <a:rPr lang="en-US" sz="1600" dirty="0" err="1"/>
              <a:t>Ifremer</a:t>
            </a:r>
            <a:endParaRPr lang="en-US" sz="1600" dirty="0"/>
          </a:p>
          <a:p>
            <a:r>
              <a:rPr lang="en-US" sz="1600" dirty="0" err="1"/>
              <a:t>Stéphanie</a:t>
            </a:r>
            <a:r>
              <a:rPr lang="en-US" sz="1600" dirty="0"/>
              <a:t> </a:t>
            </a:r>
            <a:r>
              <a:rPr lang="en-US" sz="1600" dirty="0" err="1"/>
              <a:t>Mahevas</a:t>
            </a:r>
            <a:r>
              <a:rPr lang="en-US" sz="1600" dirty="0"/>
              <a:t>, </a:t>
            </a:r>
            <a:r>
              <a:rPr lang="en-US" sz="1600" dirty="0" err="1"/>
              <a:t>Ifremer</a:t>
            </a:r>
            <a:endParaRPr lang="en-US" sz="1600" dirty="0"/>
          </a:p>
          <a:p>
            <a:r>
              <a:rPr lang="en-US" sz="1600" dirty="0"/>
              <a:t>Fabio Scotti, University of Milan</a:t>
            </a:r>
          </a:p>
          <a:p>
            <a:r>
              <a:rPr lang="en-US" sz="1600" dirty="0"/>
              <a:t>Steve Ramage, GEO</a:t>
            </a:r>
          </a:p>
          <a:p>
            <a:endParaRPr lang="en-US" sz="1600" dirty="0"/>
          </a:p>
          <a:p>
            <a:r>
              <a:rPr lang="en-US" sz="1600" dirty="0" err="1"/>
              <a:t>Oceandatalab</a:t>
            </a:r>
            <a:endParaRPr lang="en-US" sz="1600" dirty="0"/>
          </a:p>
          <a:p>
            <a:r>
              <a:rPr lang="en-US" sz="1600" dirty="0"/>
              <a:t>CLS</a:t>
            </a:r>
          </a:p>
          <a:p>
            <a:endParaRPr lang="en-US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D3C01004-E80A-9242-9AE4-994C9CCAE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Marine Debris Indicators - December 16-18 2019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11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17538" y="-1"/>
            <a:ext cx="7939336" cy="679357"/>
          </a:xfrm>
        </p:spPr>
        <p:txBody>
          <a:bodyPr/>
          <a:lstStyle/>
          <a:p>
            <a:r>
              <a:rPr lang="fr-FR" sz="2000" dirty="0" err="1"/>
              <a:t>What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IEEE?</a:t>
            </a:r>
            <a:br>
              <a:rPr lang="fr-FR" sz="2000" dirty="0"/>
            </a:br>
            <a:r>
              <a:rPr lang="fr-FR" sz="2000" dirty="0"/>
              <a:t>Institute of </a:t>
            </a:r>
            <a:r>
              <a:rPr lang="fr-FR" sz="2000" dirty="0" err="1"/>
              <a:t>Electrical</a:t>
            </a:r>
            <a:r>
              <a:rPr lang="fr-FR" sz="2000" dirty="0"/>
              <a:t> and Electronics </a:t>
            </a:r>
            <a:r>
              <a:rPr lang="fr-FR" sz="2000" dirty="0" err="1"/>
              <a:t>Engineers</a:t>
            </a:r>
            <a:endParaRPr lang="fr-FR" sz="2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227866" y="6376280"/>
            <a:ext cx="4472137" cy="457200"/>
          </a:xfrm>
        </p:spPr>
        <p:txBody>
          <a:bodyPr/>
          <a:lstStyle/>
          <a:p>
            <a:pPr>
              <a:defRPr/>
            </a:pPr>
            <a:r>
              <a:rPr lang="en-US" sz="1400" dirty="0"/>
              <a:t>Marine Debris Indicators - December 16-18 2019</a:t>
            </a:r>
          </a:p>
        </p:txBody>
      </p:sp>
      <p:grpSp>
        <p:nvGrpSpPr>
          <p:cNvPr id="33" name="Groupe 32"/>
          <p:cNvGrpSpPr/>
          <p:nvPr/>
        </p:nvGrpSpPr>
        <p:grpSpPr>
          <a:xfrm>
            <a:off x="323528" y="1310349"/>
            <a:ext cx="8161338" cy="5547651"/>
            <a:chOff x="304800" y="1157949"/>
            <a:chExt cx="8161338" cy="5547651"/>
          </a:xfrm>
        </p:grpSpPr>
        <p:pic>
          <p:nvPicPr>
            <p:cNvPr id="6" name="Picture 30" descr="https://encrypted-tbn2.gstatic.com/images?q=tbn:ANd9GcTqY1gR5IFPW5H4TPuuRo5_6HgKmxUWzUZK5wzFZNDbZm5VlEQ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977" y="1157949"/>
              <a:ext cx="1919288" cy="1437614"/>
            </a:xfrm>
            <a:prstGeom prst="rect">
              <a:avLst/>
            </a:prstGeom>
            <a:noFill/>
            <a:ln>
              <a:solidFill>
                <a:srgbClr val="0066A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2"/>
            <p:cNvCxnSpPr>
              <a:cxnSpLocks noChangeShapeType="1"/>
            </p:cNvCxnSpPr>
            <p:nvPr/>
          </p:nvCxnSpPr>
          <p:spPr bwMode="auto">
            <a:xfrm rot="5400000">
              <a:off x="6122194" y="4775994"/>
              <a:ext cx="2209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672185" y="1673809"/>
              <a:ext cx="1773022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r>
                <a:rPr lang="en-US" b="1" dirty="0">
                  <a:latin typeface="+mj-lt"/>
                  <a:ea typeface="+mn-ea"/>
                </a:rPr>
                <a:t>500 000</a:t>
              </a:r>
            </a:p>
            <a:p>
              <a:pPr algn="ctr" eaLnBrk="0" hangingPunct="0">
                <a:defRPr/>
              </a:pPr>
              <a:r>
                <a:rPr lang="en-US" b="1" dirty="0">
                  <a:latin typeface="+mj-lt"/>
                  <a:ea typeface="+mn-ea"/>
                </a:rPr>
                <a:t>MEMBERS</a:t>
              </a: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2808089" y="2753929"/>
              <a:ext cx="3057525" cy="396875"/>
            </a:xfrm>
            <a:prstGeom prst="rect">
              <a:avLst/>
            </a:prstGeom>
            <a:solidFill>
              <a:srgbClr val="0000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r>
                <a:rPr lang="en-US" sz="2000" b="1">
                  <a:solidFill>
                    <a:schemeClr val="bg1"/>
                  </a:solidFill>
                  <a:latin typeface="+mj-lt"/>
                  <a:ea typeface="+mn-ea"/>
                </a:rPr>
                <a:t>Board of Directors</a:t>
              </a: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6192465" y="1889833"/>
              <a:ext cx="2209800" cy="401638"/>
            </a:xfrm>
            <a:prstGeom prst="rect">
              <a:avLst/>
            </a:prstGeom>
            <a:solidFill>
              <a:srgbClr val="0000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r>
                <a:rPr lang="en-US" sz="1800" b="1">
                  <a:solidFill>
                    <a:schemeClr val="bg1"/>
                  </a:solidFill>
                  <a:latin typeface="+mj-lt"/>
                  <a:ea typeface="+mn-ea"/>
                </a:rPr>
                <a:t>Assembly</a:t>
              </a: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304800" y="2989263"/>
              <a:ext cx="2133600" cy="828675"/>
            </a:xfrm>
            <a:prstGeom prst="rect">
              <a:avLst/>
            </a:prstGeom>
            <a:solidFill>
              <a:srgbClr val="0066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+mj-lt"/>
                  <a:ea typeface="+mn-ea"/>
                </a:rPr>
                <a:t>Publications, Services and Products Board</a:t>
              </a: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304800" y="5656263"/>
              <a:ext cx="2133600" cy="336550"/>
            </a:xfrm>
            <a:prstGeom prst="rect">
              <a:avLst/>
            </a:prstGeom>
            <a:solidFill>
              <a:srgbClr val="0066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chemeClr val="bg1"/>
                  </a:solidFill>
                  <a:latin typeface="Verdana" pitchFamily="34" charset="0"/>
                </a:rPr>
                <a:t>IEEE-USA</a:t>
              </a:r>
              <a:endParaRPr lang="en-US" sz="18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304800" y="4833938"/>
              <a:ext cx="2133600" cy="582612"/>
            </a:xfrm>
            <a:prstGeom prst="rect">
              <a:avLst/>
            </a:prstGeom>
            <a:solidFill>
              <a:srgbClr val="0066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8" tIns="44450" rIns="90488" bIns="44450" anchor="ctr" anchorCtr="1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chemeClr val="bg1"/>
                  </a:solidFill>
                  <a:latin typeface="Verdana" pitchFamily="34" charset="0"/>
                </a:rPr>
                <a:t> Standards Association </a:t>
              </a: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304800" y="3979863"/>
              <a:ext cx="2133600" cy="612775"/>
            </a:xfrm>
            <a:prstGeom prst="rect">
              <a:avLst/>
            </a:prstGeom>
            <a:solidFill>
              <a:srgbClr val="0066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chemeClr val="bg1"/>
                  </a:solidFill>
                  <a:latin typeface="Verdana" pitchFamily="34" charset="0"/>
                </a:rPr>
                <a:t>Educational</a:t>
              </a:r>
              <a:r>
                <a:rPr lang="en-US" sz="1800" b="1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sz="1600" b="1">
                  <a:solidFill>
                    <a:schemeClr val="bg1"/>
                  </a:solidFill>
                  <a:latin typeface="Verdana" pitchFamily="34" charset="0"/>
                </a:rPr>
                <a:t>Activities Board</a:t>
              </a:r>
              <a:endParaRPr lang="en-US" sz="18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5" name="Line 28"/>
            <p:cNvSpPr>
              <a:spLocks noChangeShapeType="1"/>
            </p:cNvSpPr>
            <p:nvPr/>
          </p:nvSpPr>
          <p:spPr bwMode="auto">
            <a:xfrm>
              <a:off x="4409256" y="2526101"/>
              <a:ext cx="11930" cy="2313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Straight Connector 30"/>
            <p:cNvCxnSpPr>
              <a:cxnSpLocks noChangeShapeType="1"/>
            </p:cNvCxnSpPr>
            <p:nvPr/>
          </p:nvCxnSpPr>
          <p:spPr bwMode="auto">
            <a:xfrm>
              <a:off x="4213225" y="3671888"/>
              <a:ext cx="301625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Connector 38"/>
            <p:cNvCxnSpPr>
              <a:cxnSpLocks noChangeShapeType="1"/>
            </p:cNvCxnSpPr>
            <p:nvPr/>
          </p:nvCxnSpPr>
          <p:spPr bwMode="auto">
            <a:xfrm>
              <a:off x="2438400" y="3446463"/>
              <a:ext cx="3810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41"/>
            <p:cNvCxnSpPr>
              <a:cxnSpLocks noChangeShapeType="1"/>
            </p:cNvCxnSpPr>
            <p:nvPr/>
          </p:nvCxnSpPr>
          <p:spPr bwMode="auto">
            <a:xfrm>
              <a:off x="2438400" y="5046663"/>
              <a:ext cx="3810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42"/>
            <p:cNvCxnSpPr>
              <a:cxnSpLocks noChangeShapeType="1"/>
            </p:cNvCxnSpPr>
            <p:nvPr/>
          </p:nvCxnSpPr>
          <p:spPr bwMode="auto">
            <a:xfrm>
              <a:off x="2438400" y="4208463"/>
              <a:ext cx="3810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Connector 43"/>
            <p:cNvCxnSpPr>
              <a:cxnSpLocks noChangeShapeType="1"/>
            </p:cNvCxnSpPr>
            <p:nvPr/>
          </p:nvCxnSpPr>
          <p:spPr bwMode="auto">
            <a:xfrm>
              <a:off x="2438400" y="5805488"/>
              <a:ext cx="381000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45"/>
            <p:cNvCxnSpPr>
              <a:cxnSpLocks noChangeShapeType="1"/>
            </p:cNvCxnSpPr>
            <p:nvPr/>
          </p:nvCxnSpPr>
          <p:spPr bwMode="auto">
            <a:xfrm rot="5400000">
              <a:off x="1486694" y="4474369"/>
              <a:ext cx="26670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Connector 48"/>
            <p:cNvCxnSpPr>
              <a:cxnSpLocks noChangeShapeType="1"/>
            </p:cNvCxnSpPr>
            <p:nvPr/>
          </p:nvCxnSpPr>
          <p:spPr bwMode="auto">
            <a:xfrm rot="5400000">
              <a:off x="5247482" y="3404394"/>
              <a:ext cx="5334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5969000" y="5176838"/>
              <a:ext cx="2497138" cy="863600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Verdana" pitchFamily="34" charset="0"/>
                </a:rPr>
                <a:t>Societies &amp; </a:t>
              </a:r>
            </a:p>
            <a:p>
              <a:pPr algn="ct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Verdana" pitchFamily="34" charset="0"/>
                </a:rPr>
                <a:t>Tech. Councils</a:t>
              </a:r>
            </a:p>
            <a:p>
              <a:pPr algn="ctr" eaLnBrk="0" hangingPunct="0"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Verdana" pitchFamily="34" charset="0"/>
                </a:rPr>
                <a:t>&amp; TCs &amp; MSTC &amp; NTCs</a:t>
              </a:r>
            </a:p>
          </p:txBody>
        </p:sp>
        <p:sp>
          <p:nvSpPr>
            <p:cNvPr id="24" name="Rectangle 12"/>
            <p:cNvSpPr>
              <a:spLocks noChangeArrowheads="1"/>
            </p:cNvSpPr>
            <p:nvPr/>
          </p:nvSpPr>
          <p:spPr bwMode="auto">
            <a:xfrm>
              <a:off x="6089650" y="4148138"/>
              <a:ext cx="2247900" cy="676275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800" b="1" dirty="0">
                  <a:solidFill>
                    <a:schemeClr val="bg1"/>
                  </a:solidFill>
                  <a:latin typeface="Verdana" pitchFamily="34" charset="0"/>
                </a:rPr>
                <a:t>Technical Activities</a:t>
              </a:r>
            </a:p>
          </p:txBody>
        </p:sp>
        <p:cxnSp>
          <p:nvCxnSpPr>
            <p:cNvPr id="25" name="Straight Connector 33"/>
            <p:cNvCxnSpPr>
              <a:cxnSpLocks noChangeShapeType="1"/>
            </p:cNvCxnSpPr>
            <p:nvPr/>
          </p:nvCxnSpPr>
          <p:spPr bwMode="auto">
            <a:xfrm>
              <a:off x="5472385" y="2105857"/>
              <a:ext cx="736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Connector 60"/>
            <p:cNvCxnSpPr>
              <a:cxnSpLocks noChangeShapeType="1"/>
            </p:cNvCxnSpPr>
            <p:nvPr/>
          </p:nvCxnSpPr>
          <p:spPr bwMode="auto">
            <a:xfrm rot="5400000">
              <a:off x="3150394" y="4734719"/>
              <a:ext cx="212725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3124200" y="5176838"/>
              <a:ext cx="2216150" cy="8636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Verdana" pitchFamily="34" charset="0"/>
                </a:rPr>
                <a:t>Regions &amp;  Sections  </a:t>
              </a:r>
            </a:p>
            <a:p>
              <a:pPr algn="ctr" eaLnBrk="0" hangingPunct="0">
                <a:defRPr/>
              </a:pPr>
              <a:endParaRPr lang="en-US" sz="1400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28" name="Rectangle 11"/>
            <p:cNvSpPr>
              <a:spLocks noChangeArrowheads="1"/>
            </p:cNvSpPr>
            <p:nvPr/>
          </p:nvSpPr>
          <p:spPr bwMode="auto">
            <a:xfrm>
              <a:off x="3124200" y="4129088"/>
              <a:ext cx="2209800" cy="676275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800" b="1">
                  <a:solidFill>
                    <a:schemeClr val="bg1"/>
                  </a:solidFill>
                  <a:latin typeface="Verdana" pitchFamily="34" charset="0"/>
                </a:rPr>
                <a:t>Member &amp; Geo Activities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5010150" y="6319838"/>
              <a:ext cx="1189038" cy="385762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r>
                <a:rPr lang="en-US" sz="1800" dirty="0">
                  <a:solidFill>
                    <a:schemeClr val="bg1"/>
                  </a:solidFill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rPr>
                <a:t>Chapters</a:t>
              </a:r>
            </a:p>
          </p:txBody>
        </p:sp>
        <p:cxnSp>
          <p:nvCxnSpPr>
            <p:cNvPr id="30" name="Straight Connector 34"/>
            <p:cNvCxnSpPr>
              <a:cxnSpLocks noChangeShapeType="1"/>
            </p:cNvCxnSpPr>
            <p:nvPr/>
          </p:nvCxnSpPr>
          <p:spPr bwMode="auto">
            <a:xfrm>
              <a:off x="5151438" y="6048375"/>
              <a:ext cx="0" cy="2762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Connector 34"/>
            <p:cNvCxnSpPr>
              <a:cxnSpLocks noChangeShapeType="1"/>
            </p:cNvCxnSpPr>
            <p:nvPr/>
          </p:nvCxnSpPr>
          <p:spPr bwMode="auto">
            <a:xfrm>
              <a:off x="6092825" y="6049963"/>
              <a:ext cx="0" cy="2762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7667719-0B19-6E40-9561-E4A1CA63E57D}"/>
              </a:ext>
            </a:extLst>
          </p:cNvPr>
          <p:cNvSpPr txBox="1"/>
          <p:nvPr/>
        </p:nvSpPr>
        <p:spPr>
          <a:xfrm>
            <a:off x="5371276" y="709103"/>
            <a:ext cx="3847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IEEE is the world's largest technical professional organization dedicated to advancing technology for the benefit of humanity.</a:t>
            </a:r>
          </a:p>
        </p:txBody>
      </p:sp>
    </p:spTree>
    <p:extLst>
      <p:ext uri="{BB962C8B-B14F-4D97-AF65-F5344CB8AC3E}">
        <p14:creationId xmlns:p14="http://schemas.microsoft.com/office/powerpoint/2010/main" val="107682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7AF27B-D339-6C48-B424-741C85FA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" y="23588"/>
            <a:ext cx="4838315" cy="515400"/>
          </a:xfrm>
        </p:spPr>
        <p:txBody>
          <a:bodyPr/>
          <a:lstStyle/>
          <a:p>
            <a:r>
              <a:rPr lang="en-US" dirty="0"/>
              <a:t>OES in the IEEE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E41027A-06AA-F444-8F5C-B3E9ED4D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Marine Debris Indicators - December 16-18 2019</a:t>
            </a:r>
            <a:endParaRPr lang="fr-FR"/>
          </a:p>
        </p:txBody>
      </p:sp>
      <p:sp>
        <p:nvSpPr>
          <p:cNvPr id="6" name="Pentagone régulier 6">
            <a:extLst>
              <a:ext uri="{FF2B5EF4-FFF2-40B4-BE49-F238E27FC236}">
                <a16:creationId xmlns:a16="http://schemas.microsoft.com/office/drawing/2014/main" id="{5E446824-E0BC-F543-AF5B-C0B37B0EA827}"/>
              </a:ext>
            </a:extLst>
          </p:cNvPr>
          <p:cNvSpPr/>
          <p:nvPr/>
        </p:nvSpPr>
        <p:spPr>
          <a:xfrm rot="20196085">
            <a:off x="905927" y="4487718"/>
            <a:ext cx="2193823" cy="1128516"/>
          </a:xfrm>
          <a:prstGeom prst="pentagon">
            <a:avLst/>
          </a:prstGeom>
          <a:solidFill>
            <a:srgbClr val="FFFF99"/>
          </a:solidFill>
          <a:ln>
            <a:solidFill>
              <a:srgbClr val="2222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b="1" dirty="0">
                <a:solidFill>
                  <a:srgbClr val="2222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Observations</a:t>
            </a:r>
          </a:p>
        </p:txBody>
      </p:sp>
      <p:sp>
        <p:nvSpPr>
          <p:cNvPr id="7" name="Pentagone régulier 7">
            <a:extLst>
              <a:ext uri="{FF2B5EF4-FFF2-40B4-BE49-F238E27FC236}">
                <a16:creationId xmlns:a16="http://schemas.microsoft.com/office/drawing/2014/main" id="{FA9192D6-FA3E-1146-8C1A-236A496D28AC}"/>
              </a:ext>
            </a:extLst>
          </p:cNvPr>
          <p:cNvSpPr/>
          <p:nvPr/>
        </p:nvSpPr>
        <p:spPr>
          <a:xfrm rot="20144375">
            <a:off x="1349591" y="2221548"/>
            <a:ext cx="2119214" cy="1361076"/>
          </a:xfrm>
          <a:prstGeom prst="pentagon">
            <a:avLst/>
          </a:prstGeom>
          <a:solidFill>
            <a:srgbClr val="FFFF99"/>
          </a:solidFill>
          <a:ln>
            <a:solidFill>
              <a:srgbClr val="2222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b="1" dirty="0">
                <a:solidFill>
                  <a:srgbClr val="2222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Instruments</a:t>
            </a:r>
          </a:p>
          <a:p>
            <a:pPr algn="ctr"/>
            <a:r>
              <a:rPr lang="en-US" sz="1600" b="1" dirty="0">
                <a:solidFill>
                  <a:srgbClr val="2222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Sensors</a:t>
            </a:r>
          </a:p>
          <a:p>
            <a:pPr algn="ctr"/>
            <a:r>
              <a:rPr lang="en-US" sz="1600" b="1" dirty="0">
                <a:solidFill>
                  <a:srgbClr val="2222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Vehicles</a:t>
            </a:r>
          </a:p>
        </p:txBody>
      </p:sp>
      <p:sp>
        <p:nvSpPr>
          <p:cNvPr id="8" name="Pentagone régulier 8">
            <a:extLst>
              <a:ext uri="{FF2B5EF4-FFF2-40B4-BE49-F238E27FC236}">
                <a16:creationId xmlns:a16="http://schemas.microsoft.com/office/drawing/2014/main" id="{AEEF156A-FD9B-A942-8E91-22CEA8001954}"/>
              </a:ext>
            </a:extLst>
          </p:cNvPr>
          <p:cNvSpPr/>
          <p:nvPr/>
        </p:nvSpPr>
        <p:spPr>
          <a:xfrm rot="1529340">
            <a:off x="5747916" y="2378224"/>
            <a:ext cx="2061530" cy="1324374"/>
          </a:xfrm>
          <a:prstGeom prst="pentagon">
            <a:avLst/>
          </a:prstGeom>
          <a:solidFill>
            <a:srgbClr val="FFFF99"/>
          </a:solidFill>
          <a:ln>
            <a:solidFill>
              <a:srgbClr val="2222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b="1" dirty="0">
                <a:solidFill>
                  <a:srgbClr val="2222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</a:p>
          <a:p>
            <a:pPr algn="ctr"/>
            <a:r>
              <a:rPr lang="en-US" sz="1600" b="1" dirty="0">
                <a:solidFill>
                  <a:srgbClr val="2222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Processing</a:t>
            </a:r>
          </a:p>
          <a:p>
            <a:pPr algn="ctr"/>
            <a:r>
              <a:rPr lang="en-US" sz="1600" b="1" dirty="0">
                <a:solidFill>
                  <a:srgbClr val="2222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</a:t>
            </a:r>
          </a:p>
        </p:txBody>
      </p:sp>
      <p:sp>
        <p:nvSpPr>
          <p:cNvPr id="9" name="Pentagone régulier 9">
            <a:extLst>
              <a:ext uri="{FF2B5EF4-FFF2-40B4-BE49-F238E27FC236}">
                <a16:creationId xmlns:a16="http://schemas.microsoft.com/office/drawing/2014/main" id="{D3927599-96E2-3A46-9A0C-7F4514D36D69}"/>
              </a:ext>
            </a:extLst>
          </p:cNvPr>
          <p:cNvSpPr/>
          <p:nvPr/>
        </p:nvSpPr>
        <p:spPr>
          <a:xfrm>
            <a:off x="3242907" y="1512654"/>
            <a:ext cx="2658955" cy="1389431"/>
          </a:xfrm>
          <a:prstGeom prst="pentagon">
            <a:avLst/>
          </a:prstGeom>
          <a:solidFill>
            <a:srgbClr val="FFFF99"/>
          </a:solidFill>
          <a:ln>
            <a:solidFill>
              <a:srgbClr val="2222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b="1" dirty="0">
                <a:solidFill>
                  <a:srgbClr val="2222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</a:p>
          <a:p>
            <a:pPr algn="ctr"/>
            <a:r>
              <a:rPr lang="en-US" sz="1600" b="1" dirty="0">
                <a:solidFill>
                  <a:srgbClr val="2222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</a:p>
          <a:p>
            <a:pPr algn="ctr"/>
            <a:r>
              <a:rPr lang="en-US" sz="1600" b="1" dirty="0">
                <a:solidFill>
                  <a:srgbClr val="2222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Processing</a:t>
            </a:r>
          </a:p>
          <a:p>
            <a:pPr algn="ctr"/>
            <a:r>
              <a:rPr lang="en-US" sz="1600" b="1" dirty="0">
                <a:solidFill>
                  <a:srgbClr val="2222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Acoustics</a:t>
            </a:r>
          </a:p>
        </p:txBody>
      </p:sp>
      <p:sp>
        <p:nvSpPr>
          <p:cNvPr id="10" name="Pentagone régulier 10">
            <a:extLst>
              <a:ext uri="{FF2B5EF4-FFF2-40B4-BE49-F238E27FC236}">
                <a16:creationId xmlns:a16="http://schemas.microsoft.com/office/drawing/2014/main" id="{DEC69291-22EA-134C-9969-38D75090B2A0}"/>
              </a:ext>
            </a:extLst>
          </p:cNvPr>
          <p:cNvSpPr/>
          <p:nvPr/>
        </p:nvSpPr>
        <p:spPr>
          <a:xfrm rot="986990">
            <a:off x="5615944" y="4365656"/>
            <a:ext cx="2356888" cy="1372638"/>
          </a:xfrm>
          <a:prstGeom prst="pentagon">
            <a:avLst/>
          </a:prstGeom>
          <a:solidFill>
            <a:srgbClr val="FFFF99"/>
          </a:solidFill>
          <a:ln>
            <a:solidFill>
              <a:srgbClr val="2222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b="1" dirty="0">
                <a:solidFill>
                  <a:srgbClr val="2222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</a:t>
            </a:r>
          </a:p>
          <a:p>
            <a:pPr algn="ctr"/>
            <a:r>
              <a:rPr lang="en-US" sz="1600" b="1" dirty="0">
                <a:solidFill>
                  <a:srgbClr val="2222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</a:p>
          <a:p>
            <a:pPr algn="ctr"/>
            <a:r>
              <a:rPr lang="en-US" sz="1600" b="1" dirty="0">
                <a:solidFill>
                  <a:srgbClr val="2222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</a:p>
        </p:txBody>
      </p:sp>
      <p:pic>
        <p:nvPicPr>
          <p:cNvPr id="11" name="_x116901640" descr="EMB00000ef84b3c">
            <a:extLst>
              <a:ext uri="{FF2B5EF4-FFF2-40B4-BE49-F238E27FC236}">
                <a16:creationId xmlns:a16="http://schemas.microsoft.com/office/drawing/2014/main" id="{AD476B69-979B-EA45-BC9A-4CD0BA4A2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533" y="3891173"/>
            <a:ext cx="1238972" cy="186360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" name="_x116902520" descr="EMB00000ef84b3e">
            <a:extLst>
              <a:ext uri="{FF2B5EF4-FFF2-40B4-BE49-F238E27FC236}">
                <a16:creationId xmlns:a16="http://schemas.microsoft.com/office/drawing/2014/main" id="{FB02751C-9CC7-DB48-9AA4-866045860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253" y="1457790"/>
            <a:ext cx="1237247" cy="183986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" name="_x116902920" descr="EMB00000ef84b3f">
            <a:extLst>
              <a:ext uri="{FF2B5EF4-FFF2-40B4-BE49-F238E27FC236}">
                <a16:creationId xmlns:a16="http://schemas.microsoft.com/office/drawing/2014/main" id="{2D96255C-E309-124C-8AEA-25B9E960C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66582" t="26250" r="15009" b="42743"/>
          <a:stretch>
            <a:fillRect/>
          </a:stretch>
        </p:blipFill>
        <p:spPr bwMode="auto">
          <a:xfrm>
            <a:off x="2407390" y="173468"/>
            <a:ext cx="1257952" cy="175175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4" name="_x116904520" descr="EMB00000ef84b44">
            <a:extLst>
              <a:ext uri="{FF2B5EF4-FFF2-40B4-BE49-F238E27FC236}">
                <a16:creationId xmlns:a16="http://schemas.microsoft.com/office/drawing/2014/main" id="{8C58F2FB-873A-044C-9485-B41F32032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b="4979"/>
          <a:stretch>
            <a:fillRect/>
          </a:stretch>
        </p:blipFill>
        <p:spPr bwMode="auto">
          <a:xfrm>
            <a:off x="7533027" y="1512654"/>
            <a:ext cx="1237246" cy="173246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5" name="_x116904120" descr="EMB00000ef84b43">
            <a:extLst>
              <a:ext uri="{FF2B5EF4-FFF2-40B4-BE49-F238E27FC236}">
                <a16:creationId xmlns:a16="http://schemas.microsoft.com/office/drawing/2014/main" id="{0B440671-AB6D-CA49-874B-ED5E38844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9374" y="180390"/>
            <a:ext cx="1358475" cy="1698879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6" name="Rogner un rectangle à un seul coin 17">
            <a:extLst>
              <a:ext uri="{FF2B5EF4-FFF2-40B4-BE49-F238E27FC236}">
                <a16:creationId xmlns:a16="http://schemas.microsoft.com/office/drawing/2014/main" id="{83406A1B-3A95-184A-A519-ED414D34B3C2}"/>
              </a:ext>
            </a:extLst>
          </p:cNvPr>
          <p:cNvSpPr/>
          <p:nvPr/>
        </p:nvSpPr>
        <p:spPr>
          <a:xfrm>
            <a:off x="3513112" y="3770286"/>
            <a:ext cx="1772102" cy="1554051"/>
          </a:xfrm>
          <a:prstGeom prst="snip1Rect">
            <a:avLst/>
          </a:prstGeom>
          <a:solidFill>
            <a:schemeClr val="bg1">
              <a:lumMod val="95000"/>
              <a:alpha val="93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22228B"/>
                </a:solidFill>
                <a:latin typeface="Times New Roman" panose="02020603050405020304" pitchFamily="18" charset="0"/>
                <a:cs typeface="Times New Roman" pitchFamily="18" charset="0"/>
              </a:rPr>
              <a:t>Observing, </a:t>
            </a:r>
            <a:r>
              <a:rPr lang="en-US" sz="1800" b="1" dirty="0">
                <a:solidFill>
                  <a:srgbClr val="22228B"/>
                </a:solidFill>
                <a:latin typeface="Times New Roman" panose="02020603050405020304" pitchFamily="18" charset="0"/>
                <a:cs typeface="Times New Roman" pitchFamily="18" charset="0"/>
              </a:rPr>
              <a:t>monitoring, predicting</a:t>
            </a:r>
          </a:p>
          <a:p>
            <a:pPr algn="ctr"/>
            <a:r>
              <a:rPr lang="en-US" sz="1800" b="1" dirty="0">
                <a:solidFill>
                  <a:srgbClr val="22228B"/>
                </a:solidFill>
                <a:latin typeface="Times New Roman" panose="02020603050405020304" pitchFamily="18" charset="0"/>
                <a:cs typeface="Times New Roman" pitchFamily="18" charset="0"/>
              </a:rPr>
              <a:t>the marine environment</a:t>
            </a:r>
          </a:p>
        </p:txBody>
      </p:sp>
      <p:pic>
        <p:nvPicPr>
          <p:cNvPr id="17" name="_x116902120" descr="EMB00000ef84b3d">
            <a:extLst>
              <a:ext uri="{FF2B5EF4-FFF2-40B4-BE49-F238E27FC236}">
                <a16:creationId xmlns:a16="http://schemas.microsoft.com/office/drawing/2014/main" id="{6BE85F80-8A35-4A42-BF11-72B9643D8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3848068"/>
            <a:ext cx="1259524" cy="1915727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8" name="Flèche en arc 17">
            <a:extLst>
              <a:ext uri="{FF2B5EF4-FFF2-40B4-BE49-F238E27FC236}">
                <a16:creationId xmlns:a16="http://schemas.microsoft.com/office/drawing/2014/main" id="{7530962C-64CE-AB45-81FC-E7F3ED43EDD1}"/>
              </a:ext>
            </a:extLst>
          </p:cNvPr>
          <p:cNvSpPr/>
          <p:nvPr/>
        </p:nvSpPr>
        <p:spPr>
          <a:xfrm>
            <a:off x="2829825" y="2852935"/>
            <a:ext cx="3072038" cy="335554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883966"/>
              <a:gd name="adj5" fmla="val 868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DA36219-5C80-184B-A15D-6F6983A9738E}"/>
              </a:ext>
            </a:extLst>
          </p:cNvPr>
          <p:cNvSpPr txBox="1"/>
          <p:nvPr/>
        </p:nvSpPr>
        <p:spPr>
          <a:xfrm>
            <a:off x="7245705" y="0"/>
            <a:ext cx="1898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1A1A6C"/>
                </a:solidFill>
              </a:rPr>
              <a:t>Per </a:t>
            </a:r>
            <a:r>
              <a:rPr lang="fr-FR" sz="2800" dirty="0" err="1">
                <a:solidFill>
                  <a:srgbClr val="1A1A6C"/>
                </a:solidFill>
              </a:rPr>
              <a:t>ardua</a:t>
            </a:r>
            <a:r>
              <a:rPr lang="fr-FR" sz="2800" dirty="0">
                <a:solidFill>
                  <a:srgbClr val="1A1A6C"/>
                </a:solidFill>
              </a:rPr>
              <a:t> ad mare</a:t>
            </a:r>
          </a:p>
        </p:txBody>
      </p:sp>
    </p:spTree>
    <p:extLst>
      <p:ext uri="{BB962C8B-B14F-4D97-AF65-F5344CB8AC3E}">
        <p14:creationId xmlns:p14="http://schemas.microsoft.com/office/powerpoint/2010/main" val="644839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59C0A-AD7C-AC4D-8324-04A36256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Marine Science &amp; Technology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38FBBCE-C924-9B48-AFC6-092FCED20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Marine Debris Indicators - December 16-18 2019</a:t>
            </a:r>
            <a:endParaRPr lang="fr-FR"/>
          </a:p>
        </p:txBody>
      </p:sp>
      <p:pic>
        <p:nvPicPr>
          <p:cNvPr id="7" name="Picture 51" descr="20101005_次世代型探査機による海底調査概念図（英語）">
            <a:extLst>
              <a:ext uri="{FF2B5EF4-FFF2-40B4-BE49-F238E27FC236}">
                <a16:creationId xmlns:a16="http://schemas.microsoft.com/office/drawing/2014/main" id="{86944691-301C-DB45-998C-8B7A1EEF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610" y="521961"/>
            <a:ext cx="6278390" cy="5976664"/>
          </a:xfrm>
          <a:prstGeom prst="rect">
            <a:avLst/>
          </a:prstGeom>
        </p:spPr>
      </p:pic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9D1A8346-58CE-9746-B48D-C507F84DB4FC}"/>
              </a:ext>
            </a:extLst>
          </p:cNvPr>
          <p:cNvSpPr txBox="1">
            <a:spLocks noGrp="1"/>
          </p:cNvSpPr>
          <p:nvPr/>
        </p:nvSpPr>
        <p:spPr bwMode="auto">
          <a:xfrm>
            <a:off x="314325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44B0467-A757-3D4C-9C65-87CFB3378D76}"/>
              </a:ext>
            </a:extLst>
          </p:cNvPr>
          <p:cNvSpPr txBox="1">
            <a:spLocks/>
          </p:cNvSpPr>
          <p:nvPr/>
        </p:nvSpPr>
        <p:spPr>
          <a:xfrm>
            <a:off x="0" y="836712"/>
            <a:ext cx="2483768" cy="525658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Font typeface="Wingdings" pitchFamily="2" charset="2"/>
              <a:buChar char="§"/>
              <a:defRPr sz="2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Font typeface="Wingdings" pitchFamily="2" charset="2"/>
              <a:buChar char="§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Font typeface="Wingdings" pitchFamily="2" charset="2"/>
              <a:buChar char="§"/>
              <a:defRPr sz="18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Font typeface="Wingdings" pitchFamily="2" charset="2"/>
              <a:buChar char="§"/>
              <a:defRPr sz="16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Font typeface="Wingdings" pitchFamily="2" charset="2"/>
              <a:buChar char="§"/>
              <a:defRPr sz="14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Font typeface="Wingdings" pitchFamily="2" charset="2"/>
              <a:buChar char="§"/>
              <a:defRPr sz="2000">
                <a:solidFill>
                  <a:srgbClr val="3333C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Font typeface="Wingdings" pitchFamily="2" charset="2"/>
              <a:buChar char="§"/>
              <a:defRPr sz="2000">
                <a:solidFill>
                  <a:srgbClr val="3333C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Font typeface="Wingdings" pitchFamily="2" charset="2"/>
              <a:buChar char="§"/>
              <a:defRPr sz="2000">
                <a:solidFill>
                  <a:srgbClr val="3333C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Font typeface="Wingdings" pitchFamily="2" charset="2"/>
              <a:buChar char="§"/>
              <a:defRPr sz="2000">
                <a:solidFill>
                  <a:srgbClr val="3333CC"/>
                </a:solidFill>
                <a:latin typeface="+mn-lt"/>
              </a:defRPr>
            </a:lvl9pPr>
          </a:lstStyle>
          <a:p>
            <a:pPr eaLnBrk="1" hangingPunct="1"/>
            <a:endParaRPr lang="en-US" altLang="ja-JP" sz="1600" dirty="0">
              <a:solidFill>
                <a:srgbClr val="22228B"/>
              </a:solidFill>
            </a:endParaRPr>
          </a:p>
          <a:p>
            <a:pPr eaLnBrk="1" hangingPunct="1"/>
            <a:r>
              <a:rPr lang="en-US" altLang="ja-JP" sz="1600" dirty="0">
                <a:solidFill>
                  <a:srgbClr val="22228B"/>
                </a:solidFill>
              </a:rPr>
              <a:t>After “</a:t>
            </a:r>
            <a:r>
              <a:rPr lang="en-US" altLang="ja-JP" sz="1600" i="1" dirty="0">
                <a:solidFill>
                  <a:srgbClr val="22228B"/>
                </a:solidFill>
              </a:rPr>
              <a:t>Future Plan for Ocean Research</a:t>
            </a:r>
            <a:r>
              <a:rPr lang="en-US" altLang="ja-JP" sz="1600" dirty="0">
                <a:solidFill>
                  <a:srgbClr val="22228B"/>
                </a:solidFill>
              </a:rPr>
              <a:t>” Hitoshi </a:t>
            </a:r>
            <a:r>
              <a:rPr lang="en-US" altLang="ja-JP" sz="1600" dirty="0" err="1">
                <a:solidFill>
                  <a:srgbClr val="22228B"/>
                </a:solidFill>
              </a:rPr>
              <a:t>Hotta</a:t>
            </a:r>
            <a:r>
              <a:rPr lang="en-US" altLang="ja-JP" sz="1600" dirty="0">
                <a:solidFill>
                  <a:srgbClr val="22228B"/>
                </a:solidFill>
              </a:rPr>
              <a:t>, Japan Agency for Marine-Earth Science and Technology, Oceans’12 </a:t>
            </a:r>
            <a:r>
              <a:rPr lang="en-US" altLang="ja-JP" sz="1600" dirty="0" err="1">
                <a:solidFill>
                  <a:srgbClr val="22228B"/>
                </a:solidFill>
              </a:rPr>
              <a:t>Yeosu</a:t>
            </a:r>
            <a:r>
              <a:rPr lang="en-US" altLang="ja-JP" sz="1600" dirty="0">
                <a:solidFill>
                  <a:srgbClr val="22228B"/>
                </a:solidFill>
              </a:rPr>
              <a:t> Korea</a:t>
            </a:r>
          </a:p>
          <a:p>
            <a:pPr eaLnBrk="1" hangingPunct="1"/>
            <a:endParaRPr lang="en-US" altLang="ja-JP" sz="1800" dirty="0">
              <a:solidFill>
                <a:srgbClr val="22228B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22228B"/>
                </a:solidFill>
              </a:rPr>
              <a:t>Sensors, on-board systems, drones</a:t>
            </a:r>
          </a:p>
          <a:p>
            <a:pPr marL="0" indent="0" eaLnBrk="1" hangingPunct="1">
              <a:buNone/>
            </a:pPr>
            <a:endParaRPr lang="fr-FR" altLang="ja-JP" sz="1800" dirty="0">
              <a:solidFill>
                <a:srgbClr val="22228B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22228B"/>
                </a:solidFill>
              </a:rPr>
              <a:t>Multisource observations, data processing, communications</a:t>
            </a:r>
            <a:endParaRPr lang="en-US" altLang="ja-JP" sz="1800" dirty="0">
              <a:solidFill>
                <a:srgbClr val="22228B"/>
              </a:solidFill>
            </a:endParaRPr>
          </a:p>
        </p:txBody>
      </p:sp>
      <p:sp>
        <p:nvSpPr>
          <p:cNvPr id="11" name="Heptagone 10">
            <a:extLst>
              <a:ext uri="{FF2B5EF4-FFF2-40B4-BE49-F238E27FC236}">
                <a16:creationId xmlns:a16="http://schemas.microsoft.com/office/drawing/2014/main" id="{CACDD025-2438-8A4B-8C05-B40C44B5E2F7}"/>
              </a:ext>
            </a:extLst>
          </p:cNvPr>
          <p:cNvSpPr/>
          <p:nvPr/>
        </p:nvSpPr>
        <p:spPr>
          <a:xfrm>
            <a:off x="5379683" y="312076"/>
            <a:ext cx="216024" cy="18002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Heptagone 11">
            <a:extLst>
              <a:ext uri="{FF2B5EF4-FFF2-40B4-BE49-F238E27FC236}">
                <a16:creationId xmlns:a16="http://schemas.microsoft.com/office/drawing/2014/main" id="{190BA437-8444-B546-848E-8940394C798F}"/>
              </a:ext>
            </a:extLst>
          </p:cNvPr>
          <p:cNvSpPr/>
          <p:nvPr/>
        </p:nvSpPr>
        <p:spPr>
          <a:xfrm>
            <a:off x="8080107" y="4656524"/>
            <a:ext cx="216024" cy="180020"/>
          </a:xfrm>
          <a:prstGeom prst="heptag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Heptagone 12">
            <a:extLst>
              <a:ext uri="{FF2B5EF4-FFF2-40B4-BE49-F238E27FC236}">
                <a16:creationId xmlns:a16="http://schemas.microsoft.com/office/drawing/2014/main" id="{929CA96E-70DF-6347-892E-A6ED4E543CD4}"/>
              </a:ext>
            </a:extLst>
          </p:cNvPr>
          <p:cNvSpPr/>
          <p:nvPr/>
        </p:nvSpPr>
        <p:spPr>
          <a:xfrm>
            <a:off x="5930838" y="3194974"/>
            <a:ext cx="216024" cy="180020"/>
          </a:xfrm>
          <a:prstGeom prst="heptag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Heptagone 13">
            <a:extLst>
              <a:ext uri="{FF2B5EF4-FFF2-40B4-BE49-F238E27FC236}">
                <a16:creationId xmlns:a16="http://schemas.microsoft.com/office/drawing/2014/main" id="{3F80684C-4B8C-AA4A-B33B-26A01FFA6561}"/>
              </a:ext>
            </a:extLst>
          </p:cNvPr>
          <p:cNvSpPr/>
          <p:nvPr/>
        </p:nvSpPr>
        <p:spPr>
          <a:xfrm>
            <a:off x="30884" y="3573016"/>
            <a:ext cx="216024" cy="180020"/>
          </a:xfrm>
          <a:prstGeom prst="heptag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Heptagone 14">
            <a:extLst>
              <a:ext uri="{FF2B5EF4-FFF2-40B4-BE49-F238E27FC236}">
                <a16:creationId xmlns:a16="http://schemas.microsoft.com/office/drawing/2014/main" id="{E7FFED1D-82A0-1B4B-B6FB-5B57F245ECDC}"/>
              </a:ext>
            </a:extLst>
          </p:cNvPr>
          <p:cNvSpPr/>
          <p:nvPr/>
        </p:nvSpPr>
        <p:spPr>
          <a:xfrm>
            <a:off x="3707904" y="1484784"/>
            <a:ext cx="216024" cy="18002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Heptagone 15">
            <a:extLst>
              <a:ext uri="{FF2B5EF4-FFF2-40B4-BE49-F238E27FC236}">
                <a16:creationId xmlns:a16="http://schemas.microsoft.com/office/drawing/2014/main" id="{4FBFBF24-32D4-1E47-9591-597402C42DD1}"/>
              </a:ext>
            </a:extLst>
          </p:cNvPr>
          <p:cNvSpPr/>
          <p:nvPr/>
        </p:nvSpPr>
        <p:spPr>
          <a:xfrm>
            <a:off x="7616885" y="1664804"/>
            <a:ext cx="216024" cy="18002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Heptagone 16">
            <a:extLst>
              <a:ext uri="{FF2B5EF4-FFF2-40B4-BE49-F238E27FC236}">
                <a16:creationId xmlns:a16="http://schemas.microsoft.com/office/drawing/2014/main" id="{D219076B-7F82-D540-BFAB-E83B61491F52}"/>
              </a:ext>
            </a:extLst>
          </p:cNvPr>
          <p:cNvSpPr/>
          <p:nvPr/>
        </p:nvSpPr>
        <p:spPr>
          <a:xfrm>
            <a:off x="42338" y="4525619"/>
            <a:ext cx="216024" cy="18002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Heptagone 17">
            <a:extLst>
              <a:ext uri="{FF2B5EF4-FFF2-40B4-BE49-F238E27FC236}">
                <a16:creationId xmlns:a16="http://schemas.microsoft.com/office/drawing/2014/main" id="{03612DF3-31E8-9244-9499-59C2637DC3E5}"/>
              </a:ext>
            </a:extLst>
          </p:cNvPr>
          <p:cNvSpPr/>
          <p:nvPr/>
        </p:nvSpPr>
        <p:spPr>
          <a:xfrm>
            <a:off x="3143250" y="4666568"/>
            <a:ext cx="216024" cy="180020"/>
          </a:xfrm>
          <a:prstGeom prst="heptag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en angle 18">
            <a:extLst>
              <a:ext uri="{FF2B5EF4-FFF2-40B4-BE49-F238E27FC236}">
                <a16:creationId xmlns:a16="http://schemas.microsoft.com/office/drawing/2014/main" id="{F890A457-1C31-6541-9961-26754EE78771}"/>
              </a:ext>
            </a:extLst>
          </p:cNvPr>
          <p:cNvCxnSpPr/>
          <p:nvPr/>
        </p:nvCxnSpPr>
        <p:spPr>
          <a:xfrm>
            <a:off x="5930838" y="2564904"/>
            <a:ext cx="2169554" cy="90010"/>
          </a:xfrm>
          <a:prstGeom prst="bentConnector3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ptagone 19">
            <a:extLst>
              <a:ext uri="{FF2B5EF4-FFF2-40B4-BE49-F238E27FC236}">
                <a16:creationId xmlns:a16="http://schemas.microsoft.com/office/drawing/2014/main" id="{159D121C-EB00-2342-82E0-F68487928CC5}"/>
              </a:ext>
            </a:extLst>
          </p:cNvPr>
          <p:cNvSpPr/>
          <p:nvPr/>
        </p:nvSpPr>
        <p:spPr>
          <a:xfrm>
            <a:off x="4283968" y="402086"/>
            <a:ext cx="216024" cy="180020"/>
          </a:xfrm>
          <a:prstGeom prst="heptag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Heptagone 20">
            <a:extLst>
              <a:ext uri="{FF2B5EF4-FFF2-40B4-BE49-F238E27FC236}">
                <a16:creationId xmlns:a16="http://schemas.microsoft.com/office/drawing/2014/main" id="{2AC0CEF5-9EE5-8F4B-917D-688EAA7B446D}"/>
              </a:ext>
            </a:extLst>
          </p:cNvPr>
          <p:cNvSpPr/>
          <p:nvPr/>
        </p:nvSpPr>
        <p:spPr>
          <a:xfrm>
            <a:off x="6146862" y="4988305"/>
            <a:ext cx="216024" cy="18002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403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of existing relevant data</a:t>
            </a:r>
            <a:endParaRPr lang="fr-FR" dirty="0"/>
          </a:p>
        </p:txBody>
      </p:sp>
      <p:sp>
        <p:nvSpPr>
          <p:cNvPr id="8" name="Sous-titre 7"/>
          <p:cNvSpPr>
            <a:spLocks noGrp="1"/>
          </p:cNvSpPr>
          <p:nvPr>
            <p:ph idx="1"/>
          </p:nvPr>
        </p:nvSpPr>
        <p:spPr>
          <a:xfrm>
            <a:off x="139638" y="1052736"/>
            <a:ext cx="7970262" cy="4320480"/>
          </a:xfrm>
        </p:spPr>
        <p:txBody>
          <a:bodyPr>
            <a:normAutofit/>
          </a:bodyPr>
          <a:lstStyle/>
          <a:p>
            <a:pPr marL="457200" indent="-457200">
              <a:buSzPct val="34000"/>
              <a:buFont typeface="Wingdings" pitchFamily="2" charset="2"/>
              <a:buChar char="v"/>
            </a:pPr>
            <a:r>
              <a:rPr lang="fr-FR" dirty="0"/>
              <a:t>Under GEO Blue </a:t>
            </a:r>
            <a:r>
              <a:rPr lang="fr-FR" dirty="0" err="1"/>
              <a:t>Planet</a:t>
            </a:r>
            <a:r>
              <a:rPr lang="fr-FR" dirty="0"/>
              <a:t>, an IEEE/OES </a:t>
            </a:r>
            <a:r>
              <a:rPr lang="fr-FR" dirty="0" err="1"/>
              <a:t>funded</a:t>
            </a:r>
            <a:r>
              <a:rPr lang="fr-FR" dirty="0"/>
              <a:t> </a:t>
            </a:r>
            <a:r>
              <a:rPr lang="fr-FR" dirty="0" err="1"/>
              <a:t>working</a:t>
            </a:r>
            <a:r>
              <a:rPr lang="fr-FR" dirty="0"/>
              <a:t> group on marine </a:t>
            </a:r>
            <a:r>
              <a:rPr lang="fr-FR" dirty="0" err="1"/>
              <a:t>litter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investigating</a:t>
            </a:r>
            <a:r>
              <a:rPr lang="fr-FR" dirty="0"/>
              <a:t> the sources, distribution and impact of marine </a:t>
            </a:r>
            <a:r>
              <a:rPr lang="fr-FR" dirty="0" err="1"/>
              <a:t>debris</a:t>
            </a:r>
            <a:r>
              <a:rPr lang="fr-FR" dirty="0"/>
              <a:t>, and </a:t>
            </a:r>
            <a:r>
              <a:rPr lang="fr-FR" dirty="0" err="1"/>
              <a:t>supporting</a:t>
            </a:r>
            <a:r>
              <a:rPr lang="fr-FR" dirty="0"/>
              <a:t> mitigation </a:t>
            </a:r>
            <a:r>
              <a:rPr lang="fr-FR" dirty="0" err="1"/>
              <a:t>measures</a:t>
            </a:r>
            <a:r>
              <a:rPr lang="fr-FR" dirty="0"/>
              <a:t>, </a:t>
            </a:r>
            <a:r>
              <a:rPr lang="fr-FR" dirty="0" err="1"/>
              <a:t>policies</a:t>
            </a:r>
            <a:r>
              <a:rPr lang="fr-FR" dirty="0"/>
              <a:t> and </a:t>
            </a:r>
            <a:r>
              <a:rPr lang="fr-FR" dirty="0" err="1"/>
              <a:t>regulations</a:t>
            </a:r>
            <a:r>
              <a:rPr lang="fr-FR" dirty="0"/>
              <a:t> to </a:t>
            </a:r>
            <a:r>
              <a:rPr lang="fr-FR" dirty="0" err="1"/>
              <a:t>reduce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.</a:t>
            </a:r>
          </a:p>
          <a:p>
            <a:pPr marL="457200" indent="-457200">
              <a:buSzPct val="34000"/>
              <a:buFont typeface="Wingdings" pitchFamily="2" charset="2"/>
              <a:buChar char="v"/>
            </a:pPr>
            <a:endParaRPr lang="fr-FR" dirty="0"/>
          </a:p>
          <a:p>
            <a:pPr marL="457200" indent="-457200">
              <a:buSzPct val="34000"/>
              <a:buFont typeface="Wingdings" pitchFamily="2" charset="2"/>
              <a:buChar char="v"/>
            </a:pPr>
            <a:endParaRPr lang="fr-FR" dirty="0"/>
          </a:p>
          <a:p>
            <a:pPr marL="457200" indent="-457200">
              <a:buSzPct val="34000"/>
              <a:buFont typeface="Wingdings" pitchFamily="2" charset="2"/>
              <a:buChar char="v"/>
            </a:pPr>
            <a:endParaRPr lang="fr-FR" dirty="0"/>
          </a:p>
          <a:p>
            <a:pPr marL="457200" indent="-457200">
              <a:buSzPct val="34000"/>
              <a:buFont typeface="Wingdings" pitchFamily="2" charset="2"/>
              <a:buChar char="v"/>
            </a:pPr>
            <a:endParaRPr lang="fr-FR" dirty="0"/>
          </a:p>
          <a:p>
            <a:pPr marL="457200" indent="-457200">
              <a:buSzPct val="34000"/>
              <a:buFont typeface="Wingdings" pitchFamily="2" charset="2"/>
              <a:buChar char="v"/>
            </a:pPr>
            <a:endParaRPr lang="fr-FR" dirty="0"/>
          </a:p>
          <a:p>
            <a:pPr marL="457200" indent="-457200">
              <a:buSzPct val="34000"/>
              <a:buFont typeface="Wingdings" pitchFamily="2" charset="2"/>
              <a:buChar char="v"/>
            </a:pPr>
            <a:endParaRPr lang="fr-FR" dirty="0"/>
          </a:p>
          <a:p>
            <a:pPr marL="457200" indent="-457200">
              <a:buSzPct val="34000"/>
              <a:buFont typeface="Wingdings" pitchFamily="2" charset="2"/>
              <a:buChar char="v"/>
            </a:pPr>
            <a:r>
              <a:rPr lang="fr-FR" dirty="0"/>
              <a:t>White </a:t>
            </a:r>
            <a:r>
              <a:rPr lang="fr-FR" dirty="0" err="1"/>
              <a:t>paper</a:t>
            </a:r>
            <a:r>
              <a:rPr lang="fr-FR" dirty="0"/>
              <a:t> for UN </a:t>
            </a:r>
            <a:r>
              <a:rPr lang="fr-FR" dirty="0" err="1"/>
              <a:t>Environment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cover</a:t>
            </a:r>
            <a:r>
              <a:rPr lang="fr-FR" dirty="0"/>
              <a:t> the </a:t>
            </a:r>
            <a:r>
              <a:rPr lang="fr-FR" dirty="0" err="1"/>
              <a:t>available</a:t>
            </a:r>
            <a:r>
              <a:rPr lang="fr-FR" dirty="0"/>
              <a:t> data and technologies </a:t>
            </a:r>
            <a:r>
              <a:rPr lang="fr-FR" dirty="0" err="1"/>
              <a:t>available</a:t>
            </a:r>
            <a:r>
              <a:rPr lang="fr-FR" dirty="0"/>
              <a:t> for </a:t>
            </a:r>
            <a:r>
              <a:rPr lang="fr-FR" dirty="0" err="1"/>
              <a:t>observing</a:t>
            </a:r>
            <a:r>
              <a:rPr lang="fr-FR" dirty="0"/>
              <a:t> and monitoring marine </a:t>
            </a:r>
            <a:r>
              <a:rPr lang="fr-FR" dirty="0" err="1"/>
              <a:t>litter</a:t>
            </a:r>
            <a:r>
              <a:rPr lang="fr-FR" dirty="0"/>
              <a:t> and </a:t>
            </a:r>
            <a:r>
              <a:rPr lang="fr-FR" dirty="0" err="1"/>
              <a:t>recommended</a:t>
            </a:r>
            <a:r>
              <a:rPr lang="fr-FR" dirty="0"/>
              <a:t> </a:t>
            </a:r>
            <a:r>
              <a:rPr lang="fr-FR" dirty="0" err="1"/>
              <a:t>indicators</a:t>
            </a:r>
            <a:r>
              <a:rPr lang="fr-FR" dirty="0"/>
              <a:t>.</a:t>
            </a:r>
            <a:endParaRPr lang="fr-FR" b="0" dirty="0"/>
          </a:p>
        </p:txBody>
      </p:sp>
      <p:pic>
        <p:nvPicPr>
          <p:cNvPr id="6" name="Picture 2" descr="Image result for wwf logo">
            <a:extLst>
              <a:ext uri="{FF2B5EF4-FFF2-40B4-BE49-F238E27FC236}">
                <a16:creationId xmlns:a16="http://schemas.microsoft.com/office/drawing/2014/main" id="{A4B5058E-50C5-4C44-A3F2-84198B5FF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156" y="2277858"/>
            <a:ext cx="1483982" cy="178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ieee oes logo">
            <a:extLst>
              <a:ext uri="{FF2B5EF4-FFF2-40B4-BE49-F238E27FC236}">
                <a16:creationId xmlns:a16="http://schemas.microsoft.com/office/drawing/2014/main" id="{2E448E4E-B1BF-5B4E-B501-13F0926F6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882" y="2361539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6400520-DAAB-5844-8E0E-039415331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28" y="2722836"/>
            <a:ext cx="1637112" cy="890823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9A77CB6-61C1-C34D-A4F8-F95D895033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867" y="2492896"/>
            <a:ext cx="1251762" cy="125176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4833922-3143-184A-903C-7023E2B17C65}"/>
              </a:ext>
            </a:extLst>
          </p:cNvPr>
          <p:cNvGrpSpPr/>
          <p:nvPr/>
        </p:nvGrpSpPr>
        <p:grpSpPr>
          <a:xfrm>
            <a:off x="3913778" y="5456897"/>
            <a:ext cx="5030347" cy="859410"/>
            <a:chOff x="2471067" y="5377644"/>
            <a:chExt cx="5030347" cy="859410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A6C894B7-94E7-8A44-91B9-480509344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4448" y="5413219"/>
              <a:ext cx="2076966" cy="823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436AE0B9-F2B3-EB42-8D2B-5B4CAF46D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067" y="5377644"/>
              <a:ext cx="2823799" cy="814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4CED3555-9AD4-AA42-AECD-CBDBBBD391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6065" y="5283759"/>
            <a:ext cx="1494185" cy="1494185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E566D9E-2EC2-A743-9ADA-A78D2F54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Marine Debris Indicators - December 16-18 2019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467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E0C4BF-11D7-7C41-8B2B-DB12C8353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0"/>
            <a:ext cx="7698878" cy="515400"/>
          </a:xfrm>
        </p:spPr>
        <p:txBody>
          <a:bodyPr/>
          <a:lstStyle/>
          <a:p>
            <a:r>
              <a:rPr lang="en-US" dirty="0"/>
              <a:t>Activities linked to “Marine Debris / Plastics”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DEBD3-036A-0140-92D5-16375EB1EBB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538" y="1408113"/>
            <a:ext cx="7899400" cy="4613175"/>
          </a:xfrm>
        </p:spPr>
        <p:txBody>
          <a:bodyPr/>
          <a:lstStyle/>
          <a:p>
            <a:r>
              <a:rPr lang="en-US" dirty="0"/>
              <a:t>Workshop “Technologies for observing and monitoring plastics in the oceans” – Brest - November 2018</a:t>
            </a:r>
          </a:p>
          <a:p>
            <a:r>
              <a:rPr lang="en-US" dirty="0"/>
              <a:t>The Second Meeting of the Ad Hoc Open-Ended Expert Group on Marine Litter and Microplastics – Geneva – December 2018</a:t>
            </a:r>
          </a:p>
          <a:p>
            <a:endParaRPr lang="en-US" dirty="0"/>
          </a:p>
          <a:p>
            <a:r>
              <a:rPr lang="en-US" dirty="0"/>
              <a:t>RoadMap 6 months – 2 years – 5 years</a:t>
            </a:r>
          </a:p>
          <a:p>
            <a:endParaRPr lang="en-US" dirty="0"/>
          </a:p>
          <a:p>
            <a:r>
              <a:rPr lang="en-US" dirty="0"/>
              <a:t>Dissemination (Conferences, Workshops, Panels) :</a:t>
            </a:r>
          </a:p>
          <a:p>
            <a:r>
              <a:rPr lang="en-US" dirty="0"/>
              <a:t>Paper/poster, OCEANS 2019 Marseille (June)</a:t>
            </a:r>
          </a:p>
          <a:p>
            <a:r>
              <a:rPr lang="en-US" dirty="0"/>
              <a:t>“Town Hall”, OCEANS 2019 Seattle (October)</a:t>
            </a:r>
          </a:p>
          <a:p>
            <a:r>
              <a:rPr lang="en-US" dirty="0" err="1"/>
              <a:t>OceanObs</a:t>
            </a:r>
            <a:r>
              <a:rPr lang="en-US" dirty="0"/>
              <a:t> 2019, Hawaii (September)</a:t>
            </a:r>
          </a:p>
          <a:p>
            <a:endParaRPr lang="en-US" dirty="0"/>
          </a:p>
          <a:p>
            <a:r>
              <a:rPr lang="en-US" dirty="0"/>
              <a:t>“White Paper” UNEP</a:t>
            </a:r>
          </a:p>
          <a:p>
            <a:endParaRPr lang="en-US" dirty="0"/>
          </a:p>
          <a:p>
            <a:r>
              <a:rPr lang="en-US" dirty="0"/>
              <a:t>Initiative OES “Plastics in the Oceans” – 2020-2021 – $60k USD</a:t>
            </a:r>
          </a:p>
          <a:p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948E72-BD34-914A-A9D2-04D7A03B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Marine Debris Indicators - December 16-18 2019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30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7538" y="0"/>
            <a:ext cx="8274942" cy="692696"/>
          </a:xfrm>
        </p:spPr>
        <p:txBody>
          <a:bodyPr/>
          <a:lstStyle/>
          <a:p>
            <a:r>
              <a:rPr lang="fr-FR" dirty="0" err="1"/>
              <a:t>Measuring</a:t>
            </a:r>
            <a:r>
              <a:rPr lang="fr-FR" dirty="0"/>
              <a:t> and monitoring </a:t>
            </a:r>
            <a:r>
              <a:rPr lang="fr-FR" dirty="0" err="1"/>
              <a:t>ocean</a:t>
            </a:r>
            <a:r>
              <a:rPr lang="fr-FR" dirty="0"/>
              <a:t> </a:t>
            </a:r>
            <a:r>
              <a:rPr lang="fr-FR" dirty="0" err="1"/>
              <a:t>debris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187784"/>
            <a:ext cx="4725234" cy="1673264"/>
          </a:xfrm>
        </p:spPr>
        <p:txBody>
          <a:bodyPr/>
          <a:lstStyle/>
          <a:p>
            <a:r>
              <a:rPr lang="fr-FR" dirty="0" err="1"/>
              <a:t>Earth</a:t>
            </a:r>
            <a:r>
              <a:rPr lang="fr-FR" dirty="0"/>
              <a:t> observations support </a:t>
            </a:r>
            <a:r>
              <a:rPr lang="fr-FR" dirty="0" err="1"/>
              <a:t>research</a:t>
            </a:r>
            <a:r>
              <a:rPr lang="fr-FR" dirty="0"/>
              <a:t> on time-</a:t>
            </a:r>
            <a:r>
              <a:rPr lang="fr-FR" dirty="0" err="1"/>
              <a:t>lagged</a:t>
            </a:r>
            <a:r>
              <a:rPr lang="fr-FR" dirty="0"/>
              <a:t> marine </a:t>
            </a:r>
            <a:r>
              <a:rPr lang="fr-FR" dirty="0" err="1"/>
              <a:t>debris</a:t>
            </a:r>
            <a:r>
              <a:rPr lang="fr-FR" dirty="0"/>
              <a:t> impact of </a:t>
            </a:r>
            <a:r>
              <a:rPr lang="fr-FR" dirty="0" err="1"/>
              <a:t>built</a:t>
            </a:r>
            <a:r>
              <a:rPr lang="fr-FR" dirty="0"/>
              <a:t> </a:t>
            </a:r>
            <a:r>
              <a:rPr lang="fr-FR" dirty="0" err="1"/>
              <a:t>environments</a:t>
            </a:r>
            <a:r>
              <a:rPr lang="fr-FR" dirty="0"/>
              <a:t>, and help </a:t>
            </a:r>
            <a:r>
              <a:rPr lang="fr-FR" dirty="0" err="1"/>
              <a:t>researchers</a:t>
            </a:r>
            <a:r>
              <a:rPr lang="fr-FR" dirty="0"/>
              <a:t> </a:t>
            </a:r>
            <a:r>
              <a:rPr lang="fr-FR" dirty="0" err="1"/>
              <a:t>predict</a:t>
            </a:r>
            <a:r>
              <a:rPr lang="fr-FR" dirty="0"/>
              <a:t> dispersion</a:t>
            </a:r>
          </a:p>
        </p:txBody>
      </p:sp>
      <p:pic>
        <p:nvPicPr>
          <p:cNvPr id="7" name="plastic-island-AFP-GettyImages.jpg">
            <a:extLst>
              <a:ext uri="{FF2B5EF4-FFF2-40B4-BE49-F238E27FC236}">
                <a16:creationId xmlns:a16="http://schemas.microsoft.com/office/drawing/2014/main" id="{DE1099B2-68E0-7A48-BAAC-3B0D0D95E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21749" r="21749"/>
          <a:stretch>
            <a:fillRect/>
          </a:stretch>
        </p:blipFill>
        <p:spPr>
          <a:xfrm>
            <a:off x="13262481" y="694210"/>
            <a:ext cx="10007988" cy="1137886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254">
            <a:extLst>
              <a:ext uri="{FF2B5EF4-FFF2-40B4-BE49-F238E27FC236}">
                <a16:creationId xmlns:a16="http://schemas.microsoft.com/office/drawing/2014/main" id="{2AF3606C-8966-F541-B858-7CDADFF8F7ED}"/>
              </a:ext>
            </a:extLst>
          </p:cNvPr>
          <p:cNvSpPr/>
          <p:nvPr/>
        </p:nvSpPr>
        <p:spPr>
          <a:xfrm>
            <a:off x="5778380" y="10160620"/>
            <a:ext cx="7253877" cy="1287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algn="r" defTabSz="182880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Photo:</a:t>
            </a:r>
          </a:p>
          <a:p>
            <a:pPr algn="r" defTabSz="182880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AFP / Getty Images</a:t>
            </a:r>
          </a:p>
        </p:txBody>
      </p:sp>
      <p:pic>
        <p:nvPicPr>
          <p:cNvPr id="9" name="plastic-island-AFP-GettyImages.jpg">
            <a:extLst>
              <a:ext uri="{FF2B5EF4-FFF2-40B4-BE49-F238E27FC236}">
                <a16:creationId xmlns:a16="http://schemas.microsoft.com/office/drawing/2014/main" id="{D80CD0EF-AC2D-4C4B-8D0C-98A804CE8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21749" r="21749"/>
          <a:stretch>
            <a:fillRect/>
          </a:stretch>
        </p:blipFill>
        <p:spPr>
          <a:xfrm>
            <a:off x="4973430" y="1117579"/>
            <a:ext cx="3752996" cy="426707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254">
            <a:extLst>
              <a:ext uri="{FF2B5EF4-FFF2-40B4-BE49-F238E27FC236}">
                <a16:creationId xmlns:a16="http://schemas.microsoft.com/office/drawing/2014/main" id="{0649F2D9-22A2-464B-8BAE-EC164420AC5E}"/>
              </a:ext>
            </a:extLst>
          </p:cNvPr>
          <p:cNvSpPr/>
          <p:nvPr/>
        </p:nvSpPr>
        <p:spPr>
          <a:xfrm>
            <a:off x="2166893" y="4667483"/>
            <a:ext cx="2720204" cy="346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68580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900"/>
              <a:t>Photo:</a:t>
            </a:r>
          </a:p>
          <a:p>
            <a:pPr algn="r" defTabSz="68580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900"/>
              <a:t>AFP / Getty Images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6D99CF-1E97-D04C-8AB4-46509D478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Marine Debris Indicators - December 16-18 2019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5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Detecting, tracking, monitoring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07892" y="4908060"/>
            <a:ext cx="6545742" cy="1072622"/>
          </a:xfrm>
        </p:spPr>
        <p:txBody>
          <a:bodyPr>
            <a:no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Use of litter-like transmitters for Plastic Marine Debris:</a:t>
            </a:r>
          </a:p>
          <a:p>
            <a:endParaRPr lang="en-US" sz="1800" dirty="0">
              <a:latin typeface="Arial" pitchFamily="34" charset="0"/>
              <a:cs typeface="Arial" pitchFamily="34" charset="0"/>
            </a:endParaRPr>
          </a:p>
          <a:p>
            <a:r>
              <a:rPr lang="en-US" sz="1800" dirty="0">
                <a:latin typeface="Arial" pitchFamily="34" charset="0"/>
                <a:cs typeface="Arial" pitchFamily="34" charset="0"/>
              </a:rPr>
              <a:t>Coupling between global circulation/drift model and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argos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style positioning system</a:t>
            </a:r>
          </a:p>
        </p:txBody>
      </p:sp>
      <p:pic>
        <p:nvPicPr>
          <p:cNvPr id="7" name="image6.jpg">
            <a:extLst>
              <a:ext uri="{FF2B5EF4-FFF2-40B4-BE49-F238E27FC236}">
                <a16:creationId xmlns:a16="http://schemas.microsoft.com/office/drawing/2014/main" id="{CE2BAB28-CC4B-1349-A2FA-13072A150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50119"/>
            <a:ext cx="5572074" cy="3472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7.jpg">
            <a:extLst>
              <a:ext uri="{FF2B5EF4-FFF2-40B4-BE49-F238E27FC236}">
                <a16:creationId xmlns:a16="http://schemas.microsoft.com/office/drawing/2014/main" id="{327C126F-9DA8-6A4E-9D82-E7FD4D6F5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13415" y="1112259"/>
            <a:ext cx="9745413" cy="10144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7.jpg">
            <a:extLst>
              <a:ext uri="{FF2B5EF4-FFF2-40B4-BE49-F238E27FC236}">
                <a16:creationId xmlns:a16="http://schemas.microsoft.com/office/drawing/2014/main" id="{E88E568D-EBEF-3747-B0CA-DCB8E50B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65815" y="1264659"/>
            <a:ext cx="9745413" cy="10144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7.jpg">
            <a:extLst>
              <a:ext uri="{FF2B5EF4-FFF2-40B4-BE49-F238E27FC236}">
                <a16:creationId xmlns:a16="http://schemas.microsoft.com/office/drawing/2014/main" id="{3CE144B7-C918-524F-AA7C-BC1C1460D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18215" y="1417059"/>
            <a:ext cx="9745413" cy="10144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7.jpg">
            <a:extLst>
              <a:ext uri="{FF2B5EF4-FFF2-40B4-BE49-F238E27FC236}">
                <a16:creationId xmlns:a16="http://schemas.microsoft.com/office/drawing/2014/main" id="{7C6F6B64-737A-1349-B294-ECF81C21E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70615" y="1569459"/>
            <a:ext cx="9745413" cy="10144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7.jpg">
            <a:extLst>
              <a:ext uri="{FF2B5EF4-FFF2-40B4-BE49-F238E27FC236}">
                <a16:creationId xmlns:a16="http://schemas.microsoft.com/office/drawing/2014/main" id="{D2778115-2BA6-E143-978B-790ABC1E0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01347" y="908976"/>
            <a:ext cx="3654530" cy="380403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B4EE9514-801C-0747-AF99-9D2740BC5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Marine Debris Indicators - December 16-18 2019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53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68722" y="1382706"/>
            <a:ext cx="3430709" cy="228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0534" y="3646145"/>
            <a:ext cx="1435895" cy="728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2045" y="2515482"/>
            <a:ext cx="2112146" cy="248218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276" name="Shape 276"/>
          <p:cNvSpPr/>
          <p:nvPr/>
        </p:nvSpPr>
        <p:spPr>
          <a:xfrm>
            <a:off x="2221199" y="4381969"/>
            <a:ext cx="2720204" cy="588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r" defTabSz="1828800">
              <a:defRPr sz="3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/>
              <a:t>Imagery from a drone at 25m altitude captured around System001 in November 2018 by Robin de Vries</a:t>
            </a:r>
          </a:p>
        </p:txBody>
      </p:sp>
      <p:sp>
        <p:nvSpPr>
          <p:cNvPr id="277" name="Shape 277"/>
          <p:cNvSpPr/>
          <p:nvPr/>
        </p:nvSpPr>
        <p:spPr>
          <a:xfrm>
            <a:off x="7912525" y="1033355"/>
            <a:ext cx="875240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 defTabSz="457200"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750"/>
              <a:t>From Garaba, 2018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D56C8AE-6D90-3C4D-AEB3-133F66FD8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207629"/>
            <a:ext cx="7014462" cy="515400"/>
          </a:xfrm>
        </p:spPr>
        <p:txBody>
          <a:bodyPr/>
          <a:lstStyle/>
          <a:p>
            <a:r>
              <a:rPr lang="en-US" dirty="0"/>
              <a:t>Methods and technologies for plastic measurements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8309A8B-5C06-FA4D-BDBA-CF222DAC239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538" y="1408113"/>
            <a:ext cx="4170486" cy="1732855"/>
          </a:xfrm>
        </p:spPr>
        <p:txBody>
          <a:bodyPr/>
          <a:lstStyle/>
          <a:p>
            <a:r>
              <a:rPr lang="fr-FR" dirty="0"/>
              <a:t>Drones have </a:t>
            </a:r>
            <a:r>
              <a:rPr lang="fr-FR" dirty="0" err="1"/>
              <a:t>shown</a:t>
            </a:r>
            <a:r>
              <a:rPr lang="fr-FR" dirty="0"/>
              <a:t> </a:t>
            </a:r>
            <a:r>
              <a:rPr lang="fr-FR" dirty="0" err="1"/>
              <a:t>promising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for </a:t>
            </a:r>
            <a:r>
              <a:rPr lang="fr-FR" dirty="0" err="1"/>
              <a:t>measuring</a:t>
            </a:r>
            <a:r>
              <a:rPr lang="fr-FR" dirty="0"/>
              <a:t> the </a:t>
            </a:r>
            <a:r>
              <a:rPr lang="fr-FR" dirty="0" err="1"/>
              <a:t>extent</a:t>
            </a:r>
            <a:r>
              <a:rPr lang="fr-FR" dirty="0"/>
              <a:t> of the Great Pacific </a:t>
            </a:r>
            <a:r>
              <a:rPr lang="fr-FR" dirty="0" err="1"/>
              <a:t>Garbage</a:t>
            </a:r>
            <a:r>
              <a:rPr lang="fr-FR" dirty="0"/>
              <a:t> Patch.</a:t>
            </a:r>
          </a:p>
          <a:p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A563AA-0C21-C644-A647-14F8624E5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Marine Debris Indicators - December 16-18 2019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03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IMT Atlantique">
  <a:themeElements>
    <a:clrScheme name="PPT IMT ATLANTIQUE">
      <a:dk1>
        <a:sysClr val="windowText" lastClr="000000"/>
      </a:dk1>
      <a:lt1>
        <a:sysClr val="window" lastClr="FFFFFF"/>
      </a:lt1>
      <a:dk2>
        <a:srgbClr val="D9E1E2"/>
      </a:dk2>
      <a:lt2>
        <a:srgbClr val="A4D233"/>
      </a:lt2>
      <a:accent1>
        <a:srgbClr val="00B8DE"/>
      </a:accent1>
      <a:accent2>
        <a:srgbClr val="D9E1E2"/>
      </a:accent2>
      <a:accent3>
        <a:srgbClr val="0C2340"/>
      </a:accent3>
      <a:accent4>
        <a:srgbClr val="9B9B9B"/>
      </a:accent4>
      <a:accent5>
        <a:srgbClr val="878787"/>
      </a:accent5>
      <a:accent6>
        <a:srgbClr val="595959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941092BD-614D-3043-AB8C-F99ED9838C77}" vid="{7C3F7524-2FF6-4747-A987-D61CBEF0ADE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Présentation_IMT</Template>
  <TotalTime>3233</TotalTime>
  <Words>697</Words>
  <Application>Microsoft Macintosh PowerPoint</Application>
  <PresentationFormat>Affichage à l'écran (4:3)</PresentationFormat>
  <Paragraphs>150</Paragraphs>
  <Slides>16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5" baseType="lpstr">
      <vt:lpstr>ＭＳ Ｐゴシック</vt:lpstr>
      <vt:lpstr>Arial</vt:lpstr>
      <vt:lpstr>Calibri</vt:lpstr>
      <vt:lpstr>Helvetica</vt:lpstr>
      <vt:lpstr>LucidaGrande</vt:lpstr>
      <vt:lpstr>Times New Roman</vt:lpstr>
      <vt:lpstr>Verdana</vt:lpstr>
      <vt:lpstr>Wingdings</vt:lpstr>
      <vt:lpstr>IMT Atlantique</vt:lpstr>
      <vt:lpstr>Présentation PowerPoint</vt:lpstr>
      <vt:lpstr>What is IEEE? Institute of Electrical and Electronics Engineers</vt:lpstr>
      <vt:lpstr>OES in the IEEE</vt:lpstr>
      <vt:lpstr>Marine Science &amp; Technology</vt:lpstr>
      <vt:lpstr>Assessment of existing relevant data</vt:lpstr>
      <vt:lpstr>Activities linked to “Marine Debris / Plastics”</vt:lpstr>
      <vt:lpstr>Measuring and monitoring ocean debris</vt:lpstr>
      <vt:lpstr>Detecting, tracking, monitoring</vt:lpstr>
      <vt:lpstr>Methods and technologies for plastic measurements</vt:lpstr>
      <vt:lpstr>OCEANS 2019 Marseille</vt:lpstr>
      <vt:lpstr>Sustainable Development Goals (SDGs)</vt:lpstr>
      <vt:lpstr>The data model loop: towards AI supervising the loop</vt:lpstr>
      <vt:lpstr>Main Drivers for AI: 3 + 1</vt:lpstr>
      <vt:lpstr>What AI is (?)</vt:lpstr>
      <vt:lpstr>Or not</vt:lpstr>
      <vt:lpstr>Présentation PowerPoint</vt:lpstr>
    </vt:vector>
  </TitlesOfParts>
  <Manager>IMT</Manager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IMT</dc:subject>
  <dc:creator>René GARELLO</dc:creator>
  <cp:lastModifiedBy>René GARELLO</cp:lastModifiedBy>
  <cp:revision>69</cp:revision>
  <dcterms:created xsi:type="dcterms:W3CDTF">2017-11-07T08:42:53Z</dcterms:created>
  <dcterms:modified xsi:type="dcterms:W3CDTF">2019-12-13T17:33:59Z</dcterms:modified>
</cp:coreProperties>
</file>