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2" r:id="rId1"/>
    <p:sldMasterId id="2147483693" r:id="rId2"/>
    <p:sldMasterId id="2147483694" r:id="rId3"/>
    <p:sldMasterId id="2147483696" r:id="rId4"/>
    <p:sldMasterId id="2147483708" r:id="rId5"/>
  </p:sldMasterIdLst>
  <p:notesMasterIdLst>
    <p:notesMasterId r:id="rId24"/>
  </p:notesMasterIdLst>
  <p:sldIdLst>
    <p:sldId id="256" r:id="rId6"/>
    <p:sldId id="257" r:id="rId7"/>
    <p:sldId id="258" r:id="rId8"/>
    <p:sldId id="277" r:id="rId9"/>
    <p:sldId id="261" r:id="rId10"/>
    <p:sldId id="262" r:id="rId11"/>
    <p:sldId id="265" r:id="rId12"/>
    <p:sldId id="268" r:id="rId13"/>
    <p:sldId id="274" r:id="rId14"/>
    <p:sldId id="271" r:id="rId15"/>
    <p:sldId id="273" r:id="rId16"/>
    <p:sldId id="272" r:id="rId17"/>
    <p:sldId id="276" r:id="rId18"/>
    <p:sldId id="269" r:id="rId19"/>
    <p:sldId id="270" r:id="rId20"/>
    <p:sldId id="278" r:id="rId21"/>
    <p:sldId id="260" r:id="rId22"/>
    <p:sldId id="275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073" autoAdjust="0"/>
  </p:normalViewPr>
  <p:slideViewPr>
    <p:cSldViewPr snapToGrid="0">
      <p:cViewPr varScale="1">
        <p:scale>
          <a:sx n="60" d="100"/>
          <a:sy n="60" d="100"/>
        </p:scale>
        <p:origin x="1388" y="48"/>
      </p:cViewPr>
      <p:guideLst>
        <p:guide orient="horz" pos="162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1cd07ed81_7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7" name="Google Shape;277;g41cd07ed81_7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g41cd07ed81_7_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1F3D1E-0DA6-2D48-A15D-B0042F539E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785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1F3D1E-0DA6-2D48-A15D-B0042F539E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041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1F3D1E-0DA6-2D48-A15D-B0042F539E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24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1F3D1E-0DA6-2D48-A15D-B0042F539E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879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41cd07ed8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41cd07ed81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GB" dirty="0" smtClean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2" name="Google Shape;332;g41cd07ed81_0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758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41cd07ed8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41cd07ed81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GB" dirty="0" smtClean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2" name="Google Shape;332;g41cd07ed81_0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4748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41cd07ed8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41cd07ed81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GB" dirty="0" smtClean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2" name="Google Shape;332;g41cd07ed81_0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1738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41cd07ed8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41" name="Google Shape;341;g41cd07ed8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g41cd07ed81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40acd5164_2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640acd5164_2_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8" name="Google Shape;228;g640acd5164_2_1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pl-P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4122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41cd07ed81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3" name="Google Shape;293;g41cd07ed81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41cd07ed81_0_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41cd07ed81_7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41cd07ed81_7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indent="0">
              <a:buNone/>
            </a:pPr>
            <a:endParaRPr lang="pl-PL" sz="1100" b="0" i="0" u="none" strike="noStrike" cap="none" baseline="0" dirty="0" smtClean="0">
              <a:solidFill>
                <a:srgbClr val="000000"/>
              </a:solidFill>
              <a:latin typeface="Arial"/>
              <a:ea typeface="Calibri"/>
              <a:cs typeface="Arial"/>
              <a:sym typeface="Arial"/>
            </a:endParaRPr>
          </a:p>
        </p:txBody>
      </p:sp>
      <p:sp>
        <p:nvSpPr>
          <p:cNvPr id="304" name="Google Shape;304;g41cd07ed81_7_1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t>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41cd07ed81_7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41cd07ed81_7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indent="0">
              <a:buNone/>
            </a:pPr>
            <a:endParaRPr lang="en-GB" baseline="0" dirty="0" smtClean="0">
              <a:solidFill>
                <a:schemeClr val="dk1"/>
              </a:solidFill>
            </a:endParaRPr>
          </a:p>
        </p:txBody>
      </p:sp>
      <p:sp>
        <p:nvSpPr>
          <p:cNvPr id="304" name="Google Shape;304;g41cd07ed81_7_1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t>4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52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41cd07ed81_7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41cd07ed81_7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304" name="Google Shape;304;g41cd07ed81_7_1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t>5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42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>
                <a:solidFill>
                  <a:srgbClr val="000000"/>
                </a:solidFill>
              </a:rPr>
              <a:t>6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541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40acd516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640acd5164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246" name="Google Shape;246;g640acd5164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5624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1F3D1E-0DA6-2D48-A15D-B0042F539E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160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640acd5164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640acd5164_2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" name="Google Shape;210;g640acd5164_2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pl-P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9348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2"/>
          </p:nvPr>
        </p:nvSpPr>
        <p:spPr>
          <a:xfrm>
            <a:off x="4648202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/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3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722313" y="2180037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457202" y="204789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619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/>
            </a:lvl2pPr>
            <a:lvl3pPr marL="1371600" lvl="2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457202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0" cy="42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272780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/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3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9pPr>
          </a:lstStyle>
          <a:p>
            <a:endParaRPr/>
          </a:p>
        </p:txBody>
      </p:sp>
      <p:sp>
        <p:nvSpPr>
          <p:cNvPr id="152" name="Google Shape;152;p29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9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0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9pPr>
          </a:lstStyle>
          <a:p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/>
            </a:lvl9pPr>
          </a:lstStyle>
          <a:p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9pPr>
          </a:lstStyle>
          <a:p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0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0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1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2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3"/>
          <p:cNvSpPr txBox="1">
            <a:spLocks noGrp="1"/>
          </p:cNvSpPr>
          <p:nvPr>
            <p:ph type="title"/>
          </p:nvPr>
        </p:nvSpPr>
        <p:spPr>
          <a:xfrm>
            <a:off x="457201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3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619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/>
            </a:lvl2pPr>
            <a:lvl3pPr marL="1371600" lvl="2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9pPr>
          </a:lstStyle>
          <a:p>
            <a:endParaRPr/>
          </a:p>
        </p:txBody>
      </p:sp>
      <p:sp>
        <p:nvSpPr>
          <p:cNvPr id="177" name="Google Shape;177;p33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9pPr>
          </a:lstStyle>
          <a:p>
            <a:endParaRPr/>
          </a:p>
        </p:txBody>
      </p:sp>
      <p:sp>
        <p:nvSpPr>
          <p:cNvPr id="178" name="Google Shape;178;p33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3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3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Google Shape;184;p3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9pPr>
          </a:lstStyle>
          <a:p>
            <a:endParaRPr/>
          </a:p>
        </p:txBody>
      </p:sp>
      <p:sp>
        <p:nvSpPr>
          <p:cNvPr id="185" name="Google Shape;185;p34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4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4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5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191" name="Google Shape;191;p35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5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5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6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197" name="Google Shape;197;p36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6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6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B74C240D-41A2-4B76-BCEE-AA01EE790AE5}" type="slidenum">
              <a:rPr lang="pl-PL" altLang="en-US" kern="1200" smtClean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pl-PL" altLang="en-US" kern="1200"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31358"/>
      </p:ext>
    </p:extLst>
  </p:cSld>
  <p:clrMapOvr>
    <a:masterClrMapping/>
  </p:clrMapOvr>
  <p:transition spd="med">
    <p:strips dir="l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EDC0701-D561-488B-801C-443EFB450B5A}" type="slidenum">
              <a:rPr lang="pl-PL" altLang="en-US" kern="1200" smtClean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pl-PL" altLang="en-US" kern="1200"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80525"/>
      </p:ext>
    </p:extLst>
  </p:cSld>
  <p:clrMapOvr>
    <a:masterClrMapping/>
  </p:clrMapOvr>
  <p:transition spd="med">
    <p:strips dir="l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D1A164A-37E7-4C7C-AA36-36AE793156FA}" type="slidenum">
              <a:rPr lang="pl-PL" altLang="en-US" kern="1200" smtClean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pl-PL" altLang="en-US" kern="1200"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850901"/>
      </p:ext>
    </p:extLst>
  </p:cSld>
  <p:clrMapOvr>
    <a:masterClrMapping/>
  </p:clrMapOvr>
  <p:transition spd="med">
    <p:strips dir="l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9FDDB26-1CD2-4E2E-81C6-E0C098195A4B}" type="slidenum">
              <a:rPr lang="pl-PL" altLang="en-US" kern="1200" smtClean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pl-PL" altLang="en-US" kern="1200"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862986"/>
      </p:ext>
    </p:extLst>
  </p:cSld>
  <p:clrMapOvr>
    <a:masterClrMapping/>
  </p:clrMapOvr>
  <p:transition spd="med">
    <p:strips dir="l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EBD682B-E550-4073-8A1E-671D3BD70A97}" type="slidenum">
              <a:rPr lang="pl-PL" altLang="en-US" kern="1200" smtClean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pl-PL" altLang="en-US" kern="1200"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998100"/>
      </p:ext>
    </p:extLst>
  </p:cSld>
  <p:clrMapOvr>
    <a:masterClrMapping/>
  </p:clrMapOvr>
  <p:transition spd="med">
    <p:strips dir="l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1FC9AF2-C1BC-47F0-BB8F-AFEB121A96E4}" type="slidenum">
              <a:rPr lang="pl-PL" altLang="en-US" kern="1200" smtClean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pl-PL" altLang="en-US" kern="1200"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983026"/>
      </p:ext>
    </p:extLst>
  </p:cSld>
  <p:clrMapOvr>
    <a:masterClrMapping/>
  </p:clrMapOvr>
  <p:transition spd="med">
    <p:strips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BC6E6978-74DD-41EE-A3F9-18DFFEBA9A4F}" type="slidenum">
              <a:rPr lang="pl-PL" altLang="en-US" kern="1200" smtClean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pl-PL" altLang="en-US" kern="1200"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250239"/>
      </p:ext>
    </p:extLst>
  </p:cSld>
  <p:clrMapOvr>
    <a:masterClrMapping/>
  </p:clrMapOvr>
  <p:transition spd="med">
    <p:strips dir="l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51BF58C-1B42-4E06-9A35-FADA33F78506}" type="slidenum">
              <a:rPr lang="pl-PL" altLang="en-US" kern="1200" smtClean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pl-PL" altLang="en-US" kern="1200"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979835"/>
      </p:ext>
    </p:extLst>
  </p:cSld>
  <p:clrMapOvr>
    <a:masterClrMapping/>
  </p:clrMapOvr>
  <p:transition spd="med">
    <p:strips dir="l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E83EEB6-E956-4A08-884F-A19431F522DE}" type="slidenum">
              <a:rPr lang="pl-PL" altLang="en-US" kern="1200" smtClean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pl-PL" altLang="en-US" kern="1200"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652952"/>
      </p:ext>
    </p:extLst>
  </p:cSld>
  <p:clrMapOvr>
    <a:masterClrMapping/>
  </p:clrMapOvr>
  <p:transition spd="med">
    <p:strips dir="l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617F960-890A-45A5-857C-725832EC29F0}" type="slidenum">
              <a:rPr lang="pl-PL" altLang="en-US" kern="1200" smtClean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pl-PL" altLang="en-US" kern="1200"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830624"/>
      </p:ext>
    </p:extLst>
  </p:cSld>
  <p:clrMapOvr>
    <a:masterClrMapping/>
  </p:clrMapOvr>
  <p:transition spd="med">
    <p:strips dir="l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FAC8BA9-B8B7-44A9-88B1-177EEDAEFD54}" type="slidenum">
              <a:rPr lang="pl-PL" altLang="en-US" kern="1200" smtClean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pl-PL" altLang="en-US" kern="1200"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550027"/>
      </p:ext>
    </p:extLst>
  </p:cSld>
  <p:clrMapOvr>
    <a:masterClrMapping/>
  </p:clrMapOvr>
  <p:transition spd="med">
    <p:strips dir="l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Tytuł i zawartość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640acd5164_2_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640acd5164_2_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3" name="Google Shape;93;g640acd5164_2_6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94" name="Google Shape;94;g640acd5164_2_6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95" name="Google Shape;95;g640acd5164_2_6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fld id="{00000000-1234-1234-1234-123412341234}" type="slidenum">
              <a:rPr lang="pl-PL" smtClean="0">
                <a:solidFill>
                  <a:srgbClr val="000000"/>
                </a:solidFill>
              </a:rPr>
              <a:pPr defTabSz="685800"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85526"/>
      </p:ext>
    </p:extLst>
  </p:cSld>
  <p:clrMapOvr>
    <a:masterClrMapping/>
  </p:clrMapOvr>
  <p:transition spd="med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Slajd tytułow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640acd5164_2_12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640acd5164_2_1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640acd5164_2_12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100" name="Google Shape;100;g640acd5164_2_1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101" name="Google Shape;101;g640acd5164_2_12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fld id="{00000000-1234-1234-1234-123412341234}" type="slidenum">
              <a:rPr lang="pl-PL" smtClean="0">
                <a:solidFill>
                  <a:srgbClr val="000000"/>
                </a:solidFill>
              </a:rPr>
              <a:pPr defTabSz="685800"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20343"/>
      </p:ext>
    </p:extLst>
  </p:cSld>
  <p:clrMapOvr>
    <a:masterClrMapping/>
  </p:clrMapOvr>
  <p:transition spd="med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Nagłówek sekcji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640acd5164_2_1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640acd5164_2_18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/>
            </a:lvl1pPr>
            <a:lvl2pPr marL="685800" lvl="1" indent="-17145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350"/>
            </a:lvl2pPr>
            <a:lvl3pPr marL="1028700" lvl="2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/>
            </a:lvl3pPr>
            <a:lvl4pPr marL="1371600" lvl="3" indent="-17145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50"/>
            </a:lvl4pPr>
            <a:lvl5pPr marL="1714500" lvl="4" indent="-17145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50"/>
            </a:lvl5pPr>
            <a:lvl6pPr marL="2057400" lvl="5" indent="-17145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50"/>
            </a:lvl6pPr>
            <a:lvl7pPr marL="2400300" lvl="6" indent="-17145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50"/>
            </a:lvl7pPr>
            <a:lvl8pPr marL="2743200" lvl="7" indent="-17145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50"/>
            </a:lvl8pPr>
            <a:lvl9pPr marL="3086100" lvl="8" indent="-17145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50"/>
            </a:lvl9pPr>
          </a:lstStyle>
          <a:p>
            <a:endParaRPr/>
          </a:p>
        </p:txBody>
      </p:sp>
      <p:sp>
        <p:nvSpPr>
          <p:cNvPr id="105" name="Google Shape;105;g640acd5164_2_18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106" name="Google Shape;106;g640acd5164_2_18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107" name="Google Shape;107;g640acd5164_2_18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fld id="{00000000-1234-1234-1234-123412341234}" type="slidenum">
              <a:rPr lang="pl-PL" smtClean="0">
                <a:solidFill>
                  <a:srgbClr val="000000"/>
                </a:solidFill>
              </a:rPr>
              <a:pPr defTabSz="685800"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747748"/>
      </p:ext>
    </p:extLst>
  </p:cSld>
  <p:clrMapOvr>
    <a:masterClrMapping/>
  </p:clrMapOvr>
  <p:transition spd="med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Dwa elementy zawartości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640acd5164_2_2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640acd5164_2_2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3048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/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1800"/>
            </a:lvl2pPr>
            <a:lvl3pPr marL="1028700" lvl="2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350"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350"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350"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350"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350"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350"/>
            </a:lvl9pPr>
          </a:lstStyle>
          <a:p>
            <a:endParaRPr/>
          </a:p>
        </p:txBody>
      </p:sp>
      <p:sp>
        <p:nvSpPr>
          <p:cNvPr id="111" name="Google Shape;111;g640acd5164_2_24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3048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/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1800"/>
            </a:lvl2pPr>
            <a:lvl3pPr marL="1028700" lvl="2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350"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350"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350"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350"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350"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350"/>
            </a:lvl9pPr>
          </a:lstStyle>
          <a:p>
            <a:endParaRPr/>
          </a:p>
        </p:txBody>
      </p:sp>
      <p:sp>
        <p:nvSpPr>
          <p:cNvPr id="112" name="Google Shape;112;g640acd5164_2_24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113" name="Google Shape;113;g640acd5164_2_24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114" name="Google Shape;114;g640acd5164_2_24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fld id="{00000000-1234-1234-1234-123412341234}" type="slidenum">
              <a:rPr lang="pl-PL" smtClean="0">
                <a:solidFill>
                  <a:srgbClr val="000000"/>
                </a:solidFill>
              </a:rPr>
              <a:pPr defTabSz="685800"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81117"/>
      </p:ext>
    </p:extLst>
  </p:cSld>
  <p:clrMapOvr>
    <a:masterClrMapping/>
  </p:clrMapOvr>
  <p:transition spd="med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Porównani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640acd5164_2_3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640acd5164_2_31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/>
            </a:lvl1pPr>
            <a:lvl2pPr marL="685800" lvl="1" indent="-1714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/>
            </a:lvl2pPr>
            <a:lvl3pPr marL="1028700" lvl="2" indent="-17145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350" b="1"/>
            </a:lvl3pPr>
            <a:lvl4pPr marL="1371600" lvl="3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/>
            </a:lvl4pPr>
            <a:lvl5pPr marL="1714500" lvl="4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/>
            </a:lvl5pPr>
            <a:lvl6pPr marL="2057400" lvl="5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/>
            </a:lvl6pPr>
            <a:lvl7pPr marL="2400300" lvl="6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/>
            </a:lvl7pPr>
            <a:lvl8pPr marL="2743200" lvl="7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/>
            </a:lvl8pPr>
            <a:lvl9pPr marL="3086100" lvl="8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/>
            </a:lvl9pPr>
          </a:lstStyle>
          <a:p>
            <a:endParaRPr/>
          </a:p>
        </p:txBody>
      </p:sp>
      <p:sp>
        <p:nvSpPr>
          <p:cNvPr id="118" name="Google Shape;118;g640acd5164_2_31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/>
            </a:lvl1pPr>
            <a:lvl2pPr marL="685800" lvl="1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/>
            </a:lvl3pPr>
            <a:lvl4pPr marL="1371600" lvl="3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/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200"/>
            </a:lvl5pPr>
            <a:lvl6pPr marL="2057400" lvl="5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200"/>
            </a:lvl6pPr>
            <a:lvl7pPr marL="2400300" lvl="6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200"/>
            </a:lvl7pPr>
            <a:lvl8pPr marL="2743200" lvl="7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200"/>
            </a:lvl8pPr>
            <a:lvl9pPr marL="3086100" lvl="8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200"/>
            </a:lvl9pPr>
          </a:lstStyle>
          <a:p>
            <a:endParaRPr/>
          </a:p>
        </p:txBody>
      </p:sp>
      <p:sp>
        <p:nvSpPr>
          <p:cNvPr id="119" name="Google Shape;119;g640acd5164_2_31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/>
            </a:lvl1pPr>
            <a:lvl2pPr marL="685800" lvl="1" indent="-1714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/>
            </a:lvl2pPr>
            <a:lvl3pPr marL="1028700" lvl="2" indent="-17145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350" b="1"/>
            </a:lvl3pPr>
            <a:lvl4pPr marL="1371600" lvl="3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/>
            </a:lvl4pPr>
            <a:lvl5pPr marL="1714500" lvl="4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/>
            </a:lvl5pPr>
            <a:lvl6pPr marL="2057400" lvl="5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/>
            </a:lvl6pPr>
            <a:lvl7pPr marL="2400300" lvl="6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/>
            </a:lvl7pPr>
            <a:lvl8pPr marL="2743200" lvl="7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/>
            </a:lvl8pPr>
            <a:lvl9pPr marL="3086100" lvl="8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/>
            </a:lvl9pPr>
          </a:lstStyle>
          <a:p>
            <a:endParaRPr/>
          </a:p>
        </p:txBody>
      </p:sp>
      <p:sp>
        <p:nvSpPr>
          <p:cNvPr id="120" name="Google Shape;120;g640acd5164_2_31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/>
            </a:lvl1pPr>
            <a:lvl2pPr marL="685800" lvl="1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/>
            </a:lvl3pPr>
            <a:lvl4pPr marL="1371600" lvl="3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/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200"/>
            </a:lvl5pPr>
            <a:lvl6pPr marL="2057400" lvl="5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200"/>
            </a:lvl6pPr>
            <a:lvl7pPr marL="2400300" lvl="6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200"/>
            </a:lvl7pPr>
            <a:lvl8pPr marL="2743200" lvl="7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200"/>
            </a:lvl8pPr>
            <a:lvl9pPr marL="3086100" lvl="8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200"/>
            </a:lvl9pPr>
          </a:lstStyle>
          <a:p>
            <a:endParaRPr/>
          </a:p>
        </p:txBody>
      </p:sp>
      <p:sp>
        <p:nvSpPr>
          <p:cNvPr id="121" name="Google Shape;121;g640acd5164_2_31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122" name="Google Shape;122;g640acd5164_2_31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123" name="Google Shape;123;g640acd5164_2_3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fld id="{00000000-1234-1234-1234-123412341234}" type="slidenum">
              <a:rPr lang="pl-PL" smtClean="0">
                <a:solidFill>
                  <a:srgbClr val="000000"/>
                </a:solidFill>
              </a:rPr>
              <a:pPr defTabSz="685800"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047301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ylko tytuł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40acd5164_2_4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640acd5164_2_40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127" name="Google Shape;127;g640acd5164_2_40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128" name="Google Shape;128;g640acd5164_2_40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fld id="{00000000-1234-1234-1234-123412341234}" type="slidenum">
              <a:rPr lang="pl-PL" smtClean="0">
                <a:solidFill>
                  <a:srgbClr val="000000"/>
                </a:solidFill>
              </a:rPr>
              <a:pPr defTabSz="685800"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58443"/>
      </p:ext>
    </p:extLst>
  </p:cSld>
  <p:clrMapOvr>
    <a:masterClrMapping/>
  </p:clrMapOvr>
  <p:transition spd="med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Pust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40acd5164_2_45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131" name="Google Shape;131;g640acd5164_2_45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132" name="Google Shape;132;g640acd5164_2_45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fld id="{00000000-1234-1234-1234-123412341234}" type="slidenum">
              <a:rPr lang="pl-PL" smtClean="0">
                <a:solidFill>
                  <a:srgbClr val="000000"/>
                </a:solidFill>
              </a:rPr>
              <a:pPr defTabSz="685800"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460567"/>
      </p:ext>
    </p:extLst>
  </p:cSld>
  <p:clrMapOvr>
    <a:masterClrMapping/>
  </p:clrMapOvr>
  <p:transition spd="med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Zawartość z podpisem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40acd5164_2_4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640acd5164_2_49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32385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/>
            </a:lvl1pPr>
            <a:lvl2pPr marL="685800" lvl="1" indent="-3048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/>
            </a:lvl2pPr>
            <a:lvl3pPr marL="1028700" lvl="2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/>
            </a:lvl3pPr>
            <a:lvl4pPr marL="1371600" lvl="3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/>
            </a:lvl4pPr>
            <a:lvl5pPr marL="1714500" lvl="4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/>
            </a:lvl5pPr>
            <a:lvl6pPr marL="2057400" lvl="5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/>
            </a:lvl6pPr>
            <a:lvl7pPr marL="2400300" lvl="6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/>
            </a:lvl7pPr>
            <a:lvl8pPr marL="2743200" lvl="7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/>
            </a:lvl8pPr>
            <a:lvl9pPr marL="3086100" lvl="8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/>
            </a:lvl9pPr>
          </a:lstStyle>
          <a:p>
            <a:endParaRPr/>
          </a:p>
        </p:txBody>
      </p:sp>
      <p:sp>
        <p:nvSpPr>
          <p:cNvPr id="136" name="Google Shape;136;g640acd5164_2_4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50"/>
            </a:lvl1pPr>
            <a:lvl2pPr marL="6858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2pPr>
            <a:lvl3pPr marL="1028700" lvl="2" indent="-17145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750"/>
            </a:lvl3pPr>
            <a:lvl4pPr marL="1371600" lvl="3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/>
            </a:lvl4pPr>
            <a:lvl5pPr marL="1714500" lvl="4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/>
            </a:lvl5pPr>
            <a:lvl6pPr marL="2057400" lvl="5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/>
            </a:lvl6pPr>
            <a:lvl7pPr marL="2400300" lvl="6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/>
            </a:lvl7pPr>
            <a:lvl8pPr marL="2743200" lvl="7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/>
            </a:lvl8pPr>
            <a:lvl9pPr marL="3086100" lvl="8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/>
            </a:lvl9pPr>
          </a:lstStyle>
          <a:p>
            <a:endParaRPr/>
          </a:p>
        </p:txBody>
      </p:sp>
      <p:sp>
        <p:nvSpPr>
          <p:cNvPr id="137" name="Google Shape;137;g640acd5164_2_49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138" name="Google Shape;138;g640acd5164_2_49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139" name="Google Shape;139;g640acd5164_2_49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fld id="{00000000-1234-1234-1234-123412341234}" type="slidenum">
              <a:rPr lang="pl-PL" smtClean="0">
                <a:solidFill>
                  <a:srgbClr val="000000"/>
                </a:solidFill>
              </a:rPr>
              <a:pPr defTabSz="685800"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074264"/>
      </p:ext>
    </p:extLst>
  </p:cSld>
  <p:clrMapOvr>
    <a:masterClrMapping/>
  </p:clrMapOvr>
  <p:transition spd="med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Obraz z podpisem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40acd5164_2_56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640acd5164_2_56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g640acd5164_2_56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50"/>
            </a:lvl1pPr>
            <a:lvl2pPr marL="6858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2pPr>
            <a:lvl3pPr marL="1028700" lvl="2" indent="-17145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750"/>
            </a:lvl3pPr>
            <a:lvl4pPr marL="1371600" lvl="3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/>
            </a:lvl4pPr>
            <a:lvl5pPr marL="1714500" lvl="4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/>
            </a:lvl5pPr>
            <a:lvl6pPr marL="2057400" lvl="5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/>
            </a:lvl6pPr>
            <a:lvl7pPr marL="2400300" lvl="6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/>
            </a:lvl7pPr>
            <a:lvl8pPr marL="2743200" lvl="7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/>
            </a:lvl8pPr>
            <a:lvl9pPr marL="3086100" lvl="8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/>
            </a:lvl9pPr>
          </a:lstStyle>
          <a:p>
            <a:endParaRPr/>
          </a:p>
        </p:txBody>
      </p:sp>
      <p:sp>
        <p:nvSpPr>
          <p:cNvPr id="144" name="Google Shape;144;g640acd5164_2_56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145" name="Google Shape;145;g640acd5164_2_56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146" name="Google Shape;146;g640acd5164_2_56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fld id="{00000000-1234-1234-1234-123412341234}" type="slidenum">
              <a:rPr lang="pl-PL" smtClean="0">
                <a:solidFill>
                  <a:srgbClr val="000000"/>
                </a:solidFill>
              </a:rPr>
              <a:pPr defTabSz="685800"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77474"/>
      </p:ext>
    </p:extLst>
  </p:cSld>
  <p:clrMapOvr>
    <a:masterClrMapping/>
  </p:clrMapOvr>
  <p:transition spd="med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Tytuł i tekst pionow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40acd5164_2_6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640acd5164_2_63"/>
          <p:cNvSpPr txBox="1">
            <a:spLocks noGrp="1"/>
          </p:cNvSpPr>
          <p:nvPr>
            <p:ph type="body" idx="1"/>
          </p:nvPr>
        </p:nvSpPr>
        <p:spPr>
          <a:xfrm rot="5400000">
            <a:off x="2874765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0" name="Google Shape;150;g640acd5164_2_63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151" name="Google Shape;151;g640acd5164_2_63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152" name="Google Shape;152;g640acd5164_2_63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fld id="{00000000-1234-1234-1234-123412341234}" type="slidenum">
              <a:rPr lang="pl-PL" smtClean="0">
                <a:solidFill>
                  <a:srgbClr val="000000"/>
                </a:solidFill>
              </a:rPr>
              <a:pPr defTabSz="685800"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58720"/>
      </p:ext>
    </p:extLst>
  </p:cSld>
  <p:clrMapOvr>
    <a:masterClrMapping/>
  </p:clrMapOvr>
  <p:transition spd="med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Tytuł pionowy i teks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40acd5164_2_69"/>
          <p:cNvSpPr txBox="1">
            <a:spLocks noGrp="1"/>
          </p:cNvSpPr>
          <p:nvPr>
            <p:ph type="title"/>
          </p:nvPr>
        </p:nvSpPr>
        <p:spPr>
          <a:xfrm rot="5400000">
            <a:off x="5463778" y="1371602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640acd5164_2_69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6" name="Google Shape;156;g640acd5164_2_69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157" name="Google Shape;157;g640acd5164_2_69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158" name="Google Shape;158;g640acd5164_2_69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fld id="{00000000-1234-1234-1234-123412341234}" type="slidenum">
              <a:rPr lang="pl-PL" smtClean="0">
                <a:solidFill>
                  <a:srgbClr val="000000"/>
                </a:solidFill>
              </a:rPr>
              <a:pPr defTabSz="685800"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300461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 smtClean="0"/>
              <a:t>Kliknij, aby edytować style wzorca tekstu</a:t>
            </a:r>
          </a:p>
          <a:p>
            <a:pPr lvl="1"/>
            <a:r>
              <a:rPr lang="pl-PL" altLang="en-US" smtClean="0"/>
              <a:t>Drugi poziom</a:t>
            </a:r>
          </a:p>
          <a:p>
            <a:pPr lvl="2"/>
            <a:r>
              <a:rPr lang="pl-PL" altLang="en-US" smtClean="0"/>
              <a:t>Trzeci poziom</a:t>
            </a:r>
          </a:p>
          <a:p>
            <a:pPr lvl="3"/>
            <a:r>
              <a:rPr lang="pl-PL" altLang="en-US" smtClean="0"/>
              <a:t>Czwarty poziom</a:t>
            </a:r>
          </a:p>
          <a:p>
            <a:pPr lvl="4"/>
            <a:r>
              <a:rPr lang="pl-PL" altLang="en-US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  <a:ea typeface="+mn-ea"/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  <a:ea typeface="+mn-ea"/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l-PL" kern="120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8D3A652-475C-48CB-AFCC-D5E970B4FACD}" type="slidenum">
              <a:rPr lang="pl-PL" altLang="en-US" kern="1200" smtClean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pl-PL" altLang="en-US" kern="1200"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82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strips dir="l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ＭＳ Ｐゴシック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640acd5164_2_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g640acd5164_2_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g640acd5164_2_0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88" name="Google Shape;88;g640acd5164_2_0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endParaRPr lang="en-GB">
              <a:solidFill>
                <a:srgbClr val="000000"/>
              </a:solidFill>
            </a:endParaRPr>
          </a:p>
        </p:txBody>
      </p:sp>
      <p:sp>
        <p:nvSpPr>
          <p:cNvPr id="89" name="Google Shape;89;g640acd5164_2_0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fld id="{00000000-1234-1234-1234-123412341234}" type="slidenum">
              <a:rPr lang="pl-PL" smtClean="0">
                <a:solidFill>
                  <a:srgbClr val="000000"/>
                </a:solidFill>
              </a:rPr>
              <a:pPr defTabSz="685800"/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0709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8.jp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Relationship Id="rId6" Type="http://schemas.openxmlformats.org/officeDocument/2006/relationships/hyperlink" Target="http://portal.goa-on.org/Explorer" TargetMode="External"/><Relationship Id="rId11" Type="http://schemas.openxmlformats.org/officeDocument/2006/relationships/image" Target="../media/image61.png"/><Relationship Id="rId5" Type="http://schemas.openxmlformats.org/officeDocument/2006/relationships/image" Target="../media/image57.jpg"/><Relationship Id="rId10" Type="http://schemas.openxmlformats.org/officeDocument/2006/relationships/image" Target="../media/image45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www.ioccp.org/foo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jpg"/><Relationship Id="rId18" Type="http://schemas.openxmlformats.org/officeDocument/2006/relationships/image" Target="../media/image27.png"/><Relationship Id="rId3" Type="http://schemas.openxmlformats.org/officeDocument/2006/relationships/image" Target="../media/image18.png"/><Relationship Id="rId21" Type="http://schemas.openxmlformats.org/officeDocument/2006/relationships/image" Target="../media/image29.png"/><Relationship Id="rId7" Type="http://schemas.openxmlformats.org/officeDocument/2006/relationships/hyperlink" Target="http://www.glodap.info/" TargetMode="External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20" Type="http://schemas.openxmlformats.org/officeDocument/2006/relationships/image" Target="../media/image28.jp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www.go-ship.org/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hyperlink" Target="http://www.socat.info/" TargetMode="External"/><Relationship Id="rId23" Type="http://schemas.openxmlformats.org/officeDocument/2006/relationships/image" Target="../media/image31.png"/><Relationship Id="rId10" Type="http://schemas.openxmlformats.org/officeDocument/2006/relationships/image" Target="../media/image21.png"/><Relationship Id="rId19" Type="http://schemas.openxmlformats.org/officeDocument/2006/relationships/hyperlink" Target="http://www.ioccp.org/foo" TargetMode="External"/><Relationship Id="rId4" Type="http://schemas.openxmlformats.org/officeDocument/2006/relationships/hyperlink" Target="https://www.pmel.noaa.gov/co2/story/CO2+Data+Discovery" TargetMode="External"/><Relationship Id="rId9" Type="http://schemas.openxmlformats.org/officeDocument/2006/relationships/hyperlink" Target="http://www.biogeochemical-argo.org/" TargetMode="External"/><Relationship Id="rId14" Type="http://schemas.openxmlformats.org/officeDocument/2006/relationships/hyperlink" Target="http://www.ioccp.org/surface-co2-obs-home" TargetMode="External"/><Relationship Id="rId22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hyperlink" Target="http://www.ioccp.org/training" TargetMode="External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hyperlink" Target="http://www.ioccp.org/images/D4standards/NOAA-Technical-Report_OAR-AOML-50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dx.doi.org/10.25607/OBP-555" TargetMode="External"/><Relationship Id="rId11" Type="http://schemas.openxmlformats.org/officeDocument/2006/relationships/image" Target="../media/image38.png"/><Relationship Id="rId5" Type="http://schemas.openxmlformats.org/officeDocument/2006/relationships/hyperlink" Target="http://www.ioccp.org/index.php/nutrients" TargetMode="External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8.jpg"/><Relationship Id="rId7" Type="http://schemas.openxmlformats.org/officeDocument/2006/relationships/hyperlink" Target="http://www.socat.info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openxmlformats.org/officeDocument/2006/relationships/hyperlink" Target="https://tinyurl.com/y5qv7mnj" TargetMode="External"/><Relationship Id="rId11" Type="http://schemas.openxmlformats.org/officeDocument/2006/relationships/image" Target="../media/image49.png"/><Relationship Id="rId5" Type="http://schemas.openxmlformats.org/officeDocument/2006/relationships/hyperlink" Target="https://www.icos-cp.eu/" TargetMode="External"/><Relationship Id="rId10" Type="http://schemas.openxmlformats.org/officeDocument/2006/relationships/image" Target="../media/image48.png"/><Relationship Id="rId4" Type="http://schemas.openxmlformats.org/officeDocument/2006/relationships/hyperlink" Target="http://www.glodap.info" TargetMode="External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9" descr="logo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10741" y="4731544"/>
            <a:ext cx="385800" cy="344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49"/>
          <p:cNvGrpSpPr/>
          <p:nvPr/>
        </p:nvGrpSpPr>
        <p:grpSpPr>
          <a:xfrm>
            <a:off x="533925" y="1655100"/>
            <a:ext cx="8076150" cy="2698500"/>
            <a:chOff x="-1217223" y="2339649"/>
            <a:chExt cx="10768200" cy="3598000"/>
          </a:xfrm>
        </p:grpSpPr>
        <p:sp>
          <p:nvSpPr>
            <p:cNvPr id="283" name="Google Shape;283;p49"/>
            <p:cNvSpPr txBox="1"/>
            <p:nvPr/>
          </p:nvSpPr>
          <p:spPr>
            <a:xfrm>
              <a:off x="537478" y="4977349"/>
              <a:ext cx="7258800" cy="96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300"/>
                </a:spcBef>
                <a:spcAft>
                  <a:spcPts val="0"/>
                </a:spcAft>
                <a:buNone/>
              </a:pPr>
              <a:r>
                <a:rPr lang="en-GB" b="1" dirty="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Artur Palacz   </a:t>
              </a:r>
              <a:r>
                <a:rPr lang="en-GB" dirty="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- </a:t>
              </a:r>
              <a:r>
                <a:rPr lang="en-GB" dirty="0" smtClean="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IOCCP</a:t>
              </a:r>
              <a:r>
                <a:rPr lang="pl-PL" dirty="0" smtClean="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 Pr</a:t>
              </a:r>
              <a:r>
                <a:rPr lang="en-GB" dirty="0" err="1" smtClean="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oject</a:t>
              </a:r>
              <a:r>
                <a:rPr lang="en-GB" dirty="0" smtClean="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lang="en-GB" dirty="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Officer, a.palacz@ioccp.org</a:t>
              </a:r>
              <a:endParaRPr sz="1100" dirty="0"/>
            </a:p>
            <a:p>
              <a:pPr marL="0" marR="0" lvl="0" indent="0" algn="l" rtl="0">
                <a:spcBef>
                  <a:spcPts val="300"/>
                </a:spcBef>
                <a:spcAft>
                  <a:spcPts val="0"/>
                </a:spcAft>
                <a:buNone/>
              </a:pPr>
              <a:r>
                <a:rPr lang="en-GB" b="1" dirty="0" err="1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Toste</a:t>
              </a:r>
              <a:r>
                <a:rPr lang="en-GB" b="1" dirty="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lang="en-GB" b="1" dirty="0" err="1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Tanhua</a:t>
              </a:r>
              <a:r>
                <a:rPr lang="en-GB" b="1" dirty="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lang="en-GB" dirty="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- GOOS Co-Chair, ttanhua@geomar.de</a:t>
              </a:r>
              <a:endParaRPr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84" name="Google Shape;284;p49"/>
            <p:cNvSpPr txBox="1"/>
            <p:nvPr/>
          </p:nvSpPr>
          <p:spPr>
            <a:xfrm>
              <a:off x="-1217223" y="2339649"/>
              <a:ext cx="10768200" cy="217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b" anchorCtr="1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b="1" dirty="0" smtClean="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Marine </a:t>
              </a:r>
              <a:r>
                <a:rPr lang="pl-PL" sz="2400" b="1" dirty="0" smtClean="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(Plastic) </a:t>
              </a:r>
              <a:r>
                <a:rPr lang="en-GB" sz="2400" b="1" dirty="0" smtClean="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Debris </a:t>
              </a:r>
              <a:r>
                <a:rPr lang="en-GB" sz="2400" b="1" dirty="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as </a:t>
              </a:r>
              <a:r>
                <a:rPr lang="en-GB" sz="2400" b="1" dirty="0" smtClean="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a</a:t>
              </a:r>
              <a:r>
                <a:rPr lang="pl-PL" sz="2400" b="1" dirty="0" smtClean="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n</a:t>
              </a:r>
              <a:endParaRPr sz="2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b="1" dirty="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Essential Ocean Variable (EOV)</a:t>
              </a:r>
              <a:endParaRPr sz="2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GB" sz="1600" i="1" dirty="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GOOS support for establishing global coordination of the Integrated Marine Debris Observing System (IMDOS)</a:t>
              </a:r>
              <a:endParaRPr sz="1600" i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85" name="Google Shape;285;p49"/>
          <p:cNvSpPr/>
          <p:nvPr/>
        </p:nvSpPr>
        <p:spPr>
          <a:xfrm>
            <a:off x="760541" y="4742378"/>
            <a:ext cx="49683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Institute of Oceanology of Polish Academy of Sciences, </a:t>
            </a:r>
            <a:r>
              <a:rPr lang="en-GB" sz="700" b="0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ul</a:t>
            </a:r>
            <a:r>
              <a:rPr lang="en-GB" sz="700" b="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en-GB" sz="700" b="0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Powstańców</a:t>
            </a:r>
            <a:r>
              <a:rPr lang="en-GB" sz="700" b="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GB" sz="700" b="0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Warszawy</a:t>
            </a:r>
            <a:r>
              <a:rPr lang="en-GB" sz="700" b="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55, 81-712 Sopot, </a:t>
            </a:r>
            <a:r>
              <a:rPr lang="en-GB" sz="700" b="0" i="0" u="none" strike="noStrike" cap="none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Poland</a:t>
            </a:r>
            <a:r>
              <a:rPr lang="pl-PL" sz="700" b="0" i="0" u="none" strike="noStrike" cap="none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; </a:t>
            </a:r>
            <a:r>
              <a:rPr lang="en-GB" sz="700" b="0" i="0" u="none" strike="noStrike" cap="none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Phone</a:t>
            </a:r>
            <a:r>
              <a:rPr lang="en-GB" sz="700" b="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: +48 58 731 16 10 / Fax: +48 58 551 21 30, </a:t>
            </a:r>
            <a:r>
              <a:rPr lang="en-GB" sz="7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www.ioccp.org</a:t>
            </a:r>
            <a:endParaRPr sz="700" b="1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86" name="Google Shape;286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90569" y="209456"/>
            <a:ext cx="2638272" cy="1385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77401" y="100841"/>
            <a:ext cx="1227513" cy="851660"/>
            <a:chOff x="6026427" y="4427703"/>
            <a:chExt cx="968787" cy="645286"/>
          </a:xfrm>
        </p:grpSpPr>
        <p:pic>
          <p:nvPicPr>
            <p:cNvPr id="17" name="Google Shape;286;p49"/>
            <p:cNvPicPr preferRelativeResize="0"/>
            <p:nvPr/>
          </p:nvPicPr>
          <p:blipFill rotWithShape="1">
            <a:blip r:embed="rId6">
              <a:alphaModFix/>
            </a:blip>
            <a:srcRect t="35593"/>
            <a:stretch/>
          </p:blipFill>
          <p:spPr>
            <a:xfrm>
              <a:off x="6026427" y="4427703"/>
              <a:ext cx="948944" cy="371961"/>
            </a:xfrm>
            <a:prstGeom prst="rect">
              <a:avLst/>
            </a:prstGeom>
            <a:noFill/>
            <a:ln>
              <a:noFill/>
            </a:ln>
          </p:spPr>
        </p:pic>
        <p:sp useBgFill="1">
          <p:nvSpPr>
            <p:cNvPr id="18" name="Rectangle 3"/>
            <p:cNvSpPr txBox="1">
              <a:spLocks noChangeArrowheads="1"/>
            </p:cNvSpPr>
            <p:nvPr/>
          </p:nvSpPr>
          <p:spPr bwMode="auto">
            <a:xfrm>
              <a:off x="6059081" y="4821641"/>
              <a:ext cx="936133" cy="251348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defRPr/>
              </a:pPr>
              <a:r>
                <a:rPr lang="pl-PL" sz="1000" dirty="0" err="1">
                  <a:solidFill>
                    <a:schemeClr val="bg1"/>
                  </a:solidFill>
                  <a:latin typeface="Arial Black"/>
                  <a:cs typeface="Arial Black"/>
                </a:rPr>
                <a:t>Biogeochemistry</a:t>
              </a:r>
              <a:endParaRPr lang="pl-PL" sz="1000" dirty="0">
                <a:solidFill>
                  <a:schemeClr val="bg1"/>
                </a:solidFill>
                <a:latin typeface="Arial Black"/>
                <a:cs typeface="Arial Black"/>
              </a:endParaRPr>
            </a:p>
            <a:p>
              <a:pPr algn="ctr" eaLnBrk="1" hangingPunct="1">
                <a:spcBef>
                  <a:spcPct val="20000"/>
                </a:spcBef>
                <a:defRPr/>
              </a:pPr>
              <a:r>
                <a:rPr lang="pl-PL" sz="1000" dirty="0">
                  <a:solidFill>
                    <a:schemeClr val="bg1"/>
                  </a:solidFill>
                  <a:latin typeface="Arial Black"/>
                  <a:cs typeface="Arial Black"/>
                </a:rPr>
                <a:t>Panel </a:t>
              </a:r>
            </a:p>
          </p:txBody>
        </p:sp>
      </p:grpSp>
      <p:pic>
        <p:nvPicPr>
          <p:cNvPr id="281" name="Google Shape;281;p49" descr="logo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1338112" y="486987"/>
            <a:ext cx="1094987" cy="92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36826" r="5111" b="34815"/>
          <a:stretch/>
        </p:blipFill>
        <p:spPr>
          <a:xfrm>
            <a:off x="6442880" y="676626"/>
            <a:ext cx="2573161" cy="571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" y="143370"/>
            <a:ext cx="5989320" cy="4210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728" y="4562856"/>
            <a:ext cx="8430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Requirements partially based on characteristic scales and signals change of phenomena observed. </a:t>
            </a:r>
            <a:endParaRPr lang="en-GB" dirty="0"/>
          </a:p>
        </p:txBody>
      </p:sp>
      <p:sp>
        <p:nvSpPr>
          <p:cNvPr id="15" name="Google Shape;306;p51"/>
          <p:cNvSpPr/>
          <p:nvPr/>
        </p:nvSpPr>
        <p:spPr>
          <a:xfrm>
            <a:off x="6099049" y="767489"/>
            <a:ext cx="3044951" cy="1185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smtClean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Inorganic Carbon EOV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smtClean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Specification Sheet (excerpt)</a:t>
            </a:r>
            <a:endParaRPr sz="18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9048" y="3733800"/>
            <a:ext cx="3044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 smtClean="0"/>
              <a:t>www.goosocean.org/eov</a:t>
            </a: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166270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50700"/>
          <a:stretch/>
        </p:blipFill>
        <p:spPr>
          <a:xfrm>
            <a:off x="85219" y="99790"/>
            <a:ext cx="5918016" cy="1768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69874"/>
          <a:stretch/>
        </p:blipFill>
        <p:spPr>
          <a:xfrm>
            <a:off x="85219" y="1773146"/>
            <a:ext cx="5918016" cy="1080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632" y="2484039"/>
            <a:ext cx="5455684" cy="2525249"/>
          </a:xfrm>
          <a:prstGeom prst="rect">
            <a:avLst/>
          </a:prstGeom>
        </p:spPr>
      </p:pic>
      <p:sp>
        <p:nvSpPr>
          <p:cNvPr id="7" name="Google Shape;306;p51"/>
          <p:cNvSpPr/>
          <p:nvPr/>
        </p:nvSpPr>
        <p:spPr>
          <a:xfrm>
            <a:off x="6099049" y="767489"/>
            <a:ext cx="3044951" cy="1185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smtClean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Inorganic Carbon EOV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smtClean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Specification Sheet (excerpt)</a:t>
            </a:r>
            <a:endParaRPr sz="18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01347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3892" b="-731"/>
          <a:stretch/>
        </p:blipFill>
        <p:spPr>
          <a:xfrm>
            <a:off x="237744" y="94290"/>
            <a:ext cx="6080760" cy="4983874"/>
          </a:xfrm>
          <a:prstGeom prst="rect">
            <a:avLst/>
          </a:prstGeom>
        </p:spPr>
      </p:pic>
      <p:sp>
        <p:nvSpPr>
          <p:cNvPr id="5" name="Google Shape;306;p51"/>
          <p:cNvSpPr/>
          <p:nvPr/>
        </p:nvSpPr>
        <p:spPr>
          <a:xfrm>
            <a:off x="6099049" y="767489"/>
            <a:ext cx="3044951" cy="1185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smtClean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Inorganic Carbon EOV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smtClean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Specification Sheet (excerpt)</a:t>
            </a:r>
            <a:endParaRPr sz="18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4939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12" y="1489450"/>
            <a:ext cx="8765450" cy="3146050"/>
          </a:xfrm>
          <a:prstGeom prst="rect">
            <a:avLst/>
          </a:prstGeom>
        </p:spPr>
      </p:pic>
      <p:sp>
        <p:nvSpPr>
          <p:cNvPr id="4" name="Google Shape;306;p51"/>
          <p:cNvSpPr/>
          <p:nvPr/>
        </p:nvSpPr>
        <p:spPr>
          <a:xfrm>
            <a:off x="210312" y="172637"/>
            <a:ext cx="3044951" cy="1185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smtClean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Inorganic Carbon EOV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smtClean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Specification Sheet (excerpt)</a:t>
            </a:r>
            <a:endParaRPr sz="18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4918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36826" r="5111" b="34815"/>
          <a:stretch/>
        </p:blipFill>
        <p:spPr>
          <a:xfrm>
            <a:off x="241343" y="1013019"/>
            <a:ext cx="2065923" cy="458840"/>
          </a:xfrm>
          <a:prstGeom prst="rect">
            <a:avLst/>
          </a:prstGeom>
        </p:spPr>
      </p:pic>
      <p:sp>
        <p:nvSpPr>
          <p:cNvPr id="335" name="Google Shape;335;p52"/>
          <p:cNvSpPr/>
          <p:nvPr/>
        </p:nvSpPr>
        <p:spPr>
          <a:xfrm>
            <a:off x="59292" y="9415"/>
            <a:ext cx="8280541" cy="563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buClr>
                <a:srgbClr val="003399"/>
              </a:buClr>
              <a:buSzPts val="1700"/>
            </a:pPr>
            <a:r>
              <a:rPr lang="en-GB" sz="1600" b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RESOURCES</a:t>
            </a:r>
            <a:r>
              <a:rPr lang="en-GB" sz="1600" b="1" dirty="0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rPr>
              <a:t> for </a:t>
            </a:r>
            <a:r>
              <a:rPr lang="en-GB" sz="1600" b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GLOBAL COORDINATION</a:t>
            </a:r>
            <a:r>
              <a:rPr lang="en-GB" sz="1600" b="1" dirty="0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rPr>
              <a:t> of sustained observations of marine plastic </a:t>
            </a:r>
            <a:r>
              <a:rPr lang="en-GB" sz="1600" b="1" dirty="0" smtClean="0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rPr>
              <a:t>debris</a:t>
            </a:r>
            <a:endParaRPr lang="en-GB" sz="1600" b="1" dirty="0">
              <a:solidFill>
                <a:srgbClr val="00339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6" name="Google Shape;336;p52"/>
          <p:cNvSpPr txBox="1"/>
          <p:nvPr/>
        </p:nvSpPr>
        <p:spPr>
          <a:xfrm>
            <a:off x="59292" y="2092321"/>
            <a:ext cx="8895586" cy="2469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Goal: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E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stablish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global coordination of sustained observations of Marine </a:t>
            </a:r>
            <a:r>
              <a:rPr kumimoji="0" lang="pl-PL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Plastic Contaminants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as a Human Pressure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EOV</a:t>
            </a:r>
            <a:r>
              <a:rPr kumimoji="0" lang="pl-PL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;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bringing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together </a:t>
            </a:r>
            <a:r>
              <a:rPr kumimoji="0" lang="pl-PL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experts and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leading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authorities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focused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on marine </a:t>
            </a:r>
            <a:r>
              <a:rPr kumimoji="0" lang="pl-PL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debris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and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initiatives involved in monitoring, sensor development, </a:t>
            </a:r>
            <a:r>
              <a:rPr kumimoji="0" lang="pl-PL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and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assessments</a:t>
            </a:r>
            <a:r>
              <a:rPr kumimoji="0" lang="pl-PL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(e.g. GESAMP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WG40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, UN Environment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kumimoji="0" lang="pl-PL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GEO Blue Planet, SCOR WG FLOTSAM, EMODnet, HELCOM, JPI Oceans, ESA, ...)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.</a:t>
            </a:r>
            <a:r>
              <a:rPr kumimoji="0" lang="pl-PL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This task contributes to the implementation of a vision for </a:t>
            </a:r>
            <a:r>
              <a:rPr kumimoji="0" lang="pl-PL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Integrated Marine Debris Observing System (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IMDOS</a:t>
            </a:r>
            <a:r>
              <a:rPr kumimoji="0" lang="pl-PL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)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kumimoji="0" lang="pl-PL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laid out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by 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Maximenko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et al. (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2019</a:t>
            </a:r>
            <a:r>
              <a:rPr kumimoji="0" lang="pl-PL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; OceanObs’19 CWP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).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" name="Google Shape;29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70422">
            <a:off x="8370583" y="4362920"/>
            <a:ext cx="540024" cy="509735"/>
          </a:xfrm>
          <a:prstGeom prst="rect">
            <a:avLst/>
          </a:prstGeom>
          <a:noFill/>
          <a:ln>
            <a:noFill/>
          </a:ln>
          <a:effectLst>
            <a:outerShdw blurRad="842963" dist="66675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" name="Google Shape;334;p52"/>
          <p:cNvSpPr/>
          <p:nvPr/>
        </p:nvSpPr>
        <p:spPr>
          <a:xfrm>
            <a:off x="2576005" y="715899"/>
            <a:ext cx="6296700" cy="1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1700"/>
              <a:buFont typeface="Verdana"/>
              <a:buNone/>
            </a:pPr>
            <a:r>
              <a:rPr lang="en-GB" sz="1600" b="1" dirty="0">
                <a:latin typeface="Verdana"/>
                <a:ea typeface="Verdana"/>
                <a:cs typeface="Verdana"/>
                <a:sym typeface="Verdana"/>
              </a:rPr>
              <a:t>EU H2020 </a:t>
            </a:r>
            <a:r>
              <a:rPr lang="en-GB" sz="1600" b="1" dirty="0" err="1">
                <a:latin typeface="Verdana"/>
                <a:ea typeface="Verdana"/>
                <a:cs typeface="Verdana"/>
                <a:sym typeface="Verdana"/>
              </a:rPr>
              <a:t>EuroSea</a:t>
            </a:r>
            <a:r>
              <a:rPr lang="en-GB" sz="1600" b="1" dirty="0">
                <a:latin typeface="Verdana"/>
                <a:ea typeface="Verdana"/>
                <a:cs typeface="Verdana"/>
                <a:sym typeface="Verdana"/>
              </a:rPr>
              <a:t> project (2019-2023)</a:t>
            </a:r>
            <a:endParaRPr sz="1600" b="1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1700"/>
              <a:buFont typeface="Verdana"/>
              <a:buNone/>
            </a:pPr>
            <a:r>
              <a:rPr lang="en-GB" dirty="0">
                <a:latin typeface="Verdana"/>
                <a:ea typeface="Verdana"/>
                <a:cs typeface="Verdana"/>
                <a:sym typeface="Verdana"/>
              </a:rPr>
              <a:t>Improving and Integrating European Ocean Observing and Forecasting Systems for Sustainable use of the Oceans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1700"/>
              <a:buFont typeface="Verdana"/>
              <a:buNone/>
            </a:pPr>
            <a:endParaRPr sz="900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1700"/>
              <a:buFont typeface="Verdana"/>
              <a:buNone/>
            </a:pPr>
            <a:r>
              <a:rPr lang="en-GB" dirty="0">
                <a:latin typeface="Verdana"/>
                <a:ea typeface="Verdana"/>
                <a:cs typeface="Verdana"/>
                <a:sym typeface="Verdana"/>
              </a:rPr>
              <a:t>Coordinator: </a:t>
            </a:r>
            <a:r>
              <a:rPr lang="en-GB" b="1" dirty="0" err="1">
                <a:latin typeface="Verdana"/>
                <a:ea typeface="Verdana"/>
                <a:cs typeface="Verdana"/>
                <a:sym typeface="Verdana"/>
              </a:rPr>
              <a:t>Toste</a:t>
            </a:r>
            <a:r>
              <a:rPr lang="en-GB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GB" b="1" dirty="0" err="1">
                <a:latin typeface="Verdana"/>
                <a:ea typeface="Verdana"/>
                <a:cs typeface="Verdana"/>
                <a:sym typeface="Verdana"/>
              </a:rPr>
              <a:t>Tanhua</a:t>
            </a:r>
            <a:r>
              <a:rPr lang="en-GB" dirty="0">
                <a:latin typeface="Verdana"/>
                <a:ea typeface="Verdana"/>
                <a:cs typeface="Verdana"/>
                <a:sym typeface="Verdana"/>
              </a:rPr>
              <a:t> (GEOMAR, Germany; GOOS Co-Chair)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8347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36826" r="5111" b="34815"/>
          <a:stretch/>
        </p:blipFill>
        <p:spPr>
          <a:xfrm>
            <a:off x="6511896" y="500997"/>
            <a:ext cx="2573161" cy="571497"/>
          </a:xfrm>
          <a:prstGeom prst="rect">
            <a:avLst/>
          </a:prstGeom>
        </p:spPr>
      </p:pic>
      <p:sp>
        <p:nvSpPr>
          <p:cNvPr id="335" name="Google Shape;335;p52"/>
          <p:cNvSpPr/>
          <p:nvPr/>
        </p:nvSpPr>
        <p:spPr>
          <a:xfrm>
            <a:off x="59292" y="9415"/>
            <a:ext cx="8280541" cy="563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buClr>
                <a:srgbClr val="003399"/>
              </a:buClr>
              <a:buSzPts val="1700"/>
            </a:pPr>
            <a:r>
              <a:rPr lang="en-GB" sz="1600" b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RESOURCES</a:t>
            </a:r>
            <a:r>
              <a:rPr lang="en-GB" sz="1600" b="1" dirty="0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rPr>
              <a:t> for </a:t>
            </a:r>
            <a:r>
              <a:rPr lang="en-GB" sz="1600" b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GLOBAL COORDINATION</a:t>
            </a:r>
            <a:r>
              <a:rPr lang="en-GB" sz="1600" b="1" dirty="0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rPr>
              <a:t> of sustained observations of marine plastic </a:t>
            </a:r>
            <a:r>
              <a:rPr lang="en-GB" sz="1600" b="1" dirty="0" smtClean="0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rPr>
              <a:t>debris</a:t>
            </a:r>
            <a:endParaRPr lang="en-GB" sz="1600" b="1" dirty="0">
              <a:solidFill>
                <a:srgbClr val="00339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6" name="Google Shape;336;p52"/>
          <p:cNvSpPr txBox="1"/>
          <p:nvPr/>
        </p:nvSpPr>
        <p:spPr>
          <a:xfrm>
            <a:off x="189471" y="946234"/>
            <a:ext cx="8895586" cy="3689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Planned outcomes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: </a:t>
            </a: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85725" lvl="3">
              <a:buSzPts val="1400"/>
              <a:defRPr/>
            </a:pPr>
            <a:r>
              <a:rPr kumimoji="0" lang="pl-PL" sz="160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Develop </a:t>
            </a:r>
            <a:r>
              <a:rPr kumimoji="0" lang="pl-PL" sz="160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a standard sampling protocol for marine debris monitoring </a:t>
            </a:r>
            <a:endParaRPr kumimoji="0" lang="pl-PL" sz="1600" i="0" u="sng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371475" lvl="3" indent="-285750">
              <a:buSzPts val="1400"/>
              <a:buFontTx/>
              <a:buChar char="-"/>
              <a:defRPr/>
            </a:pPr>
            <a:endParaRPr kumimoji="0" lang="pl-PL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371475" lvl="3" indent="-285750">
              <a:spcAft>
                <a:spcPts val="300"/>
              </a:spcAft>
              <a:buSzPts val="1400"/>
              <a:buFontTx/>
              <a:buChar char="-"/>
              <a:defRPr/>
            </a:pPr>
            <a:r>
              <a:rPr kumimoji="0" lang="pl-PL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Lack of standard methodologies applied as a critical stumbling block to the proposed Global</a:t>
            </a:r>
            <a:r>
              <a:rPr kumimoji="0" lang="pl-PL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Platform (Smail et al.) and IMDOS (Maximenko et al.)</a:t>
            </a:r>
            <a:endParaRPr kumimoji="0" lang="pl-PL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371475" lvl="3" indent="-285750">
              <a:spcAft>
                <a:spcPts val="300"/>
              </a:spcAft>
              <a:buSzPts val="1400"/>
              <a:buFontTx/>
              <a:buChar char="-"/>
              <a:defRPr/>
            </a:pPr>
            <a:r>
              <a:rPr kumimoji="0" lang="pl-PL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Building on existing international and regional guidelines and protocols (e.g. UN Environment, GESAMP, MSFD Task Team,</a:t>
            </a:r>
            <a:r>
              <a:rPr kumimoji="0" lang="pl-PL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HELCOM)</a:t>
            </a:r>
          </a:p>
          <a:p>
            <a:pPr marL="371475" lvl="3" indent="-285750">
              <a:spcAft>
                <a:spcPts val="300"/>
              </a:spcAft>
              <a:buSzPts val="1400"/>
              <a:buFontTx/>
              <a:buChar char="-"/>
              <a:defRPr/>
            </a:pPr>
            <a:r>
              <a:rPr lang="pl-PL" sz="1600" dirty="0" smtClean="0">
                <a:latin typeface="Verdana"/>
                <a:ea typeface="Verdana"/>
                <a:cs typeface="Verdana"/>
                <a:sym typeface="Verdana"/>
              </a:rPr>
              <a:t>Exact scope (compartments, size fractions, in situ, remote sensing) to be discussed, also at this workshop</a:t>
            </a:r>
          </a:p>
          <a:p>
            <a:pPr marL="371475" lvl="3" indent="-285750">
              <a:spcAft>
                <a:spcPts val="300"/>
              </a:spcAft>
              <a:buSzPts val="1400"/>
              <a:buFontTx/>
              <a:buChar char="-"/>
              <a:defRPr/>
            </a:pPr>
            <a:r>
              <a:rPr lang="pl-PL" sz="1600" dirty="0" smtClean="0">
                <a:latin typeface="Verdana"/>
                <a:ea typeface="Verdana"/>
                <a:cs typeface="Verdana"/>
                <a:sym typeface="Verdana"/>
              </a:rPr>
              <a:t>Consideration of impact and feasibility of global application of available methods</a:t>
            </a:r>
            <a:endParaRPr kumimoji="0" lang="pl-PL" sz="16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371475" lvl="3" indent="-285750">
              <a:spcAft>
                <a:spcPts val="300"/>
              </a:spcAft>
              <a:buSzPts val="1400"/>
              <a:buFontTx/>
              <a:buChar char="-"/>
              <a:defRPr/>
            </a:pPr>
            <a:r>
              <a:rPr lang="pl-PL" sz="1600" dirty="0" smtClean="0">
                <a:latin typeface="Verdana"/>
                <a:ea typeface="Verdana"/>
                <a:cs typeface="Verdana"/>
                <a:sym typeface="Verdana"/>
              </a:rPr>
              <a:t>Outcomes applicable globally</a:t>
            </a:r>
            <a:endParaRPr lang="pl-PL" sz="1600" baseline="0" dirty="0" smtClean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200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36826" r="5111" b="34815"/>
          <a:stretch/>
        </p:blipFill>
        <p:spPr>
          <a:xfrm>
            <a:off x="6511896" y="500997"/>
            <a:ext cx="2573161" cy="571497"/>
          </a:xfrm>
          <a:prstGeom prst="rect">
            <a:avLst/>
          </a:prstGeom>
        </p:spPr>
      </p:pic>
      <p:sp>
        <p:nvSpPr>
          <p:cNvPr id="335" name="Google Shape;335;p52"/>
          <p:cNvSpPr/>
          <p:nvPr/>
        </p:nvSpPr>
        <p:spPr>
          <a:xfrm>
            <a:off x="59292" y="9415"/>
            <a:ext cx="8280541" cy="563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buClr>
                <a:srgbClr val="003399"/>
              </a:buClr>
              <a:buSzPts val="1700"/>
            </a:pPr>
            <a:r>
              <a:rPr lang="en-GB" sz="1600" b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RESOURCES</a:t>
            </a:r>
            <a:r>
              <a:rPr lang="en-GB" sz="1600" b="1" dirty="0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rPr>
              <a:t> for </a:t>
            </a:r>
            <a:r>
              <a:rPr lang="en-GB" sz="1600" b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GLOBAL COORDINATION</a:t>
            </a:r>
            <a:r>
              <a:rPr lang="en-GB" sz="1600" b="1" dirty="0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rPr>
              <a:t> of sustained observations of marine plastic </a:t>
            </a:r>
            <a:r>
              <a:rPr lang="en-GB" sz="1600" b="1" dirty="0" smtClean="0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rPr>
              <a:t>debris</a:t>
            </a:r>
            <a:endParaRPr lang="en-GB" sz="1600" b="1" dirty="0">
              <a:solidFill>
                <a:srgbClr val="00339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6" name="Google Shape;336;p52"/>
          <p:cNvSpPr txBox="1"/>
          <p:nvPr/>
        </p:nvSpPr>
        <p:spPr>
          <a:xfrm>
            <a:off x="189471" y="914337"/>
            <a:ext cx="8895586" cy="402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Planned outcomes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: </a:t>
            </a:r>
            <a:endParaRPr kumimoji="0" lang="pl-PL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85725" lvl="5">
              <a:buSzPts val="1400"/>
              <a:defRPr/>
            </a:pPr>
            <a:endParaRPr kumimoji="0" lang="pl-PL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85725" lvl="3">
              <a:buSzPts val="1400"/>
              <a:defRPr/>
            </a:pPr>
            <a:r>
              <a:rPr kumimoji="0" lang="pl-PL" sz="160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Develop a Marine Plastics EOV Specification Sheet</a:t>
            </a:r>
          </a:p>
          <a:p>
            <a:pPr marL="371475" lvl="5" indent="-285750">
              <a:spcBef>
                <a:spcPts val="300"/>
              </a:spcBef>
              <a:buSzPts val="1400"/>
              <a:buFontTx/>
              <a:buChar char="-"/>
              <a:defRPr/>
            </a:pPr>
            <a:endParaRPr kumimoji="0" lang="pl-PL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371475" lvl="5" indent="-285750">
              <a:spcBef>
                <a:spcPts val="300"/>
              </a:spcBef>
              <a:buSzPts val="1400"/>
              <a:buFontTx/>
              <a:buChar char="-"/>
              <a:defRPr/>
            </a:pPr>
            <a:r>
              <a:rPr kumimoji="0" lang="pl-PL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Similar efforts already being</a:t>
            </a:r>
            <a:r>
              <a:rPr kumimoji="0" lang="pl-PL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performed for „complex” EOVs, such as Ocean Colour and Ocean Sound. </a:t>
            </a:r>
            <a:endParaRPr kumimoji="0" lang="pl-PL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371475" lvl="5" indent="-285750">
              <a:spcBef>
                <a:spcPts val="300"/>
              </a:spcBef>
              <a:buSzPts val="1400"/>
              <a:buFontTx/>
              <a:buChar char="-"/>
              <a:defRPr/>
            </a:pPr>
            <a:r>
              <a:rPr kumimoji="0" lang="pl-PL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Wide and iterative input 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from international experts on: (i) requirement setting, (ii) coordinated observing efforts, and (iii) data management and information product development</a:t>
            </a:r>
            <a:r>
              <a:rPr kumimoji="0" lang="pl-PL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marL="371475" lvl="5" indent="-285750">
              <a:spcBef>
                <a:spcPts val="300"/>
              </a:spcBef>
              <a:buSzPts val="1400"/>
              <a:buFontTx/>
              <a:buChar char="-"/>
              <a:defRPr/>
            </a:pPr>
            <a:r>
              <a:rPr lang="pl-PL" sz="1600" dirty="0" smtClean="0">
                <a:latin typeface="Verdana"/>
                <a:ea typeface="Verdana"/>
                <a:cs typeface="Verdana"/>
                <a:sym typeface="Verdana"/>
              </a:rPr>
              <a:t>Requirement setting process involving policy makers, monitoring agencies, modellers and researchers in general</a:t>
            </a:r>
            <a:endParaRPr kumimoji="0" lang="pl-PL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371475" lvl="5" indent="-285750">
              <a:spcBef>
                <a:spcPts val="300"/>
              </a:spcBef>
              <a:buSzPts val="1400"/>
              <a:buFontTx/>
              <a:buChar char="-"/>
              <a:defRPr/>
            </a:pPr>
            <a:r>
              <a:rPr lang="pl-PL" sz="1600" dirty="0" smtClean="0">
                <a:latin typeface="Verdana"/>
                <a:ea typeface="Verdana"/>
                <a:cs typeface="Verdana"/>
                <a:sym typeface="Verdana"/>
              </a:rPr>
              <a:t>Long-term process. First version to be available by end of 2023.</a:t>
            </a:r>
          </a:p>
          <a:p>
            <a:pPr marL="371475" lvl="5" indent="-285750">
              <a:spcBef>
                <a:spcPts val="300"/>
              </a:spcBef>
              <a:buSzPts val="1400"/>
              <a:buFontTx/>
              <a:buChar char="-"/>
              <a:defRPr/>
            </a:pPr>
            <a:r>
              <a:rPr lang="pl-PL" sz="1600" dirty="0" smtClean="0">
                <a:latin typeface="Verdana"/>
                <a:ea typeface="Verdana"/>
                <a:cs typeface="Verdana"/>
                <a:sym typeface="Verdana"/>
              </a:rPr>
              <a:t>EOV Specification Sheet as a living document.</a:t>
            </a:r>
          </a:p>
          <a:p>
            <a:pPr marL="85725" lvl="5">
              <a:spcBef>
                <a:spcPts val="300"/>
              </a:spcBef>
              <a:buSzPts val="1400"/>
              <a:defRPr/>
            </a:pPr>
            <a:endParaRPr kumimoji="0" lang="pl-PL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336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53" descr="logo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10741" y="4731544"/>
            <a:ext cx="385800" cy="3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3"/>
          <p:cNvSpPr txBox="1"/>
          <p:nvPr/>
        </p:nvSpPr>
        <p:spPr>
          <a:xfrm>
            <a:off x="88900" y="1071943"/>
            <a:ext cx="6338915" cy="28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Fully integrated 2030 ocean observing system providing the critical ocean information needed to address climate change, generate forecasts, protect ocean health and support sustainable growth, and with </a:t>
            </a:r>
            <a:r>
              <a:rPr lang="en-GB" sz="1600" i="1" u="sng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new partnerships</a:t>
            </a:r>
            <a:r>
              <a:rPr lang="en-GB" sz="1600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and world-wide participation.</a:t>
            </a:r>
            <a:endParaRPr sz="1600" i="1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l-PL" sz="1600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We </a:t>
            </a:r>
            <a:r>
              <a:rPr lang="en-GB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are here to listen and engage as </a:t>
            </a:r>
            <a:r>
              <a:rPr lang="pl-PL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partners</a:t>
            </a:r>
            <a:r>
              <a:rPr lang="en-GB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GB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to support </a:t>
            </a:r>
            <a:r>
              <a:rPr lang="pl-PL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the community efforts</a:t>
            </a:r>
            <a:r>
              <a:rPr lang="en-GB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pl-PL" sz="1600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towards integrated marine debris monitoring.</a:t>
            </a:r>
            <a:endParaRPr i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6" name="Google Shape;346;p53"/>
          <p:cNvSpPr/>
          <p:nvPr/>
        </p:nvSpPr>
        <p:spPr>
          <a:xfrm>
            <a:off x="905328" y="4739428"/>
            <a:ext cx="49683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Institute of Oceanology of Polish Academy of Sciences, </a:t>
            </a:r>
            <a:r>
              <a:rPr lang="en-GB" sz="700" b="0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ul</a:t>
            </a:r>
            <a:r>
              <a:rPr lang="en-GB" sz="700" b="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en-GB" sz="700" b="0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Powstańców</a:t>
            </a:r>
            <a:r>
              <a:rPr lang="en-GB" sz="700" b="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GB" sz="700" b="0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Warszawy</a:t>
            </a:r>
            <a:r>
              <a:rPr lang="en-GB" sz="700" b="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55, 81-712 Sopot, </a:t>
            </a:r>
            <a:r>
              <a:rPr lang="en-GB" sz="700" b="0" i="0" u="none" strike="noStrike" cap="none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Poland</a:t>
            </a:r>
            <a:r>
              <a:rPr lang="pl-PL" sz="700" b="0" i="0" u="none" strike="noStrike" cap="none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; </a:t>
            </a:r>
            <a:r>
              <a:rPr lang="en-GB" sz="700" b="0" i="0" u="none" strike="noStrike" cap="none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Phone</a:t>
            </a:r>
            <a:r>
              <a:rPr lang="en-GB" sz="700" b="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: +48 58 731 16 10 / Fax: +48 58 551 21 30, </a:t>
            </a:r>
            <a:r>
              <a:rPr lang="en-GB" sz="7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www.ioccp.org</a:t>
            </a:r>
            <a:endParaRPr sz="700" b="1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7" name="Google Shape;347;p53"/>
          <p:cNvPicPr preferRelativeResize="0"/>
          <p:nvPr/>
        </p:nvPicPr>
        <p:blipFill rotWithShape="1">
          <a:blip r:embed="rId5">
            <a:alphaModFix/>
          </a:blip>
          <a:srcRect b="9371"/>
          <a:stretch/>
        </p:blipFill>
        <p:spPr>
          <a:xfrm>
            <a:off x="6635650" y="998571"/>
            <a:ext cx="2349350" cy="300694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3"/>
          <p:cNvSpPr txBox="1"/>
          <p:nvPr/>
        </p:nvSpPr>
        <p:spPr>
          <a:xfrm>
            <a:off x="178841" y="99849"/>
            <a:ext cx="5694787" cy="8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Strengthen PARTNERSHIPS for delivery of services to end users</a:t>
            </a:r>
            <a:endParaRPr sz="1600" i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g640acd5164_2_100"/>
          <p:cNvGrpSpPr/>
          <p:nvPr/>
        </p:nvGrpSpPr>
        <p:grpSpPr>
          <a:xfrm>
            <a:off x="5152116" y="355978"/>
            <a:ext cx="3916488" cy="2587685"/>
            <a:chOff x="5269288" y="474638"/>
            <a:chExt cx="5221984" cy="3450246"/>
          </a:xfrm>
        </p:grpSpPr>
        <p:grpSp>
          <p:nvGrpSpPr>
            <p:cNvPr id="231" name="Google Shape;231;g640acd5164_2_100"/>
            <p:cNvGrpSpPr/>
            <p:nvPr/>
          </p:nvGrpSpPr>
          <p:grpSpPr>
            <a:xfrm>
              <a:off x="5418154" y="474638"/>
              <a:ext cx="5073118" cy="3450246"/>
              <a:chOff x="5159896" y="537849"/>
              <a:chExt cx="5286027" cy="3539229"/>
            </a:xfrm>
          </p:grpSpPr>
          <p:pic>
            <p:nvPicPr>
              <p:cNvPr id="232" name="Google Shape;232;g640acd5164_2_100"/>
              <p:cNvPicPr preferRelativeResize="0"/>
              <p:nvPr/>
            </p:nvPicPr>
            <p:blipFill rotWithShape="1">
              <a:blip r:embed="rId4">
                <a:alphaModFix/>
              </a:blip>
              <a:srcRect l="5065" t="12188" r="25830"/>
              <a:stretch/>
            </p:blipFill>
            <p:spPr>
              <a:xfrm>
                <a:off x="5459035" y="537849"/>
                <a:ext cx="4986888" cy="353922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3" name="Google Shape;233;g640acd5164_2_100"/>
              <p:cNvSpPr/>
              <p:nvPr/>
            </p:nvSpPr>
            <p:spPr>
              <a:xfrm>
                <a:off x="5159896" y="2307458"/>
                <a:ext cx="1584176" cy="176961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/>
                <a:endParaRPr sz="135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234" name="Google Shape;234;g640acd5164_2_10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69288" y="2199756"/>
              <a:ext cx="1818100" cy="10116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5" name="Google Shape;235;g640acd5164_2_100"/>
          <p:cNvSpPr txBox="1"/>
          <p:nvPr/>
        </p:nvSpPr>
        <p:spPr>
          <a:xfrm>
            <a:off x="87833" y="308415"/>
            <a:ext cx="8904150" cy="429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/>
            <a:endParaRPr sz="900" b="1" dirty="0">
              <a:latin typeface="Verdana"/>
              <a:ea typeface="Verdana"/>
              <a:cs typeface="Verdana"/>
              <a:sym typeface="Verdana"/>
            </a:endParaRPr>
          </a:p>
          <a:p>
            <a:pPr defTabSz="685800"/>
            <a:r>
              <a:rPr lang="pl-PL" sz="1350" b="1" dirty="0">
                <a:latin typeface="Verdana"/>
                <a:ea typeface="Verdana"/>
                <a:cs typeface="Verdana"/>
                <a:sym typeface="Verdana"/>
              </a:rPr>
              <a:t>Global Ocean Acidification Observing Network </a:t>
            </a:r>
            <a:endParaRPr sz="1050" dirty="0"/>
          </a:p>
          <a:p>
            <a:pPr defTabSz="685800"/>
            <a:r>
              <a:rPr lang="pl-PL" sz="1350" b="1" dirty="0">
                <a:latin typeface="Verdana"/>
                <a:ea typeface="Verdana"/>
                <a:cs typeface="Verdana"/>
                <a:sym typeface="Verdana"/>
              </a:rPr>
              <a:t>Data Portal</a:t>
            </a:r>
            <a:endParaRPr sz="1050" dirty="0"/>
          </a:p>
          <a:p>
            <a:pPr defTabSz="685800"/>
            <a:r>
              <a:rPr lang="pl-PL" sz="1350" u="sng" dirty="0">
                <a:solidFill>
                  <a:srgbClr val="009999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http://portal.goa-on.org/Explorer</a:t>
            </a:r>
            <a:endParaRPr sz="1350" dirty="0">
              <a:latin typeface="Verdana"/>
              <a:ea typeface="Verdana"/>
              <a:cs typeface="Verdana"/>
              <a:sym typeface="Verdana"/>
            </a:endParaRPr>
          </a:p>
          <a:p>
            <a:pPr marL="472679" indent="-409575" defTabSz="685800">
              <a:buSzPts val="1800"/>
              <a:buFont typeface="Verdana"/>
              <a:buChar char="•"/>
            </a:pPr>
            <a:r>
              <a:rPr lang="pl-PL" sz="1350" dirty="0">
                <a:latin typeface="Verdana"/>
                <a:ea typeface="Verdana"/>
                <a:cs typeface="Verdana"/>
                <a:sym typeface="Verdana"/>
              </a:rPr>
              <a:t>Metadata on OA-relevant observations</a:t>
            </a:r>
            <a:endParaRPr sz="1050" dirty="0"/>
          </a:p>
          <a:p>
            <a:pPr marL="472679" indent="-409575" defTabSz="685800">
              <a:spcBef>
                <a:spcPts val="450"/>
              </a:spcBef>
              <a:buSzPts val="1800"/>
              <a:buFont typeface="Verdana"/>
              <a:buChar char="•"/>
            </a:pPr>
            <a:r>
              <a:rPr lang="pl-PL" sz="1350" dirty="0">
                <a:latin typeface="Verdana"/>
                <a:ea typeface="Verdana"/>
                <a:cs typeface="Verdana"/>
                <a:sym typeface="Verdana"/>
              </a:rPr>
              <a:t>Filter by region, platform, EOV, etc.</a:t>
            </a:r>
            <a:endParaRPr sz="1050" dirty="0"/>
          </a:p>
          <a:p>
            <a:pPr marL="472679" indent="-409575" defTabSz="685800">
              <a:spcBef>
                <a:spcPts val="450"/>
              </a:spcBef>
              <a:buSzPts val="1800"/>
              <a:buFont typeface="Verdana"/>
              <a:buChar char="•"/>
            </a:pPr>
            <a:r>
              <a:rPr lang="pl-PL" sz="1350" dirty="0">
                <a:latin typeface="Verdana"/>
                <a:ea typeface="Verdana"/>
                <a:cs typeface="Verdana"/>
                <a:sym typeface="Verdana"/>
              </a:rPr>
              <a:t>Visualize available time series data</a:t>
            </a:r>
            <a:endParaRPr sz="1050" dirty="0"/>
          </a:p>
          <a:p>
            <a:pPr marL="472679" indent="-409575" defTabSz="685800">
              <a:spcBef>
                <a:spcPts val="450"/>
              </a:spcBef>
              <a:buSzPts val="1800"/>
              <a:buFont typeface="Verdana"/>
              <a:buChar char="•"/>
            </a:pPr>
            <a:r>
              <a:rPr lang="pl-PL" sz="1350" dirty="0">
                <a:latin typeface="Verdana"/>
                <a:ea typeface="Verdana"/>
                <a:cs typeface="Verdana"/>
                <a:sym typeface="Verdana"/>
              </a:rPr>
              <a:t>Contact data providers</a:t>
            </a:r>
            <a:endParaRPr sz="1050" dirty="0"/>
          </a:p>
          <a:p>
            <a:pPr defTabSz="685800"/>
            <a:endParaRPr sz="1350" b="1" dirty="0">
              <a:latin typeface="Verdana"/>
              <a:ea typeface="Verdana"/>
              <a:cs typeface="Verdana"/>
              <a:sym typeface="Verdana"/>
            </a:endParaRPr>
          </a:p>
          <a:p>
            <a:pPr defTabSz="685800"/>
            <a:r>
              <a:rPr lang="pl-PL" sz="1350" b="1" dirty="0">
                <a:latin typeface="Verdana"/>
                <a:ea typeface="Verdana"/>
                <a:cs typeface="Verdana"/>
                <a:sym typeface="Verdana"/>
              </a:rPr>
              <a:t>Oxygen Data Portal / Synthesis Product</a:t>
            </a:r>
            <a:endParaRPr sz="1050" dirty="0"/>
          </a:p>
          <a:p>
            <a:pPr defTabSz="685800"/>
            <a:r>
              <a:rPr lang="pl-PL" sz="1350" dirty="0">
                <a:solidFill>
                  <a:srgbClr val="3C8C92"/>
                </a:solidFill>
                <a:latin typeface="Verdana"/>
                <a:ea typeface="Verdana"/>
                <a:cs typeface="Verdana"/>
                <a:sym typeface="Verdana"/>
              </a:rPr>
              <a:t>(Scoping and design phase)</a:t>
            </a:r>
            <a:endParaRPr sz="1350" dirty="0">
              <a:solidFill>
                <a:srgbClr val="3C8C9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2679" indent="-409575" defTabSz="685800">
              <a:buSzPts val="1800"/>
              <a:buFont typeface="Verdana"/>
              <a:buChar char="•"/>
            </a:pPr>
            <a:r>
              <a:rPr lang="pl-PL" sz="1350" dirty="0">
                <a:latin typeface="Verdana"/>
                <a:ea typeface="Verdana"/>
                <a:cs typeface="Verdana"/>
                <a:sym typeface="Verdana"/>
              </a:rPr>
              <a:t>Joint effort by IOCCP, </a:t>
            </a:r>
            <a:r>
              <a:rPr lang="pl-PL" sz="1350" dirty="0" smtClean="0">
                <a:latin typeface="Verdana"/>
                <a:ea typeface="Verdana"/>
                <a:cs typeface="Verdana"/>
                <a:sym typeface="Verdana"/>
              </a:rPr>
              <a:t>SFB754, GO2NE</a:t>
            </a:r>
            <a:r>
              <a:rPr lang="pl-PL" sz="1350" dirty="0">
                <a:latin typeface="Verdana"/>
                <a:ea typeface="Verdana"/>
                <a:cs typeface="Verdana"/>
                <a:sym typeface="Verdana"/>
              </a:rPr>
              <a:t>, IOC, NOAA NCEI &amp; GLODAP</a:t>
            </a:r>
            <a:endParaRPr sz="1050" dirty="0"/>
          </a:p>
          <a:p>
            <a:pPr marL="472679" indent="-409575" defTabSz="685800">
              <a:spcBef>
                <a:spcPts val="450"/>
              </a:spcBef>
              <a:buSzPts val="1800"/>
              <a:buFont typeface="Verdana"/>
              <a:buChar char="•"/>
            </a:pPr>
            <a:r>
              <a:rPr lang="pl-PL" sz="1350" dirty="0">
                <a:latin typeface="Verdana"/>
                <a:ea typeface="Verdana"/>
                <a:cs typeface="Verdana"/>
                <a:sym typeface="Verdana"/>
              </a:rPr>
              <a:t>Aim to include all oxygen data from all relevant platforms</a:t>
            </a:r>
            <a:endParaRPr sz="1050" dirty="0"/>
          </a:p>
          <a:p>
            <a:pPr marL="472679" indent="-409575" defTabSz="685800">
              <a:spcBef>
                <a:spcPts val="450"/>
              </a:spcBef>
              <a:buSzPts val="1800"/>
              <a:buFont typeface="Verdana"/>
              <a:buChar char="•"/>
            </a:pPr>
            <a:r>
              <a:rPr lang="pl-PL" sz="1350" dirty="0">
                <a:latin typeface="Verdana"/>
                <a:ea typeface="Verdana"/>
                <a:cs typeface="Verdana"/>
                <a:sym typeface="Verdana"/>
              </a:rPr>
              <a:t>Like GOA-ON Portal, it will be a phenomenon-oriented product (i.e. Deoxygenation).</a:t>
            </a:r>
            <a:endParaRPr sz="1050" dirty="0"/>
          </a:p>
          <a:p>
            <a:pPr marL="472678" indent="-409575" defTabSz="685800">
              <a:spcBef>
                <a:spcPts val="450"/>
              </a:spcBef>
              <a:buSzPts val="1800"/>
              <a:buFont typeface="Verdana"/>
              <a:buChar char="•"/>
            </a:pPr>
            <a:r>
              <a:rPr lang="pl-PL" sz="1350" dirty="0">
                <a:latin typeface="Verdana"/>
                <a:ea typeface="Verdana"/>
                <a:cs typeface="Verdana"/>
                <a:sym typeface="Verdana"/>
              </a:rPr>
              <a:t>GOOS Biogeochemistry Panel engaged in building the framework in terms of aims, end users, structure, funding sources, community coordination, etc. </a:t>
            </a:r>
            <a:endParaRPr sz="1350" dirty="0">
              <a:latin typeface="Verdana"/>
              <a:ea typeface="Verdana"/>
              <a:cs typeface="Verdana"/>
              <a:sym typeface="Verdana"/>
            </a:endParaRPr>
          </a:p>
          <a:p>
            <a:pPr marL="472679" indent="-409575" defTabSz="685800">
              <a:spcBef>
                <a:spcPts val="450"/>
              </a:spcBef>
              <a:buSzPts val="1800"/>
              <a:buFont typeface="Verdana"/>
              <a:buChar char="•"/>
            </a:pPr>
            <a:r>
              <a:rPr lang="pl-PL" sz="1350" dirty="0">
                <a:latin typeface="Verdana"/>
                <a:ea typeface="Verdana"/>
                <a:cs typeface="Verdana"/>
                <a:sym typeface="Verdana"/>
              </a:rPr>
              <a:t>Scoping workshop in Sopot, Poland, on 11-13 November 2019 </a:t>
            </a:r>
            <a:endParaRPr sz="1050" dirty="0"/>
          </a:p>
          <a:p>
            <a:pPr defTabSz="685800">
              <a:spcBef>
                <a:spcPts val="450"/>
              </a:spcBef>
            </a:pPr>
            <a:endParaRPr sz="135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6" name="Google Shape;236;g640acd5164_2_100"/>
          <p:cNvSpPr/>
          <p:nvPr/>
        </p:nvSpPr>
        <p:spPr>
          <a:xfrm>
            <a:off x="96336" y="51349"/>
            <a:ext cx="6318702" cy="330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>
              <a:buClr>
                <a:srgbClr val="396BAD"/>
              </a:buClr>
              <a:buSzPts val="2000"/>
            </a:pPr>
            <a:r>
              <a:rPr lang="pl-PL" sz="1650" b="1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rPr>
              <a:t>Phenomena-based data products</a:t>
            </a:r>
            <a:endParaRPr sz="1500" b="1">
              <a:solidFill>
                <a:srgbClr val="396BA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7" name="Google Shape;237;g640acd5164_2_1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54487" y="4292028"/>
            <a:ext cx="2040665" cy="731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640acd5164_2_10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12594" y="4390830"/>
            <a:ext cx="1244817" cy="622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640acd5164_2_10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11927" y="4220366"/>
            <a:ext cx="888044" cy="888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640acd5164_2_10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34383" y="4390830"/>
            <a:ext cx="1248228" cy="1133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640acd5164_2_10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10423" y="4275308"/>
            <a:ext cx="824108" cy="824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98" y="4335349"/>
            <a:ext cx="544718" cy="66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1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50" descr="logo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10741" y="4731544"/>
            <a:ext cx="385800" cy="3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50"/>
          <p:cNvSpPr txBox="1"/>
          <p:nvPr/>
        </p:nvSpPr>
        <p:spPr>
          <a:xfrm>
            <a:off x="356343" y="1261454"/>
            <a:ext cx="8432400" cy="293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179999" lvl="0" indent="2250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offers the </a:t>
            </a:r>
            <a:r>
              <a:rPr lang="en-GB" sz="2200" u="sng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CAPACITY</a:t>
            </a:r>
            <a:r>
              <a:rPr lang="en-GB" sz="22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and </a:t>
            </a:r>
            <a:r>
              <a:rPr lang="en-GB" sz="2200" u="sng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RESOURCES</a:t>
            </a:r>
            <a:r>
              <a:rPr lang="en-GB" sz="22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to </a:t>
            </a:r>
            <a:r>
              <a:rPr lang="en-GB" sz="22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support</a:t>
            </a:r>
            <a:r>
              <a:rPr lang="pl-PL" sz="22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a</a:t>
            </a:r>
            <a:r>
              <a:rPr lang="en-GB" sz="22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pl-PL" sz="2200" u="sng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COLLABORATIVE</a:t>
            </a:r>
            <a:r>
              <a:rPr lang="en-GB" sz="22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pl-PL" sz="22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effort to:</a:t>
            </a:r>
          </a:p>
          <a:p>
            <a:pPr marL="179999" lvl="0" indent="2250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1100" dirty="0" smtClean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22288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l-PL" sz="22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develop </a:t>
            </a:r>
            <a:r>
              <a:rPr lang="en-GB" sz="2200" u="sng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GLOBAL </a:t>
            </a:r>
            <a:r>
              <a:rPr lang="en-GB" sz="2200" u="sng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COORDINATION</a:t>
            </a:r>
            <a:r>
              <a:rPr lang="en-GB" sz="22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GB" sz="22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of </a:t>
            </a:r>
            <a:r>
              <a:rPr lang="pl-PL" sz="22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</a:t>
            </a:r>
            <a:r>
              <a:rPr lang="en-GB" sz="22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pl-PL" sz="22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</a:t>
            </a:r>
            <a:r>
              <a:rPr lang="en-GB" sz="2200" dirty="0" err="1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ntegrated</a:t>
            </a:r>
            <a:r>
              <a:rPr lang="en-GB" sz="22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pl-PL" sz="22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</a:t>
            </a:r>
            <a:r>
              <a:rPr lang="en-GB" sz="2200" dirty="0" err="1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arine</a:t>
            </a:r>
            <a:r>
              <a:rPr lang="en-GB" sz="22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pl-PL" sz="22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n-GB" sz="2200" dirty="0" err="1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ebris</a:t>
            </a:r>
            <a:r>
              <a:rPr lang="en-GB" sz="22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pl-PL" sz="22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</a:t>
            </a:r>
            <a:r>
              <a:rPr lang="en-GB" sz="2200" dirty="0" err="1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bserving</a:t>
            </a:r>
            <a:r>
              <a:rPr lang="en-GB" sz="22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pl-PL" sz="22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</a:t>
            </a:r>
            <a:r>
              <a:rPr lang="en-GB" sz="2200" dirty="0" err="1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ystem</a:t>
            </a:r>
            <a:r>
              <a:rPr lang="en-GB" sz="22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GB" sz="2200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(IMDOS - </a:t>
            </a:r>
            <a:r>
              <a:rPr lang="en-GB" sz="2200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Maximenko</a:t>
            </a:r>
            <a:r>
              <a:rPr lang="en-GB" sz="2200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et al. 2019</a:t>
            </a:r>
            <a:r>
              <a:rPr lang="en-GB" sz="2200" i="1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),</a:t>
            </a:r>
            <a:endParaRPr lang="pl-PL" sz="2200" i="1" dirty="0" smtClean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22288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l-PL" sz="2200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r>
              <a:rPr lang="pl-PL" sz="2200" i="1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stablish M</a:t>
            </a:r>
            <a:r>
              <a:rPr lang="en-GB" sz="2200" i="1" dirty="0" err="1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arine</a:t>
            </a:r>
            <a:r>
              <a:rPr lang="en-GB" sz="2200" i="1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pl-PL" sz="2200" i="1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(Plastic) D</a:t>
            </a:r>
            <a:r>
              <a:rPr lang="en-GB" sz="2200" i="1" dirty="0" err="1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ebris</a:t>
            </a:r>
            <a:r>
              <a:rPr lang="en-GB" sz="2200" i="1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GB" sz="2200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as a Human Pressure Essential Ocean Variable (EOV)</a:t>
            </a:r>
            <a:r>
              <a:rPr lang="en-GB" sz="22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sz="22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8" name="Google Shape;298;p50"/>
          <p:cNvSpPr/>
          <p:nvPr/>
        </p:nvSpPr>
        <p:spPr>
          <a:xfrm>
            <a:off x="799000" y="4739428"/>
            <a:ext cx="49683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Institute of Oceanology of Polish Academy of Sciences, </a:t>
            </a:r>
            <a:r>
              <a:rPr lang="en-GB" sz="700" b="0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ul</a:t>
            </a:r>
            <a:r>
              <a:rPr lang="en-GB" sz="700" b="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en-GB" sz="700" b="0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Powstańców</a:t>
            </a:r>
            <a:r>
              <a:rPr lang="en-GB" sz="700" b="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GB" sz="700" b="0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Warszawy</a:t>
            </a:r>
            <a:r>
              <a:rPr lang="en-GB" sz="700" b="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55, 81-712 Sopot, </a:t>
            </a:r>
            <a:r>
              <a:rPr lang="en-GB" sz="700" b="0" i="0" u="none" strike="noStrike" cap="none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Poland</a:t>
            </a:r>
            <a:r>
              <a:rPr lang="pl-PL" sz="700" b="0" i="0" u="none" strike="noStrike" cap="none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; </a:t>
            </a:r>
            <a:r>
              <a:rPr lang="en-GB" sz="700" b="0" i="0" u="none" strike="noStrike" cap="none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Phone</a:t>
            </a:r>
            <a:r>
              <a:rPr lang="en-GB" sz="700" b="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: +48 58 731 16 10 / Fax: +48 58 551 21 30, </a:t>
            </a:r>
            <a:r>
              <a:rPr lang="en-GB" sz="7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www.ioccp.org</a:t>
            </a:r>
            <a:endParaRPr sz="700" b="1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99" name="Google Shape;299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711" y="172421"/>
            <a:ext cx="2638272" cy="13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2198">
            <a:off x="8003325" y="4027392"/>
            <a:ext cx="895697" cy="870387"/>
          </a:xfrm>
          <a:prstGeom prst="rect">
            <a:avLst/>
          </a:prstGeom>
          <a:noFill/>
          <a:ln>
            <a:noFill/>
          </a:ln>
          <a:effectLst>
            <a:outerShdw blurRad="842963" dist="66675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1"/>
          <p:cNvSpPr/>
          <p:nvPr/>
        </p:nvSpPr>
        <p:spPr>
          <a:xfrm>
            <a:off x="2961288" y="350641"/>
            <a:ext cx="5627702" cy="319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</a:rPr>
              <a:t>GOOS is a programme executed by the Intergovernmental Oceanographic Commission (IOC) of the UNESCO, but its success relies on the coordinated contributions of several people and organizations </a:t>
            </a:r>
            <a:r>
              <a:rPr lang="en-GB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worldwide</a:t>
            </a:r>
            <a:r>
              <a:rPr lang="pl-PL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lvl="0"/>
            <a:endParaRPr lang="pl-PL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</a:rPr>
              <a:t>GOOS conforms to the methodology of the Framework for Ocean </a:t>
            </a:r>
            <a:r>
              <a:rPr lang="en-GB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Observing</a:t>
            </a:r>
            <a:r>
              <a:rPr lang="pl-PL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(FOO).</a:t>
            </a:r>
          </a:p>
          <a:p>
            <a:pPr lvl="0"/>
            <a:endParaRPr lang="pl-PL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pl-PL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FOO guides the ocean observing community as a whole to establish an integrated and sustained global observing system. </a:t>
            </a:r>
          </a:p>
          <a:p>
            <a:pPr lvl="0"/>
            <a:endParaRPr lang="pl-PL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09" name="Google Shape;309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224" y="1778000"/>
            <a:ext cx="1305976" cy="17668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292929"/>
            </a:solidFill>
            <a:prstDash val="solid"/>
            <a:miter lim="800000"/>
            <a:headEnd type="none" w="sm" len="sm"/>
            <a:tailEnd type="none" w="sm" len="sm"/>
          </a:ln>
        </p:spPr>
      </p:pic>
      <p:grpSp>
        <p:nvGrpSpPr>
          <p:cNvPr id="4" name="Group 3"/>
          <p:cNvGrpSpPr/>
          <p:nvPr/>
        </p:nvGrpSpPr>
        <p:grpSpPr>
          <a:xfrm>
            <a:off x="246100" y="3901478"/>
            <a:ext cx="4054400" cy="1242022"/>
            <a:chOff x="112811" y="3670300"/>
            <a:chExt cx="4054400" cy="1242022"/>
          </a:xfrm>
        </p:grpSpPr>
        <p:pic>
          <p:nvPicPr>
            <p:cNvPr id="6146" name="Picture 2" descr="sponsor 04 new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4894" y="4245390"/>
              <a:ext cx="462317" cy="616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sponsor 03 new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7896" y="4277848"/>
              <a:ext cx="968404" cy="514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sponsor 02 new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826" y="4083882"/>
              <a:ext cx="622785" cy="828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2" name="Picture 8" descr="UNESCEO and IOC logo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11" y="4192441"/>
              <a:ext cx="1435100" cy="703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12811" y="3670300"/>
              <a:ext cx="25414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/>
                <a:t>Sponsored by:</a:t>
              </a:r>
              <a:endParaRPr lang="en-GB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11" y="223641"/>
            <a:ext cx="1779489" cy="9342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1"/>
          <p:cNvSpPr/>
          <p:nvPr/>
        </p:nvSpPr>
        <p:spPr>
          <a:xfrm>
            <a:off x="1508456" y="136938"/>
            <a:ext cx="6870918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CAPACITY</a:t>
            </a:r>
            <a:r>
              <a:rPr lang="en-GB" sz="1800" b="1" dirty="0">
                <a:solidFill>
                  <a:srgbClr val="0B5394"/>
                </a:solidFill>
                <a:latin typeface="Verdana"/>
                <a:ea typeface="Verdana"/>
                <a:cs typeface="Verdana"/>
                <a:sym typeface="Verdana"/>
              </a:rPr>
              <a:t> to implement the Framework for Ocean Observing using the concept of </a:t>
            </a:r>
            <a:r>
              <a:rPr lang="en-GB" sz="1800" b="1" dirty="0" smtClean="0">
                <a:solidFill>
                  <a:srgbClr val="0B5394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r>
              <a:rPr lang="pl-PL" sz="1800" b="1" dirty="0" smtClean="0">
                <a:solidFill>
                  <a:srgbClr val="0B5394"/>
                </a:solidFill>
                <a:latin typeface="Verdana"/>
                <a:ea typeface="Verdana"/>
                <a:cs typeface="Verdana"/>
                <a:sym typeface="Verdana"/>
              </a:rPr>
              <a:t>OV</a:t>
            </a:r>
            <a:r>
              <a:rPr lang="en-GB" sz="1800" b="1" dirty="0" smtClean="0">
                <a:solidFill>
                  <a:srgbClr val="0B5394"/>
                </a:solidFill>
                <a:latin typeface="Verdana"/>
                <a:ea typeface="Verdana"/>
                <a:cs typeface="Verdana"/>
                <a:sym typeface="Verdana"/>
              </a:rPr>
              <a:t>s</a:t>
            </a:r>
            <a:endParaRPr sz="1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7" name="Google Shape;307;p51"/>
          <p:cNvPicPr preferRelativeResize="0"/>
          <p:nvPr/>
        </p:nvPicPr>
        <p:blipFill rotWithShape="1">
          <a:blip r:embed="rId4">
            <a:alphaModFix/>
          </a:blip>
          <a:srcRect t="2747" b="2850"/>
          <a:stretch/>
        </p:blipFill>
        <p:spPr>
          <a:xfrm>
            <a:off x="119925" y="1078950"/>
            <a:ext cx="4905450" cy="3689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" name="Google Shape;308;p51"/>
          <p:cNvGrpSpPr/>
          <p:nvPr/>
        </p:nvGrpSpPr>
        <p:grpSpPr>
          <a:xfrm rot="-849341">
            <a:off x="293999" y="424642"/>
            <a:ext cx="1068942" cy="1556008"/>
            <a:chOff x="2411760" y="188640"/>
            <a:chExt cx="4176000" cy="5909700"/>
          </a:xfrm>
        </p:grpSpPr>
        <p:pic>
          <p:nvPicPr>
            <p:cNvPr id="309" name="Google Shape;309;p5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411760" y="188640"/>
              <a:ext cx="4176000" cy="59097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 cmpd="sng">
              <a:solidFill>
                <a:srgbClr val="292929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310" name="Google Shape;310;p51"/>
            <p:cNvSpPr/>
            <p:nvPr/>
          </p:nvSpPr>
          <p:spPr>
            <a:xfrm>
              <a:off x="3029561" y="5123734"/>
              <a:ext cx="3525300" cy="6459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500" b="1" u="sng">
                  <a:solidFill>
                    <a:schemeClr val="hlink"/>
                  </a:solidFill>
                  <a:latin typeface="Verdana"/>
                  <a:ea typeface="Verdana"/>
                  <a:cs typeface="Verdana"/>
                  <a:sym typeface="Verdana"/>
                  <a:hlinkClick r:id="rId6"/>
                </a:rPr>
                <a:t>www.ioccp.org/foo</a:t>
              </a:r>
              <a:endParaRPr sz="5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311" name="Google Shape;311;p51"/>
          <p:cNvGrpSpPr/>
          <p:nvPr/>
        </p:nvGrpSpPr>
        <p:grpSpPr>
          <a:xfrm>
            <a:off x="4697175" y="3188971"/>
            <a:ext cx="4390757" cy="2286000"/>
            <a:chOff x="1045800" y="1321271"/>
            <a:chExt cx="4390757" cy="2286000"/>
          </a:xfrm>
        </p:grpSpPr>
        <p:sp>
          <p:nvSpPr>
            <p:cNvPr id="312" name="Google Shape;312;p51"/>
            <p:cNvSpPr/>
            <p:nvPr/>
          </p:nvSpPr>
          <p:spPr>
            <a:xfrm rot="-786413">
              <a:off x="1201791" y="1771680"/>
              <a:ext cx="4131532" cy="1385182"/>
            </a:xfrm>
            <a:prstGeom prst="rightArrow">
              <a:avLst>
                <a:gd name="adj1" fmla="val 50000"/>
                <a:gd name="adj2" fmla="val 48446"/>
              </a:avLst>
            </a:prstGeom>
            <a:gradFill>
              <a:gsLst>
                <a:gs pos="0">
                  <a:srgbClr val="D4E5F5"/>
                </a:gs>
                <a:gs pos="100000">
                  <a:srgbClr val="70A4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76175" tIns="38075" rIns="76175" bIns="380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51"/>
            <p:cNvSpPr txBox="1"/>
            <p:nvPr/>
          </p:nvSpPr>
          <p:spPr>
            <a:xfrm rot="-765825">
              <a:off x="2459175" y="2298634"/>
              <a:ext cx="2444198" cy="33128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76175" tIns="38075" rIns="76175" bIns="380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Times New Roman"/>
                <a:buNone/>
              </a:pPr>
              <a:r>
                <a:rPr lang="en-GB" b="1" u="sng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Increasing Readiness Levels</a:t>
              </a:r>
              <a:endParaRPr/>
            </a:p>
          </p:txBody>
        </p:sp>
        <p:grpSp>
          <p:nvGrpSpPr>
            <p:cNvPr id="314" name="Google Shape;314;p51"/>
            <p:cNvGrpSpPr/>
            <p:nvPr/>
          </p:nvGrpSpPr>
          <p:grpSpPr>
            <a:xfrm>
              <a:off x="1045800" y="1556149"/>
              <a:ext cx="3713663" cy="1374998"/>
              <a:chOff x="1183775" y="1412649"/>
              <a:chExt cx="3713663" cy="1374998"/>
            </a:xfrm>
          </p:grpSpPr>
          <p:sp>
            <p:nvSpPr>
              <p:cNvPr id="315" name="Google Shape;315;p51"/>
              <p:cNvSpPr/>
              <p:nvPr/>
            </p:nvSpPr>
            <p:spPr>
              <a:xfrm>
                <a:off x="1183775" y="2340047"/>
                <a:ext cx="1136400" cy="447600"/>
              </a:xfrm>
              <a:prstGeom prst="ellipse">
                <a:avLst/>
              </a:prstGeom>
              <a:solidFill>
                <a:schemeClr val="lt1"/>
              </a:solidFill>
              <a:ln w="57150" cap="flat" cmpd="sng">
                <a:solidFill>
                  <a:srgbClr val="CC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63500" dist="107763" dir="8100000" algn="ctr" rotWithShape="0">
                  <a:schemeClr val="lt2">
                    <a:alpha val="49800"/>
                  </a:schemeClr>
                </a:outerShdw>
              </a:effectLst>
            </p:spPr>
            <p:txBody>
              <a:bodyPr spcFirstLastPara="1" wrap="square" lIns="76175" tIns="38075" rIns="76175" bIns="380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51"/>
              <p:cNvSpPr txBox="1"/>
              <p:nvPr/>
            </p:nvSpPr>
            <p:spPr>
              <a:xfrm>
                <a:off x="1295825" y="2429900"/>
                <a:ext cx="912300" cy="2679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76175" tIns="38075" rIns="76175" bIns="380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lang="en-GB" sz="1200" b="1"/>
                  <a:t>CONCEPT</a:t>
                </a:r>
                <a:endParaRPr sz="1200"/>
              </a:p>
            </p:txBody>
          </p:sp>
          <p:grpSp>
            <p:nvGrpSpPr>
              <p:cNvPr id="317" name="Google Shape;317;p51"/>
              <p:cNvGrpSpPr/>
              <p:nvPr/>
            </p:nvGrpSpPr>
            <p:grpSpPr>
              <a:xfrm>
                <a:off x="2258626" y="1870849"/>
                <a:ext cx="1250417" cy="435596"/>
                <a:chOff x="1031" y="1837"/>
                <a:chExt cx="1500" cy="600"/>
              </a:xfrm>
            </p:grpSpPr>
            <p:sp>
              <p:nvSpPr>
                <p:cNvPr id="318" name="Google Shape;318;p51"/>
                <p:cNvSpPr/>
                <p:nvPr/>
              </p:nvSpPr>
              <p:spPr>
                <a:xfrm>
                  <a:off x="1031" y="1837"/>
                  <a:ext cx="1500" cy="600"/>
                </a:xfrm>
                <a:prstGeom prst="ellipse">
                  <a:avLst/>
                </a:prstGeom>
                <a:solidFill>
                  <a:schemeClr val="lt1"/>
                </a:solidFill>
                <a:ln w="57150" cap="flat" cmpd="sng">
                  <a:solidFill>
                    <a:srgbClr val="EEE8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63500" dist="107763" dir="8100000" algn="ctr" rotWithShape="0">
                    <a:schemeClr val="lt2">
                      <a:alpha val="49800"/>
                    </a:schemeClr>
                  </a:outerShdw>
                </a:effectLst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1"/>
                <p:cNvSpPr txBox="1"/>
                <p:nvPr/>
              </p:nvSpPr>
              <p:spPr>
                <a:xfrm>
                  <a:off x="1181" y="1986"/>
                  <a:ext cx="1200" cy="30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r>
                    <a:rPr lang="en-GB" sz="1200" b="1"/>
                    <a:t>PILOT</a:t>
                  </a:r>
                  <a:endParaRPr sz="1200"/>
                </a:p>
              </p:txBody>
            </p:sp>
          </p:grpSp>
          <p:grpSp>
            <p:nvGrpSpPr>
              <p:cNvPr id="320" name="Google Shape;320;p51"/>
              <p:cNvGrpSpPr/>
              <p:nvPr/>
            </p:nvGrpSpPr>
            <p:grpSpPr>
              <a:xfrm>
                <a:off x="3609600" y="1412649"/>
                <a:ext cx="1287837" cy="435713"/>
                <a:chOff x="2604" y="1162"/>
                <a:chExt cx="1545" cy="600"/>
              </a:xfrm>
            </p:grpSpPr>
            <p:sp>
              <p:nvSpPr>
                <p:cNvPr id="321" name="Google Shape;321;p51"/>
                <p:cNvSpPr/>
                <p:nvPr/>
              </p:nvSpPr>
              <p:spPr>
                <a:xfrm>
                  <a:off x="2604" y="1162"/>
                  <a:ext cx="1500" cy="600"/>
                </a:xfrm>
                <a:prstGeom prst="ellipse">
                  <a:avLst/>
                </a:prstGeom>
                <a:solidFill>
                  <a:schemeClr val="lt1"/>
                </a:solidFill>
                <a:ln w="57150" cap="flat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63500" dist="107763" dir="8100000" algn="ctr" rotWithShape="0">
                    <a:schemeClr val="lt2">
                      <a:alpha val="49800"/>
                    </a:schemeClr>
                  </a:outerShdw>
                </a:effectLst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" name="Google Shape;322;p51"/>
                <p:cNvSpPr txBox="1"/>
                <p:nvPr/>
              </p:nvSpPr>
              <p:spPr>
                <a:xfrm>
                  <a:off x="2649" y="1297"/>
                  <a:ext cx="1500" cy="30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r>
                    <a:rPr lang="en-GB" sz="1200" b="1"/>
                    <a:t>MATURE</a:t>
                  </a:r>
                  <a:endParaRPr sz="1200"/>
                </a:p>
              </p:txBody>
            </p:sp>
          </p:grpSp>
        </p:grpSp>
      </p:grpSp>
      <p:grpSp>
        <p:nvGrpSpPr>
          <p:cNvPr id="323" name="Google Shape;323;p51"/>
          <p:cNvGrpSpPr/>
          <p:nvPr/>
        </p:nvGrpSpPr>
        <p:grpSpPr>
          <a:xfrm>
            <a:off x="5626175" y="1296325"/>
            <a:ext cx="3246874" cy="2036426"/>
            <a:chOff x="5473775" y="1220125"/>
            <a:chExt cx="3246874" cy="2036426"/>
          </a:xfrm>
        </p:grpSpPr>
        <p:pic>
          <p:nvPicPr>
            <p:cNvPr id="324" name="Google Shape;324;p51"/>
            <p:cNvPicPr preferRelativeResize="0"/>
            <p:nvPr/>
          </p:nvPicPr>
          <p:blipFill rotWithShape="1">
            <a:blip r:embed="rId7">
              <a:alphaModFix/>
            </a:blip>
            <a:srcRect l="36554" t="29087" r="11872" b="17373"/>
            <a:stretch/>
          </p:blipFill>
          <p:spPr>
            <a:xfrm>
              <a:off x="5473775" y="1220125"/>
              <a:ext cx="3246874" cy="20364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5" name="Google Shape;325;p51"/>
            <p:cNvSpPr txBox="1"/>
            <p:nvPr/>
          </p:nvSpPr>
          <p:spPr>
            <a:xfrm>
              <a:off x="6589625" y="1998275"/>
              <a:ext cx="1269300" cy="3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0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EOVs</a:t>
              </a:r>
              <a:endParaRPr sz="3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326" name="Google Shape;326;p51"/>
          <p:cNvGrpSpPr/>
          <p:nvPr/>
        </p:nvGrpSpPr>
        <p:grpSpPr>
          <a:xfrm>
            <a:off x="5888876" y="911000"/>
            <a:ext cx="2715124" cy="369600"/>
            <a:chOff x="5888876" y="911000"/>
            <a:chExt cx="2715124" cy="369600"/>
          </a:xfrm>
        </p:grpSpPr>
        <p:sp>
          <p:nvSpPr>
            <p:cNvPr id="327" name="Google Shape;327;p51"/>
            <p:cNvSpPr/>
            <p:nvPr/>
          </p:nvSpPr>
          <p:spPr>
            <a:xfrm>
              <a:off x="6319200" y="911000"/>
              <a:ext cx="2284800" cy="34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Human Pressure Variables:</a:t>
              </a:r>
              <a:endParaRPr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Marine </a:t>
              </a:r>
              <a:r>
                <a:rPr lang="pl-PL" sz="1200" b="1" dirty="0" smtClea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(Plastic) </a:t>
              </a:r>
              <a:r>
                <a:rPr lang="en-GB" sz="1200" b="1" dirty="0" smtClea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Debris</a:t>
              </a:r>
              <a:endParaRPr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8" name="Google Shape;328;p5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888876" y="911000"/>
              <a:ext cx="562501" cy="369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7697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1"/>
          <p:cNvSpPr/>
          <p:nvPr/>
        </p:nvSpPr>
        <p:spPr>
          <a:xfrm>
            <a:off x="126223" y="94408"/>
            <a:ext cx="7550484" cy="37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smtClean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Setting requirements for what to observe and how</a:t>
            </a:r>
            <a:endParaRPr sz="18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017290"/>
              </p:ext>
            </p:extLst>
          </p:nvPr>
        </p:nvGraphicFramePr>
        <p:xfrm>
          <a:off x="210313" y="1111844"/>
          <a:ext cx="8769094" cy="2189267"/>
        </p:xfrm>
        <a:graphic>
          <a:graphicData uri="http://schemas.openxmlformats.org/drawingml/2006/table">
            <a:tbl>
              <a:tblPr/>
              <a:tblGrid>
                <a:gridCol w="879539">
                  <a:extLst>
                    <a:ext uri="{9D8B030D-6E8A-4147-A177-3AD203B41FA5}">
                      <a16:colId xmlns:a16="http://schemas.microsoft.com/office/drawing/2014/main" val="4219626961"/>
                    </a:ext>
                  </a:extLst>
                </a:gridCol>
                <a:gridCol w="806209">
                  <a:extLst>
                    <a:ext uri="{9D8B030D-6E8A-4147-A177-3AD203B41FA5}">
                      <a16:colId xmlns:a16="http://schemas.microsoft.com/office/drawing/2014/main" val="2657521256"/>
                    </a:ext>
                  </a:extLst>
                </a:gridCol>
                <a:gridCol w="661965">
                  <a:extLst>
                    <a:ext uri="{9D8B030D-6E8A-4147-A177-3AD203B41FA5}">
                      <a16:colId xmlns:a16="http://schemas.microsoft.com/office/drawing/2014/main" val="1041426480"/>
                    </a:ext>
                  </a:extLst>
                </a:gridCol>
                <a:gridCol w="995801">
                  <a:extLst>
                    <a:ext uri="{9D8B030D-6E8A-4147-A177-3AD203B41FA5}">
                      <a16:colId xmlns:a16="http://schemas.microsoft.com/office/drawing/2014/main" val="3538206202"/>
                    </a:ext>
                  </a:extLst>
                </a:gridCol>
                <a:gridCol w="867767">
                  <a:extLst>
                    <a:ext uri="{9D8B030D-6E8A-4147-A177-3AD203B41FA5}">
                      <a16:colId xmlns:a16="http://schemas.microsoft.com/office/drawing/2014/main" val="306901520"/>
                    </a:ext>
                  </a:extLst>
                </a:gridCol>
                <a:gridCol w="697061">
                  <a:extLst>
                    <a:ext uri="{9D8B030D-6E8A-4147-A177-3AD203B41FA5}">
                      <a16:colId xmlns:a16="http://schemas.microsoft.com/office/drawing/2014/main" val="3616550425"/>
                    </a:ext>
                  </a:extLst>
                </a:gridCol>
                <a:gridCol w="856465">
                  <a:extLst>
                    <a:ext uri="{9D8B030D-6E8A-4147-A177-3AD203B41FA5}">
                      <a16:colId xmlns:a16="http://schemas.microsoft.com/office/drawing/2014/main" val="1287986595"/>
                    </a:ext>
                  </a:extLst>
                </a:gridCol>
                <a:gridCol w="927341">
                  <a:extLst>
                    <a:ext uri="{9D8B030D-6E8A-4147-A177-3AD203B41FA5}">
                      <a16:colId xmlns:a16="http://schemas.microsoft.com/office/drawing/2014/main" val="2580453090"/>
                    </a:ext>
                  </a:extLst>
                </a:gridCol>
                <a:gridCol w="1038473">
                  <a:extLst>
                    <a:ext uri="{9D8B030D-6E8A-4147-A177-3AD203B41FA5}">
                      <a16:colId xmlns:a16="http://schemas.microsoft.com/office/drawing/2014/main" val="3054554309"/>
                    </a:ext>
                  </a:extLst>
                </a:gridCol>
                <a:gridCol w="1038473">
                  <a:extLst>
                    <a:ext uri="{9D8B030D-6E8A-4147-A177-3AD203B41FA5}">
                      <a16:colId xmlns:a16="http://schemas.microsoft.com/office/drawing/2014/main" val="3399917080"/>
                    </a:ext>
                  </a:extLst>
                </a:gridCol>
              </a:tblGrid>
              <a:tr h="385232">
                <a:tc gridSpan="3">
                  <a:txBody>
                    <a:bodyPr/>
                    <a:lstStyle/>
                    <a:p>
                      <a:pPr rtl="0" fontAlgn="b"/>
                      <a:endParaRPr lang="en-GB" sz="1050" dirty="0">
                        <a:effectLst/>
                      </a:endParaRPr>
                    </a:p>
                  </a:txBody>
                  <a:tcPr marL="3860" marR="3860" marT="2574" marB="257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en-GB" sz="1050" b="1" dirty="0">
                          <a:effectLst/>
                        </a:rPr>
                        <a:t>Resolution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050" b="1">
                          <a:effectLst/>
                        </a:rPr>
                        <a:t>Uncertainty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 dirty="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GB" sz="1050" b="1" dirty="0">
                          <a:effectLst/>
                        </a:rPr>
                        <a:t>Application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8758182"/>
                  </a:ext>
                </a:extLst>
              </a:tr>
              <a:tr h="2645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 b="1" dirty="0">
                          <a:effectLst/>
                        </a:rPr>
                        <a:t>EOV </a:t>
                      </a:r>
                      <a:r>
                        <a:rPr lang="en-GB" sz="1050" b="1" dirty="0" smtClean="0">
                          <a:effectLst/>
                        </a:rPr>
                        <a:t>Sub-variable</a:t>
                      </a:r>
                      <a:endParaRPr lang="en-GB" sz="1050" b="1" dirty="0">
                        <a:effectLst/>
                      </a:endParaRPr>
                    </a:p>
                  </a:txBody>
                  <a:tcPr marL="3860" marR="3860" marT="2574" marB="257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 b="1">
                          <a:effectLst/>
                        </a:rPr>
                        <a:t>Layer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 b="1">
                          <a:effectLst/>
                        </a:rPr>
                        <a:t>Coverage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 b="1">
                          <a:effectLst/>
                        </a:rPr>
                        <a:t>Spatial resolution: horizontal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 b="1">
                          <a:effectLst/>
                        </a:rPr>
                        <a:t>Spatial resolution: vertical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 b="1">
                          <a:effectLst/>
                        </a:rPr>
                        <a:t>Temporal resolution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 b="1">
                          <a:effectLst/>
                        </a:rPr>
                        <a:t>Timeliness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 b="1">
                          <a:effectLst/>
                        </a:rPr>
                        <a:t>Required measurement uncertainty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 b="1" dirty="0">
                          <a:effectLst/>
                        </a:rPr>
                        <a:t>Phenomena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9747494"/>
                  </a:ext>
                </a:extLst>
              </a:tr>
              <a:tr h="48384">
                <a:tc>
                  <a:txBody>
                    <a:bodyPr/>
                    <a:lstStyle/>
                    <a:p>
                      <a:pPr rtl="0" fontAlgn="ctr"/>
                      <a:endParaRPr lang="en-GB" sz="1050" dirty="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 dirty="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 dirty="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 dirty="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 dirty="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504030"/>
                  </a:ext>
                </a:extLst>
              </a:tr>
              <a:tr h="91620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GB" sz="1050">
                          <a:effectLst/>
                        </a:rPr>
                        <a:t>pH</a:t>
                      </a:r>
                    </a:p>
                  </a:txBody>
                  <a:tcPr marL="3860" marR="3860" marT="2574" marB="257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GB" sz="1050" dirty="0">
                          <a:effectLst/>
                        </a:rPr>
                        <a:t>subsurface ocean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GB" sz="1050">
                          <a:effectLst/>
                        </a:rPr>
                        <a:t>global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>
                          <a:solidFill>
                            <a:srgbClr val="38761D"/>
                          </a:solidFill>
                          <a:effectLst/>
                        </a:rPr>
                        <a:t>2000 km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 dirty="0">
                          <a:solidFill>
                            <a:srgbClr val="6AA84F"/>
                          </a:solidFill>
                          <a:effectLst/>
                        </a:rPr>
                        <a:t>decadal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>
                          <a:solidFill>
                            <a:srgbClr val="6AA84F"/>
                          </a:solidFill>
                          <a:effectLst/>
                        </a:rPr>
                        <a:t>1 year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>
                          <a:solidFill>
                            <a:srgbClr val="38761D"/>
                          </a:solidFill>
                          <a:effectLst/>
                        </a:rPr>
                        <a:t>0.003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GB" sz="1050" dirty="0">
                          <a:effectLst/>
                        </a:rPr>
                        <a:t>storage (carbon), ocean </a:t>
                      </a:r>
                      <a:r>
                        <a:rPr lang="en-GB" sz="1050" dirty="0" err="1">
                          <a:effectLst/>
                        </a:rPr>
                        <a:t>acidifcation</a:t>
                      </a:r>
                      <a:endParaRPr lang="en-GB" sz="1050" dirty="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 dirty="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367079"/>
                  </a:ext>
                </a:extLst>
              </a:tr>
              <a:tr h="4838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 dirty="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 dirty="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 dirty="0">
                          <a:effectLst/>
                        </a:rPr>
                        <a:t>climate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726145"/>
                  </a:ext>
                </a:extLst>
              </a:tr>
              <a:tr h="16779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>
                          <a:solidFill>
                            <a:srgbClr val="FF0000"/>
                          </a:solidFill>
                          <a:effectLst/>
                        </a:rPr>
                        <a:t>1000 km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>
                          <a:solidFill>
                            <a:srgbClr val="FF0000"/>
                          </a:solidFill>
                          <a:effectLst/>
                        </a:rPr>
                        <a:t>seasonal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>
                          <a:solidFill>
                            <a:srgbClr val="FF0000"/>
                          </a:solidFill>
                          <a:effectLst/>
                        </a:rPr>
                        <a:t>6 months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>
                          <a:solidFill>
                            <a:srgbClr val="FF0000"/>
                          </a:solidFill>
                          <a:effectLst/>
                        </a:rPr>
                        <a:t>0.003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 dirty="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421961"/>
                  </a:ext>
                </a:extLst>
              </a:tr>
              <a:tr h="91620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GB" sz="1050" dirty="0">
                          <a:effectLst/>
                        </a:rPr>
                        <a:t>pH</a:t>
                      </a:r>
                    </a:p>
                  </a:txBody>
                  <a:tcPr marL="3860" marR="3860" marT="2574" marB="257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GB" sz="1050" dirty="0">
                          <a:effectLst/>
                        </a:rPr>
                        <a:t>subsurface ocean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GB" sz="1050">
                          <a:effectLst/>
                        </a:rPr>
                        <a:t>coastal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>
                          <a:solidFill>
                            <a:srgbClr val="38761D"/>
                          </a:solidFill>
                          <a:effectLst/>
                        </a:rPr>
                        <a:t>0.1-100 km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50" dirty="0" smtClean="0">
                          <a:solidFill>
                            <a:srgbClr val="6AA84F"/>
                          </a:solidFill>
                          <a:effectLst/>
                        </a:rPr>
                        <a:t>Weekly</a:t>
                      </a:r>
                      <a:endParaRPr lang="en-GB" sz="1050" dirty="0">
                        <a:solidFill>
                          <a:srgbClr val="6AA84F"/>
                        </a:solidFill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50" dirty="0" smtClean="0">
                          <a:solidFill>
                            <a:srgbClr val="38761D"/>
                          </a:solidFill>
                          <a:effectLst/>
                        </a:rPr>
                        <a:t>weekly</a:t>
                      </a:r>
                      <a:endParaRPr lang="en-GB" sz="1050" dirty="0">
                        <a:solidFill>
                          <a:srgbClr val="38761D"/>
                        </a:solidFill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>
                          <a:solidFill>
                            <a:srgbClr val="38761D"/>
                          </a:solidFill>
                          <a:effectLst/>
                        </a:rPr>
                        <a:t>0.02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GB" sz="1050" dirty="0">
                          <a:effectLst/>
                        </a:rPr>
                        <a:t>ocean </a:t>
                      </a:r>
                      <a:r>
                        <a:rPr lang="en-GB" sz="1050" dirty="0" err="1">
                          <a:effectLst/>
                        </a:rPr>
                        <a:t>acidifcation</a:t>
                      </a:r>
                      <a:endParaRPr lang="en-GB" sz="1050" dirty="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 dirty="0">
                          <a:effectLst/>
                        </a:rPr>
                        <a:t>operational services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288376"/>
                  </a:ext>
                </a:extLst>
              </a:tr>
              <a:tr h="916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 dirty="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 dirty="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 dirty="0">
                          <a:effectLst/>
                        </a:rPr>
                        <a:t>ocean health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316648"/>
                  </a:ext>
                </a:extLst>
              </a:tr>
              <a:tr h="12456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>
                          <a:solidFill>
                            <a:srgbClr val="FF0000"/>
                          </a:solidFill>
                          <a:effectLst/>
                        </a:rPr>
                        <a:t>0.1-100 km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 dirty="0" smtClean="0">
                          <a:solidFill>
                            <a:srgbClr val="FF0000"/>
                          </a:solidFill>
                          <a:effectLst/>
                        </a:rPr>
                        <a:t>Daily</a:t>
                      </a:r>
                      <a:endParaRPr lang="en-GB" sz="105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>
                          <a:solidFill>
                            <a:srgbClr val="FF0000"/>
                          </a:solidFill>
                          <a:effectLst/>
                        </a:rPr>
                        <a:t>daily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>
                          <a:solidFill>
                            <a:srgbClr val="FF0000"/>
                          </a:solidFill>
                          <a:effectLst/>
                        </a:rPr>
                        <a:t>0.02</a:t>
                      </a: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endParaRPr lang="en-GB" sz="1050" dirty="0">
                        <a:effectLst/>
                      </a:endParaRPr>
                    </a:p>
                  </a:txBody>
                  <a:tcPr marL="3860" marR="3860" marT="2574" marB="2574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558124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75440"/>
              </p:ext>
            </p:extLst>
          </p:nvPr>
        </p:nvGraphicFramePr>
        <p:xfrm>
          <a:off x="210313" y="3525119"/>
          <a:ext cx="8769094" cy="629920"/>
        </p:xfrm>
        <a:graphic>
          <a:graphicData uri="http://schemas.openxmlformats.org/drawingml/2006/table">
            <a:tbl>
              <a:tblPr/>
              <a:tblGrid>
                <a:gridCol w="1124711">
                  <a:extLst>
                    <a:ext uri="{9D8B030D-6E8A-4147-A177-3AD203B41FA5}">
                      <a16:colId xmlns:a16="http://schemas.microsoft.com/office/drawing/2014/main" val="3740569338"/>
                    </a:ext>
                  </a:extLst>
                </a:gridCol>
                <a:gridCol w="7644383">
                  <a:extLst>
                    <a:ext uri="{9D8B030D-6E8A-4147-A177-3AD203B41FA5}">
                      <a16:colId xmlns:a16="http://schemas.microsoft.com/office/drawing/2014/main" val="89874442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rtl="0" fontAlgn="t"/>
                      <a:r>
                        <a:rPr lang="en-GB" b="1">
                          <a:solidFill>
                            <a:srgbClr val="6AA84F"/>
                          </a:solidFill>
                          <a:effectLst/>
                        </a:rPr>
                        <a:t>Threshold</a:t>
                      </a:r>
                    </a:p>
                  </a:txBody>
                  <a:tcPr marL="19050" marR="19050" marT="12700" marB="1270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GB" sz="1200" dirty="0">
                          <a:effectLst/>
                        </a:rPr>
                        <a:t>The minimum </a:t>
                      </a:r>
                      <a:r>
                        <a:rPr lang="en-GB" sz="1200" dirty="0" smtClean="0">
                          <a:effectLst/>
                        </a:rPr>
                        <a:t>requirement</a:t>
                      </a:r>
                      <a:r>
                        <a:rPr lang="pl-PL" sz="1200" baseline="0" dirty="0" smtClean="0">
                          <a:effectLst/>
                        </a:rPr>
                        <a:t> - </a:t>
                      </a:r>
                      <a:r>
                        <a:rPr lang="en-GB" sz="1200" dirty="0" smtClean="0">
                          <a:effectLst/>
                        </a:rPr>
                        <a:t>the </a:t>
                      </a:r>
                      <a:r>
                        <a:rPr lang="en-GB" sz="1200" dirty="0">
                          <a:effectLst/>
                        </a:rPr>
                        <a:t>value that has to be met to ensure that data are useful.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03907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rtl="0" fontAlgn="t"/>
                      <a:r>
                        <a:rPr lang="en-GB" b="1">
                          <a:solidFill>
                            <a:srgbClr val="FF0000"/>
                          </a:solidFill>
                          <a:effectLst/>
                        </a:rPr>
                        <a:t>Goal</a:t>
                      </a:r>
                    </a:p>
                  </a:txBody>
                  <a:tcPr marL="19050" marR="19050" marT="12700" marB="1270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GB" sz="1200" dirty="0">
                          <a:effectLst/>
                        </a:rPr>
                        <a:t>The ideal requirement above which further improvements are not necessary. This is likely to evolve as applications and technologies progress.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365513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0313" y="4379047"/>
            <a:ext cx="8769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Platform-independent, reflecting the needs of policy targets, scientific assessments, modelling comnunities, operational services –&gt; broad and iterative consultation process</a:t>
            </a:r>
            <a:endParaRPr lang="en-GB" sz="1600" dirty="0"/>
          </a:p>
        </p:txBody>
      </p:sp>
      <p:sp>
        <p:nvSpPr>
          <p:cNvPr id="12" name="Google Shape;306;p51"/>
          <p:cNvSpPr/>
          <p:nvPr/>
        </p:nvSpPr>
        <p:spPr>
          <a:xfrm>
            <a:off x="126223" y="685739"/>
            <a:ext cx="5360177" cy="33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dirty="0" smtClean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Ex. Inorganic Carbon EOV </a:t>
            </a:r>
          </a:p>
        </p:txBody>
      </p:sp>
    </p:spTree>
    <p:extLst>
      <p:ext uri="{BB962C8B-B14F-4D97-AF65-F5344CB8AC3E}">
        <p14:creationId xmlns:p14="http://schemas.microsoft.com/office/powerpoint/2010/main" val="305392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"/>
          <p:cNvSpPr/>
          <p:nvPr/>
        </p:nvSpPr>
        <p:spPr>
          <a:xfrm>
            <a:off x="10209" y="35021"/>
            <a:ext cx="8774259" cy="348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rgbClr val="003399"/>
              </a:buClr>
              <a:buSzPts val="2200"/>
            </a:pPr>
            <a:r>
              <a:rPr lang="pl-PL" sz="1800" b="1" dirty="0" smtClean="0">
                <a:solidFill>
                  <a:srgbClr val="003399"/>
                </a:solidFill>
                <a:latin typeface="Verdana"/>
                <a:ea typeface="Verdana"/>
                <a:sym typeface="Verdana"/>
              </a:rPr>
              <a:t>Knowing the status of multi-platform, EOV-based monitoring</a:t>
            </a:r>
            <a:endParaRPr sz="1100" dirty="0"/>
          </a:p>
        </p:txBody>
      </p:sp>
      <p:grpSp>
        <p:nvGrpSpPr>
          <p:cNvPr id="165" name="Google Shape;165;p1"/>
          <p:cNvGrpSpPr/>
          <p:nvPr/>
        </p:nvGrpSpPr>
        <p:grpSpPr>
          <a:xfrm>
            <a:off x="6462211" y="669628"/>
            <a:ext cx="2665512" cy="2179526"/>
            <a:chOff x="8616281" y="366715"/>
            <a:chExt cx="3554016" cy="2906034"/>
          </a:xfrm>
        </p:grpSpPr>
        <p:pic>
          <p:nvPicPr>
            <p:cNvPr id="166" name="Google Shape;166;p1" descr="Moorings pCO2 NOAA PMEL 20190228"/>
            <p:cNvPicPr preferRelativeResize="0"/>
            <p:nvPr/>
          </p:nvPicPr>
          <p:blipFill rotWithShape="1">
            <a:blip r:embed="rId3">
              <a:alphaModFix/>
            </a:blip>
            <a:srcRect b="14503"/>
            <a:stretch/>
          </p:blipFill>
          <p:spPr>
            <a:xfrm>
              <a:off x="8760296" y="767710"/>
              <a:ext cx="3264858" cy="1802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1"/>
            <p:cNvSpPr/>
            <p:nvPr/>
          </p:nvSpPr>
          <p:spPr>
            <a:xfrm>
              <a:off x="9480376" y="366715"/>
              <a:ext cx="2037865" cy="4157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003399"/>
                </a:buClr>
                <a:buSzPts val="1800"/>
              </a:pPr>
              <a:r>
                <a:rPr lang="pl-PL" sz="1350">
                  <a:solidFill>
                    <a:srgbClr val="003399"/>
                  </a:solidFill>
                  <a:latin typeface="Verdana"/>
                  <a:ea typeface="Verdana"/>
                  <a:cs typeface="Verdana"/>
                  <a:sym typeface="Verdana"/>
                </a:rPr>
                <a:t>Moorings</a:t>
              </a:r>
              <a:endParaRPr sz="1350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68" name="Google Shape;168;p1"/>
            <p:cNvSpPr txBox="1"/>
            <p:nvPr/>
          </p:nvSpPr>
          <p:spPr>
            <a:xfrm>
              <a:off x="8616281" y="2564904"/>
              <a:ext cx="3554016" cy="7078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pl-PL" sz="750">
                  <a:solidFill>
                    <a:schemeClr val="dk1"/>
                  </a:solidFill>
                </a:rPr>
                <a:t>Moorings with pCO</a:t>
              </a:r>
              <a:r>
                <a:rPr lang="pl-PL" sz="750" baseline="-25000">
                  <a:solidFill>
                    <a:schemeClr val="dk1"/>
                  </a:solidFill>
                </a:rPr>
                <a:t>2</a:t>
              </a:r>
              <a:r>
                <a:rPr lang="pl-PL" sz="750">
                  <a:solidFill>
                    <a:schemeClr val="dk1"/>
                  </a:solidFill>
                </a:rPr>
                <a:t> measurements in </a:t>
              </a:r>
              <a:r>
                <a:rPr lang="pl-PL" sz="750" b="1">
                  <a:solidFill>
                    <a:srgbClr val="0070C0"/>
                  </a:solidFill>
                </a:rPr>
                <a:t>open ocean</a:t>
              </a:r>
              <a:r>
                <a:rPr lang="pl-PL" sz="750">
                  <a:solidFill>
                    <a:schemeClr val="dk1"/>
                  </a:solidFill>
                </a:rPr>
                <a:t>, </a:t>
              </a:r>
              <a:r>
                <a:rPr lang="pl-PL" sz="750">
                  <a:solidFill>
                    <a:srgbClr val="00B050"/>
                  </a:solidFill>
                </a:rPr>
                <a:t>coastal</a:t>
              </a:r>
              <a:r>
                <a:rPr lang="pl-PL" sz="750">
                  <a:solidFill>
                    <a:schemeClr val="dk1"/>
                  </a:solidFill>
                </a:rPr>
                <a:t> and </a:t>
              </a:r>
              <a:r>
                <a:rPr lang="pl-PL" sz="750">
                  <a:solidFill>
                    <a:srgbClr val="FF0000"/>
                  </a:solidFill>
                </a:rPr>
                <a:t>coral reef</a:t>
              </a:r>
              <a:r>
                <a:rPr lang="pl-PL" sz="750">
                  <a:solidFill>
                    <a:schemeClr val="dk1"/>
                  </a:solidFill>
                </a:rPr>
                <a:t> settings. From: US NOAA PMEL </a:t>
              </a:r>
              <a:r>
                <a:rPr lang="pl-PL" sz="750" u="sng">
                  <a:solidFill>
                    <a:schemeClr val="dk1"/>
                  </a:solidFill>
                  <a:hlinkClick r:id="rId4"/>
                </a:rPr>
                <a:t>https://www.pmel.noaa.gov/co2/story/CO2+Data+Discovery</a:t>
              </a:r>
              <a:r>
                <a:rPr lang="pl-PL" sz="750">
                  <a:solidFill>
                    <a:schemeClr val="dk1"/>
                  </a:solidFill>
                </a:rPr>
                <a:t>  </a:t>
              </a:r>
              <a:endParaRPr sz="1050"/>
            </a:p>
          </p:txBody>
        </p:sp>
      </p:grpSp>
      <p:pic>
        <p:nvPicPr>
          <p:cNvPr id="169" name="Google Shape;169;p1"/>
          <p:cNvPicPr preferRelativeResize="0"/>
          <p:nvPr/>
        </p:nvPicPr>
        <p:blipFill rotWithShape="1">
          <a:blip r:embed="rId5">
            <a:alphaModFix/>
          </a:blip>
          <a:srcRect l="2954" b="27161"/>
          <a:stretch/>
        </p:blipFill>
        <p:spPr>
          <a:xfrm>
            <a:off x="35496" y="2795241"/>
            <a:ext cx="3547828" cy="188274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"/>
          <p:cNvSpPr/>
          <p:nvPr/>
        </p:nvSpPr>
        <p:spPr>
          <a:xfrm>
            <a:off x="89502" y="2637823"/>
            <a:ext cx="3353482" cy="25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rgbClr val="003399"/>
              </a:buClr>
              <a:buSzPts val="1800"/>
            </a:pPr>
            <a:r>
              <a:rPr lang="pl-PL" sz="1350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rPr>
              <a:t>GO-SHIP Repeat Hydrography lines</a:t>
            </a:r>
            <a:endParaRPr sz="1350">
              <a:solidFill>
                <a:srgbClr val="00339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1" name="Google Shape;171;p1"/>
          <p:cNvSpPr txBox="1"/>
          <p:nvPr/>
        </p:nvSpPr>
        <p:spPr>
          <a:xfrm>
            <a:off x="-18510" y="4647251"/>
            <a:ext cx="1463048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l-PL" sz="900" b="1">
                <a:solidFill>
                  <a:schemeClr val="dk1"/>
                </a:solidFill>
              </a:rPr>
              <a:t>2012-2023 Survey Lines</a:t>
            </a:r>
            <a:endParaRPr sz="900" b="1">
              <a:solidFill>
                <a:schemeClr val="dk1"/>
              </a:solidFill>
            </a:endParaRPr>
          </a:p>
        </p:txBody>
      </p:sp>
      <p:sp>
        <p:nvSpPr>
          <p:cNvPr id="172" name="Google Shape;172;p1"/>
          <p:cNvSpPr txBox="1"/>
          <p:nvPr/>
        </p:nvSpPr>
        <p:spPr>
          <a:xfrm>
            <a:off x="-8688" y="4855000"/>
            <a:ext cx="1178310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pl-PL" sz="900" b="1">
                <a:solidFill>
                  <a:schemeClr val="dk1"/>
                </a:solidFill>
              </a:rPr>
              <a:t>Status in Aug 2019</a:t>
            </a:r>
            <a:endParaRPr sz="900" b="1">
              <a:solidFill>
                <a:schemeClr val="dk1"/>
              </a:solidFill>
            </a:endParaRPr>
          </a:p>
        </p:txBody>
      </p:sp>
      <p:sp>
        <p:nvSpPr>
          <p:cNvPr id="173" name="Google Shape;173;p1"/>
          <p:cNvSpPr txBox="1"/>
          <p:nvPr/>
        </p:nvSpPr>
        <p:spPr>
          <a:xfrm>
            <a:off x="1331640" y="4625284"/>
            <a:ext cx="1014189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pl-PL" sz="900" b="1">
                <a:solidFill>
                  <a:srgbClr val="00B050"/>
                </a:solidFill>
              </a:rPr>
              <a:t>completed</a:t>
            </a:r>
            <a:endParaRPr sz="1050"/>
          </a:p>
          <a:p>
            <a:pPr algn="ctr"/>
            <a:r>
              <a:rPr lang="pl-PL" sz="900" b="1">
                <a:solidFill>
                  <a:srgbClr val="3333FF"/>
                </a:solidFill>
              </a:rPr>
              <a:t>funded</a:t>
            </a:r>
            <a:endParaRPr sz="1050"/>
          </a:p>
          <a:p>
            <a:pPr algn="ctr"/>
            <a:r>
              <a:rPr lang="pl-PL" sz="900" b="1">
                <a:solidFill>
                  <a:srgbClr val="FF0000"/>
                </a:solidFill>
              </a:rPr>
              <a:t>not planned</a:t>
            </a:r>
            <a:endParaRPr sz="900" b="1">
              <a:solidFill>
                <a:srgbClr val="FF0000"/>
              </a:solidFill>
            </a:endParaRPr>
          </a:p>
        </p:txBody>
      </p:sp>
      <p:sp>
        <p:nvSpPr>
          <p:cNvPr id="174" name="Google Shape;174;p1"/>
          <p:cNvSpPr/>
          <p:nvPr/>
        </p:nvSpPr>
        <p:spPr>
          <a:xfrm>
            <a:off x="2155568" y="4756731"/>
            <a:ext cx="1319739" cy="25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pl-PL" sz="900" u="sng">
                <a:solidFill>
                  <a:schemeClr val="dk1"/>
                </a:solidFill>
                <a:hlinkClick r:id="rId6"/>
              </a:rPr>
              <a:t>www.go-ship.org</a:t>
            </a:r>
            <a:r>
              <a:rPr lang="pl-PL" sz="900">
                <a:solidFill>
                  <a:schemeClr val="dk1"/>
                </a:solidFill>
              </a:rPr>
              <a:t> </a:t>
            </a:r>
            <a:endParaRPr sz="1050"/>
          </a:p>
          <a:p>
            <a:pPr algn="ctr"/>
            <a:r>
              <a:rPr lang="pl-PL" sz="900">
                <a:solidFill>
                  <a:schemeClr val="dk1"/>
                </a:solidFill>
              </a:rPr>
              <a:t>&amp; </a:t>
            </a:r>
            <a:r>
              <a:rPr lang="pl-PL" sz="900" u="sng">
                <a:solidFill>
                  <a:schemeClr val="dk1"/>
                </a:solidFill>
                <a:hlinkClick r:id="rId7"/>
              </a:rPr>
              <a:t>www.glodap.info</a:t>
            </a:r>
            <a:r>
              <a:rPr lang="pl-PL" sz="900">
                <a:solidFill>
                  <a:schemeClr val="dk1"/>
                </a:solidFill>
              </a:rPr>
              <a:t> </a:t>
            </a:r>
            <a:endParaRPr sz="900">
              <a:solidFill>
                <a:schemeClr val="dk1"/>
              </a:solidFill>
            </a:endParaRPr>
          </a:p>
        </p:txBody>
      </p:sp>
      <p:grpSp>
        <p:nvGrpSpPr>
          <p:cNvPr id="175" name="Google Shape;175;p1"/>
          <p:cNvGrpSpPr/>
          <p:nvPr/>
        </p:nvGrpSpPr>
        <p:grpSpPr>
          <a:xfrm>
            <a:off x="6115946" y="2779561"/>
            <a:ext cx="3011780" cy="2360928"/>
            <a:chOff x="8154593" y="3323976"/>
            <a:chExt cx="4015706" cy="3147903"/>
          </a:xfrm>
        </p:grpSpPr>
        <p:pic>
          <p:nvPicPr>
            <p:cNvPr id="176" name="Google Shape;176;p1"/>
            <p:cNvPicPr preferRelativeResize="0"/>
            <p:nvPr/>
          </p:nvPicPr>
          <p:blipFill rotWithShape="1">
            <a:blip r:embed="rId8">
              <a:alphaModFix/>
            </a:blip>
            <a:srcRect b="25710"/>
            <a:stretch/>
          </p:blipFill>
          <p:spPr>
            <a:xfrm>
              <a:off x="8154593" y="3600975"/>
              <a:ext cx="4002791" cy="21024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p1"/>
            <p:cNvSpPr txBox="1"/>
            <p:nvPr/>
          </p:nvSpPr>
          <p:spPr>
            <a:xfrm>
              <a:off x="10507652" y="5733255"/>
              <a:ext cx="1662647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pl-PL" sz="900" b="1">
                  <a:solidFill>
                    <a:schemeClr val="dk1"/>
                  </a:solidFill>
                </a:rPr>
                <a:t>Status in Aug 2019</a:t>
              </a:r>
              <a:endParaRPr sz="900" b="1">
                <a:solidFill>
                  <a:schemeClr val="dk1"/>
                </a:solidFill>
              </a:endParaRPr>
            </a:p>
          </p:txBody>
        </p:sp>
        <p:sp>
          <p:nvSpPr>
            <p:cNvPr id="178" name="Google Shape;178;p1"/>
            <p:cNvSpPr txBox="1"/>
            <p:nvPr/>
          </p:nvSpPr>
          <p:spPr>
            <a:xfrm>
              <a:off x="8376629" y="5733255"/>
              <a:ext cx="2327884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pl-PL" sz="900" u="sng">
                  <a:solidFill>
                    <a:schemeClr val="dk1"/>
                  </a:solidFill>
                  <a:hlinkClick r:id="rId9"/>
                </a:rPr>
                <a:t>www.biogeochemical-argo.org</a:t>
              </a:r>
              <a:r>
                <a:rPr lang="pl-PL" sz="900">
                  <a:solidFill>
                    <a:schemeClr val="dk1"/>
                  </a:solidFill>
                </a:rPr>
                <a:t> </a:t>
              </a:r>
              <a:endParaRPr sz="1050"/>
            </a:p>
          </p:txBody>
        </p:sp>
        <p:sp>
          <p:nvSpPr>
            <p:cNvPr id="179" name="Google Shape;179;p1"/>
            <p:cNvSpPr txBox="1"/>
            <p:nvPr/>
          </p:nvSpPr>
          <p:spPr>
            <a:xfrm>
              <a:off x="8652268" y="6010255"/>
              <a:ext cx="3060355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pl-PL" sz="900" b="1">
                  <a:solidFill>
                    <a:schemeClr val="dk1"/>
                  </a:solidFill>
                </a:rPr>
                <a:t>O</a:t>
              </a:r>
              <a:r>
                <a:rPr lang="pl-PL" sz="900" b="1" baseline="-25000">
                  <a:solidFill>
                    <a:schemeClr val="dk1"/>
                  </a:solidFill>
                </a:rPr>
                <a:t>2</a:t>
              </a:r>
              <a:r>
                <a:rPr lang="pl-PL" sz="900" b="1">
                  <a:solidFill>
                    <a:schemeClr val="dk1"/>
                  </a:solidFill>
                </a:rPr>
                <a:t>, nitrate, pH, Chl-a, suspended particles, downwelling irradiance </a:t>
              </a:r>
              <a:endParaRPr sz="900" b="1">
                <a:solidFill>
                  <a:schemeClr val="dk1"/>
                </a:solidFill>
              </a:endParaRPr>
            </a:p>
          </p:txBody>
        </p:sp>
        <p:sp>
          <p:nvSpPr>
            <p:cNvPr id="180" name="Google Shape;180;p1"/>
            <p:cNvSpPr/>
            <p:nvPr/>
          </p:nvSpPr>
          <p:spPr>
            <a:xfrm>
              <a:off x="8439034" y="3323976"/>
              <a:ext cx="348961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003399"/>
                </a:buClr>
                <a:buSzPts val="1800"/>
              </a:pPr>
              <a:r>
                <a:rPr lang="pl-PL" sz="1350">
                  <a:solidFill>
                    <a:srgbClr val="003399"/>
                  </a:solidFill>
                  <a:latin typeface="Verdana"/>
                  <a:ea typeface="Verdana"/>
                  <a:cs typeface="Verdana"/>
                  <a:sym typeface="Verdana"/>
                </a:rPr>
                <a:t>Profiling floats</a:t>
              </a:r>
              <a:endParaRPr sz="1350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id="181" name="Google Shape;181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94815" y="4276747"/>
            <a:ext cx="1162857" cy="34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9502" y="2962882"/>
            <a:ext cx="520416" cy="52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211017" y="2993434"/>
            <a:ext cx="602172" cy="44241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"/>
          <p:cNvSpPr txBox="1"/>
          <p:nvPr/>
        </p:nvSpPr>
        <p:spPr>
          <a:xfrm>
            <a:off x="3664994" y="404735"/>
            <a:ext cx="2961226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l-PL" sz="1350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Coastal observations status:</a:t>
            </a:r>
            <a:endParaRPr sz="1050" dirty="0"/>
          </a:p>
          <a:p>
            <a:r>
              <a:rPr lang="pl-PL" sz="1050" dirty="0">
                <a:solidFill>
                  <a:schemeClr val="dk1"/>
                </a:solidFill>
              </a:rPr>
              <a:t>US IOOS, IMOS, </a:t>
            </a:r>
            <a:r>
              <a:rPr lang="pl-PL" sz="1050" dirty="0" smtClean="0">
                <a:solidFill>
                  <a:schemeClr val="dk1"/>
                </a:solidFill>
              </a:rPr>
              <a:t>ICOS, EMODnet</a:t>
            </a:r>
            <a:r>
              <a:rPr lang="pl-PL" sz="1050" dirty="0">
                <a:solidFill>
                  <a:schemeClr val="dk1"/>
                </a:solidFill>
              </a:rPr>
              <a:t>, GOA-ON, ...</a:t>
            </a:r>
            <a:endParaRPr sz="1350" dirty="0">
              <a:solidFill>
                <a:schemeClr val="dk1"/>
              </a:solidFill>
            </a:endParaRPr>
          </a:p>
        </p:txBody>
      </p:sp>
      <p:grpSp>
        <p:nvGrpSpPr>
          <p:cNvPr id="185" name="Google Shape;185;p1"/>
          <p:cNvGrpSpPr/>
          <p:nvPr/>
        </p:nvGrpSpPr>
        <p:grpSpPr>
          <a:xfrm>
            <a:off x="41232" y="411510"/>
            <a:ext cx="3558660" cy="2198158"/>
            <a:chOff x="54976" y="476672"/>
            <a:chExt cx="4744880" cy="2930877"/>
          </a:xfrm>
        </p:grpSpPr>
        <p:grpSp>
          <p:nvGrpSpPr>
            <p:cNvPr id="186" name="Google Shape;186;p1"/>
            <p:cNvGrpSpPr/>
            <p:nvPr/>
          </p:nvGrpSpPr>
          <p:grpSpPr>
            <a:xfrm>
              <a:off x="54976" y="476672"/>
              <a:ext cx="4744880" cy="2930877"/>
              <a:chOff x="-24680" y="476672"/>
              <a:chExt cx="4744880" cy="2930877"/>
            </a:xfrm>
          </p:grpSpPr>
          <p:pic>
            <p:nvPicPr>
              <p:cNvPr id="187" name="Google Shape;187;p1" descr="OCADS VOS lines sm"/>
              <p:cNvPicPr preferRelativeResize="0"/>
              <p:nvPr/>
            </p:nvPicPr>
            <p:blipFill rotWithShape="1">
              <a:blip r:embed="rId13">
                <a:alphaModFix/>
              </a:blip>
              <a:srcRect b="15769"/>
              <a:stretch/>
            </p:blipFill>
            <p:spPr>
              <a:xfrm>
                <a:off x="-24680" y="836712"/>
                <a:ext cx="4744880" cy="230774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8" name="Google Shape;188;p1"/>
              <p:cNvSpPr/>
              <p:nvPr/>
            </p:nvSpPr>
            <p:spPr>
              <a:xfrm>
                <a:off x="335360" y="476672"/>
                <a:ext cx="4032448" cy="360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noAutofit/>
              </a:bodyPr>
              <a:lstStyle/>
              <a:p>
                <a:pPr algn="ctr">
                  <a:buClr>
                    <a:srgbClr val="003399"/>
                  </a:buClr>
                  <a:buSzPts val="1800"/>
                </a:pPr>
                <a:r>
                  <a:rPr lang="pl-PL" sz="1350">
                    <a:solidFill>
                      <a:srgbClr val="003399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Underway surface observations</a:t>
                </a:r>
                <a:endParaRPr sz="1050"/>
              </a:p>
            </p:txBody>
          </p:sp>
          <p:sp>
            <p:nvSpPr>
              <p:cNvPr id="189" name="Google Shape;189;p1"/>
              <p:cNvSpPr txBox="1"/>
              <p:nvPr/>
            </p:nvSpPr>
            <p:spPr>
              <a:xfrm>
                <a:off x="255705" y="3130590"/>
                <a:ext cx="3960440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r>
                  <a:rPr lang="pl-PL" sz="900" u="sng">
                    <a:solidFill>
                      <a:schemeClr val="dk1"/>
                    </a:solidFill>
                    <a:hlinkClick r:id="rId14"/>
                  </a:rPr>
                  <a:t>www.ioccp.org/surface-co2-obs-home</a:t>
                </a:r>
                <a:r>
                  <a:rPr lang="pl-PL" sz="900">
                    <a:solidFill>
                      <a:schemeClr val="dk1"/>
                    </a:solidFill>
                  </a:rPr>
                  <a:t> &amp; </a:t>
                </a:r>
                <a:r>
                  <a:rPr lang="pl-PL" sz="900" u="sng">
                    <a:solidFill>
                      <a:schemeClr val="dk1"/>
                    </a:solidFill>
                    <a:hlinkClick r:id="rId15"/>
                  </a:rPr>
                  <a:t>www.socat.info</a:t>
                </a:r>
                <a:r>
                  <a:rPr lang="pl-PL" sz="900">
                    <a:solidFill>
                      <a:schemeClr val="dk1"/>
                    </a:solidFill>
                  </a:rPr>
                  <a:t>  </a:t>
                </a:r>
                <a:endParaRPr sz="900">
                  <a:solidFill>
                    <a:schemeClr val="dk1"/>
                  </a:solidFill>
                </a:endParaRPr>
              </a:p>
            </p:txBody>
          </p:sp>
        </p:grpSp>
        <p:pic>
          <p:nvPicPr>
            <p:cNvPr id="190" name="Google Shape;190;p1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335360" y="836712"/>
              <a:ext cx="1318022" cy="4454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4" name="Google Shape;194;p1"/>
          <p:cNvSpPr/>
          <p:nvPr/>
        </p:nvSpPr>
        <p:spPr>
          <a:xfrm>
            <a:off x="3624293" y="4243813"/>
            <a:ext cx="2617210" cy="66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rgbClr val="003399"/>
              </a:buClr>
              <a:buSzPts val="1800"/>
            </a:pPr>
            <a:r>
              <a:rPr lang="pl-PL" sz="1600" b="1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Can the system be co-designed?</a:t>
            </a:r>
            <a:endParaRPr sz="1600" b="1" dirty="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6" name="Google Shape;196;p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906371" y="1362121"/>
            <a:ext cx="769566" cy="3945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" name="Google Shape;199;p1"/>
          <p:cNvGrpSpPr/>
          <p:nvPr/>
        </p:nvGrpSpPr>
        <p:grpSpPr>
          <a:xfrm>
            <a:off x="3782658" y="1923678"/>
            <a:ext cx="2247505" cy="2046671"/>
            <a:chOff x="5043543" y="2564904"/>
            <a:chExt cx="2996673" cy="2728895"/>
          </a:xfrm>
        </p:grpSpPr>
        <p:pic>
          <p:nvPicPr>
            <p:cNvPr id="200" name="Google Shape;200;p1"/>
            <p:cNvPicPr preferRelativeResize="0"/>
            <p:nvPr/>
          </p:nvPicPr>
          <p:blipFill rotWithShape="1">
            <a:blip r:embed="rId18">
              <a:alphaModFix/>
            </a:blip>
            <a:srcRect l="27163" t="24800" r="29524" b="26900"/>
            <a:stretch/>
          </p:blipFill>
          <p:spPr>
            <a:xfrm>
              <a:off x="5043543" y="2564904"/>
              <a:ext cx="2996673" cy="25063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p1"/>
            <p:cNvSpPr txBox="1"/>
            <p:nvPr/>
          </p:nvSpPr>
          <p:spPr>
            <a:xfrm>
              <a:off x="5144584" y="5016840"/>
              <a:ext cx="2636633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pl-PL" sz="900" u="sng">
                  <a:solidFill>
                    <a:schemeClr val="dk1"/>
                  </a:solidFill>
                  <a:hlinkClick r:id="rId19"/>
                </a:rPr>
                <a:t>www.ioccp.org/foo</a:t>
              </a:r>
              <a:r>
                <a:rPr lang="pl-PL" sz="900">
                  <a:solidFill>
                    <a:schemeClr val="dk1"/>
                  </a:solidFill>
                </a:rPr>
                <a:t> </a:t>
              </a:r>
              <a:endParaRPr sz="900">
                <a:solidFill>
                  <a:schemeClr val="dk1"/>
                </a:solidFill>
              </a:endParaRPr>
            </a:p>
          </p:txBody>
        </p:sp>
      </p:grpSp>
      <p:pic>
        <p:nvPicPr>
          <p:cNvPr id="202" name="Google Shape;202;p1" descr="Image result for us ioos logo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777447" y="955493"/>
            <a:ext cx="892111" cy="3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" descr="Image result for emodnet chemistry logo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875320" y="1324954"/>
            <a:ext cx="565498" cy="43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" descr="Image result for goa-on logo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727897" y="1112590"/>
            <a:ext cx="963441" cy="520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059" y="909579"/>
            <a:ext cx="1003391" cy="372245"/>
          </a:xfrm>
          <a:prstGeom prst="rect">
            <a:avLst/>
          </a:prstGeom>
        </p:spPr>
      </p:pic>
      <p:pic>
        <p:nvPicPr>
          <p:cNvPr id="39" name="Google Shape;181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80741" y="4276746"/>
            <a:ext cx="1246982" cy="287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71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640acd5164_0_13"/>
          <p:cNvSpPr/>
          <p:nvPr/>
        </p:nvSpPr>
        <p:spPr>
          <a:xfrm>
            <a:off x="197512" y="58613"/>
            <a:ext cx="8861428" cy="462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rgbClr val="003399"/>
              </a:buClr>
              <a:buSzPts val="2200"/>
            </a:pPr>
            <a:r>
              <a:rPr lang="pl-PL" sz="1650" b="1" dirty="0" smtClean="0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rPr>
              <a:t>Standards, best practices, intercomparisons, technical training, ...</a:t>
            </a:r>
            <a:endParaRPr sz="1050" dirty="0"/>
          </a:p>
        </p:txBody>
      </p:sp>
      <p:sp>
        <p:nvSpPr>
          <p:cNvPr id="250" name="Google Shape;250;g640acd5164_0_13"/>
          <p:cNvSpPr txBox="1"/>
          <p:nvPr/>
        </p:nvSpPr>
        <p:spPr>
          <a:xfrm>
            <a:off x="99146" y="450975"/>
            <a:ext cx="4408650" cy="444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63103"/>
            <a:r>
              <a:rPr lang="pl-PL" sz="1050" b="1" dirty="0">
                <a:latin typeface="Verdana"/>
                <a:ea typeface="Verdana"/>
                <a:cs typeface="Verdana"/>
                <a:sym typeface="Verdana"/>
              </a:rPr>
              <a:t>Revised GO-SHIP Repeat Hydro Nutrient Manual</a:t>
            </a:r>
            <a:endParaRPr sz="1050" b="1" dirty="0">
              <a:latin typeface="Verdana"/>
              <a:ea typeface="Verdana"/>
              <a:cs typeface="Verdana"/>
              <a:sym typeface="Verdana"/>
            </a:endParaRPr>
          </a:p>
          <a:p>
            <a:pPr marL="63103"/>
            <a:endParaRPr sz="1350" dirty="0">
              <a:latin typeface="Verdana"/>
              <a:ea typeface="Verdana"/>
              <a:cs typeface="Verdana"/>
              <a:sym typeface="Verdana"/>
            </a:endParaRPr>
          </a:p>
          <a:p>
            <a:pPr marL="63103"/>
            <a:endParaRPr sz="1350" dirty="0">
              <a:latin typeface="Verdana"/>
              <a:ea typeface="Verdana"/>
              <a:cs typeface="Verdana"/>
              <a:sym typeface="Verdana"/>
            </a:endParaRPr>
          </a:p>
          <a:p>
            <a:pPr marL="63103"/>
            <a:endParaRPr sz="1350" dirty="0">
              <a:latin typeface="Verdana"/>
              <a:ea typeface="Verdana"/>
              <a:cs typeface="Verdana"/>
              <a:sym typeface="Verdana"/>
            </a:endParaRPr>
          </a:p>
          <a:p>
            <a:pPr marL="63103"/>
            <a:endParaRPr sz="1350" dirty="0">
              <a:latin typeface="Verdana"/>
              <a:ea typeface="Verdana"/>
              <a:cs typeface="Verdana"/>
              <a:sym typeface="Verdana"/>
            </a:endParaRPr>
          </a:p>
          <a:p>
            <a:pPr marL="63103"/>
            <a:endParaRPr sz="1350" dirty="0">
              <a:latin typeface="Verdana"/>
              <a:ea typeface="Verdana"/>
              <a:cs typeface="Verdana"/>
              <a:sym typeface="Verdana"/>
            </a:endParaRPr>
          </a:p>
          <a:p>
            <a:pPr marL="63103"/>
            <a:endParaRPr sz="1350" dirty="0">
              <a:latin typeface="Verdana"/>
              <a:ea typeface="Verdana"/>
              <a:cs typeface="Verdana"/>
              <a:sym typeface="Verdana"/>
            </a:endParaRPr>
          </a:p>
          <a:p>
            <a:pPr marL="63103"/>
            <a:endParaRPr sz="1350" dirty="0">
              <a:latin typeface="Verdana"/>
              <a:ea typeface="Verdana"/>
              <a:cs typeface="Verdana"/>
              <a:sym typeface="Verdana"/>
            </a:endParaRPr>
          </a:p>
          <a:p>
            <a:pPr marL="63103"/>
            <a:endParaRPr sz="1350" dirty="0">
              <a:latin typeface="Verdana"/>
              <a:ea typeface="Verdana"/>
              <a:cs typeface="Verdana"/>
              <a:sym typeface="Verdana"/>
            </a:endParaRPr>
          </a:p>
          <a:p>
            <a:pPr marL="63103"/>
            <a:endParaRPr sz="105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3103">
              <a:buClr>
                <a:schemeClr val="dk1"/>
              </a:buClr>
            </a:pPr>
            <a:r>
              <a:rPr lang="pl-PL" sz="105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IOCCP-JAMSTEC 2018 Inter-laboratory Comparison Exercise of a Certified Reference Material (CRM) for Nutrients in Seawater</a:t>
            </a:r>
            <a:endParaRPr sz="105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3103"/>
            <a:endParaRPr sz="1350" dirty="0">
              <a:latin typeface="Verdana"/>
              <a:ea typeface="Verdana"/>
              <a:cs typeface="Verdana"/>
              <a:sym typeface="Verdana"/>
            </a:endParaRPr>
          </a:p>
          <a:p>
            <a:pPr marL="472678" indent="-323850">
              <a:spcBef>
                <a:spcPts val="450"/>
              </a:spcBef>
              <a:buClr>
                <a:schemeClr val="dk1"/>
              </a:buClr>
              <a:buSzPts val="1800"/>
            </a:pPr>
            <a:endParaRPr sz="1350" dirty="0">
              <a:latin typeface="Verdana"/>
              <a:ea typeface="Verdana"/>
              <a:cs typeface="Verdana"/>
              <a:sym typeface="Verdana"/>
            </a:endParaRPr>
          </a:p>
          <a:p>
            <a:pPr marL="342900">
              <a:spcBef>
                <a:spcPts val="450"/>
              </a:spcBef>
            </a:pPr>
            <a:endParaRPr sz="1050" dirty="0"/>
          </a:p>
          <a:p>
            <a:pPr marL="342900">
              <a:spcBef>
                <a:spcPts val="450"/>
              </a:spcBef>
            </a:pPr>
            <a:endParaRPr sz="1050" dirty="0"/>
          </a:p>
          <a:p>
            <a:pPr marL="472678" indent="-323850">
              <a:spcBef>
                <a:spcPts val="450"/>
              </a:spcBef>
              <a:buClr>
                <a:schemeClr val="dk1"/>
              </a:buClr>
              <a:buSzPts val="1800"/>
            </a:pPr>
            <a:endParaRPr sz="1350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1" name="Google Shape;251;g640acd5164_0_13"/>
          <p:cNvPicPr preferRelativeResize="0"/>
          <p:nvPr/>
        </p:nvPicPr>
        <p:blipFill rotWithShape="1">
          <a:blip r:embed="rId3">
            <a:alphaModFix/>
          </a:blip>
          <a:srcRect l="32746" t="26586" r="33435" b="48023"/>
          <a:stretch/>
        </p:blipFill>
        <p:spPr>
          <a:xfrm>
            <a:off x="239232" y="727256"/>
            <a:ext cx="3047008" cy="1382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2" name="Google Shape;252;g640acd5164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00" y="3059225"/>
            <a:ext cx="2193562" cy="153916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640acd5164_0_13"/>
          <p:cNvSpPr txBox="1"/>
          <p:nvPr/>
        </p:nvSpPr>
        <p:spPr>
          <a:xfrm>
            <a:off x="2245744" y="3186725"/>
            <a:ext cx="2054925" cy="116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pl-PL" sz="825" i="1">
                <a:solidFill>
                  <a:srgbClr val="41474B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Global map showing the distribution of 69 laboratories from 30 countries/territories participating in the IOCCP-JAMSTEC 2018 Inter-laboratory Calibration Exercise of a Certified Reference Material of Nutrients in Seawater.</a:t>
            </a:r>
            <a:endParaRPr sz="825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0" name="Google Shape;260;g640acd5164_0_13"/>
          <p:cNvSpPr txBox="1"/>
          <p:nvPr/>
        </p:nvSpPr>
        <p:spPr>
          <a:xfrm>
            <a:off x="99150" y="4672706"/>
            <a:ext cx="2265525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pl-PL" sz="900" u="sng">
                <a:solidFill>
                  <a:schemeClr val="hlink"/>
                </a:solidFill>
                <a:hlinkClick r:id="rId5"/>
              </a:rPr>
              <a:t>http://www.ioccp.org/index.php/nutrients</a:t>
            </a:r>
            <a:endParaRPr sz="900"/>
          </a:p>
        </p:txBody>
      </p:sp>
      <p:sp>
        <p:nvSpPr>
          <p:cNvPr id="261" name="Google Shape;261;g640acd5164_0_13"/>
          <p:cNvSpPr txBox="1"/>
          <p:nvPr/>
        </p:nvSpPr>
        <p:spPr>
          <a:xfrm>
            <a:off x="854607" y="2072110"/>
            <a:ext cx="3793275" cy="20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pl-PL" sz="825" dirty="0">
                <a:latin typeface="Verdana"/>
                <a:ea typeface="Verdana"/>
                <a:cs typeface="Verdana"/>
                <a:sym typeface="Verdana"/>
              </a:rPr>
              <a:t>Download from: </a:t>
            </a:r>
            <a:r>
              <a:rPr lang="pl-PL" sz="900" u="sng" dirty="0">
                <a:solidFill>
                  <a:schemeClr val="hlink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  <a:hlinkClick r:id="rId6"/>
              </a:rPr>
              <a:t>http://dx.doi.org/10.25607/OBP-555</a:t>
            </a:r>
            <a:endParaRPr sz="825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63" name="Google Shape;263;g640acd5164_0_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98006" y="941972"/>
            <a:ext cx="952631" cy="952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640acd5164_0_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12059" y="4264406"/>
            <a:ext cx="804750" cy="80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640acd5164_0_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98007" y="4308939"/>
            <a:ext cx="695419" cy="69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40614" t="26872" r="18684" b="22135"/>
          <a:stretch/>
        </p:blipFill>
        <p:spPr>
          <a:xfrm>
            <a:off x="5729722" y="2694184"/>
            <a:ext cx="3096116" cy="2181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/>
          <a:srcRect l="23509" t="31550" r="24561" b="21930"/>
          <a:stretch/>
        </p:blipFill>
        <p:spPr>
          <a:xfrm>
            <a:off x="5742114" y="571941"/>
            <a:ext cx="3108158" cy="1566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Google Shape;261;g640acd5164_0_13"/>
          <p:cNvSpPr txBox="1"/>
          <p:nvPr/>
        </p:nvSpPr>
        <p:spPr>
          <a:xfrm>
            <a:off x="5788196" y="2255934"/>
            <a:ext cx="3800856" cy="81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900" dirty="0">
                <a:hlinkClick r:id="rId12"/>
              </a:rPr>
              <a:t>http://www.ioccp.org/images/D4standards/NOAA-Technical-Report_OAR-AOML-50.pdf</a:t>
            </a:r>
            <a:endParaRPr sz="825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35755" y="4847756"/>
            <a:ext cx="19887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hlinkClick r:id="rId13"/>
              </a:rPr>
              <a:t>www.ioccp.org/training</a:t>
            </a:r>
            <a:endParaRPr lang="pl-PL" dirty="0" smtClean="0"/>
          </a:p>
          <a:p>
            <a:endParaRPr lang="pl-PL" dirty="0" smtClean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687270"/>
            <a:ext cx="1627314" cy="145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9303" y="577678"/>
            <a:ext cx="71827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pl-PL" sz="1350" kern="1200" dirty="0"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pl-PL" sz="1350" kern="1200" dirty="0"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9303" y="112917"/>
            <a:ext cx="8696379" cy="1352207"/>
            <a:chOff x="887918" y="573059"/>
            <a:chExt cx="10153128" cy="1802943"/>
          </a:xfrm>
        </p:grpSpPr>
        <p:pic>
          <p:nvPicPr>
            <p:cNvPr id="7170" name="Picture 2" descr="Life below water - Goal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18" y="573059"/>
              <a:ext cx="1720543" cy="1802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832134" y="573059"/>
              <a:ext cx="8208912" cy="1764586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GB" sz="1600" kern="12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SDG Target 14.3: Minimize impacts of ocean acidification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pl-PL" sz="1600" kern="1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GB" sz="1600" kern="12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Indicator 14.</a:t>
              </a:r>
              <a:r>
                <a:rPr lang="pl-PL" sz="1600" kern="12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</a:t>
              </a:r>
              <a:r>
                <a:rPr lang="en-GB" sz="1600" kern="12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.1:</a:t>
              </a:r>
              <a:r>
                <a:rPr lang="pl-PL" sz="1600" kern="12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r>
                <a:rPr lang="en-GB" sz="1600" kern="12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Average marine acidity (pH) measured </a:t>
              </a:r>
              <a:r>
                <a:rPr lang="pl-PL" sz="1600" kern="12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a</a:t>
              </a:r>
              <a:r>
                <a:rPr lang="en-GB" sz="1600" kern="12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t agreed suite of representative sampling stations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GB" sz="1600" kern="1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sp>
        <p:nvSpPr>
          <p:cNvPr id="10" name="Titre 1"/>
          <p:cNvSpPr>
            <a:spLocks/>
          </p:cNvSpPr>
          <p:nvPr/>
        </p:nvSpPr>
        <p:spPr bwMode="auto">
          <a:xfrm>
            <a:off x="2326485" y="2164946"/>
            <a:ext cx="4421089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defTabSz="51435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GB" altLang="en-US" sz="1350" i="1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9661" y="1587391"/>
            <a:ext cx="5060463" cy="329320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defTabSz="514350" eaLnBrk="1" fontAlgn="auto" hangingPunct="1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l-PL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Contributed </a:t>
            </a:r>
            <a:r>
              <a:rPr lang="pl-PL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 the development of the methodology, approved by the IOC-UNESCO Executive Council</a:t>
            </a:r>
            <a:r>
              <a:rPr lang="pl-PL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defTabSz="514350" eaLnBrk="1" fontAlgn="auto" hangingPunct="1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pl-PL" sz="16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defTabSz="514350" eaLnBrk="1" fontAlgn="auto" hangingPunct="1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l-PL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process considered:</a:t>
            </a:r>
          </a:p>
          <a:p>
            <a:pPr marL="285750" indent="-285750" defTabSz="51435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Definitions,</a:t>
            </a:r>
          </a:p>
          <a:p>
            <a:pPr marL="285750" indent="-285750" defTabSz="51435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Sampling approach,</a:t>
            </a:r>
          </a:p>
          <a:p>
            <a:pPr marL="285750" indent="-285750" defTabSz="51435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Guidelines for measurements</a:t>
            </a:r>
          </a:p>
          <a:p>
            <a:pPr marL="285750" indent="-285750" defTabSz="51435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Data collection process,</a:t>
            </a:r>
          </a:p>
          <a:p>
            <a:pPr marL="285750" indent="-285750" defTabSz="51435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Data quality control,</a:t>
            </a:r>
          </a:p>
          <a:p>
            <a:pPr marL="285750" indent="-285750" defTabSz="51435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Data analysis,</a:t>
            </a:r>
          </a:p>
          <a:p>
            <a:pPr marL="285750" indent="-285750" defTabSz="51435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Data visualization</a:t>
            </a:r>
          </a:p>
          <a:p>
            <a:pPr marL="285750" indent="-285750" defTabSz="51435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Data Reporting!!!</a:t>
            </a:r>
            <a:endParaRPr lang="en-GB" sz="1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17940" r="8338" b="4796"/>
          <a:stretch/>
        </p:blipFill>
        <p:spPr>
          <a:xfrm>
            <a:off x="5270125" y="1697064"/>
            <a:ext cx="3582980" cy="2264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55" y="4265704"/>
            <a:ext cx="1373028" cy="742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15" y="4063775"/>
            <a:ext cx="1661782" cy="9775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280" y="4265704"/>
            <a:ext cx="1248228" cy="113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0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640acd5164_2_89"/>
          <p:cNvSpPr txBox="1"/>
          <p:nvPr/>
        </p:nvSpPr>
        <p:spPr>
          <a:xfrm>
            <a:off x="4164375" y="496594"/>
            <a:ext cx="4953600" cy="184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/>
            <a:r>
              <a:rPr lang="pl-PL" sz="1200" b="1" dirty="0">
                <a:latin typeface="Verdana"/>
                <a:ea typeface="Verdana"/>
                <a:cs typeface="Verdana"/>
                <a:sym typeface="Verdana"/>
              </a:rPr>
              <a:t>Global Ocean Data Assimilation Project (GLODAP)</a:t>
            </a:r>
            <a:endParaRPr sz="1200" dirty="0">
              <a:latin typeface="Verdana"/>
              <a:ea typeface="Verdana"/>
              <a:cs typeface="Verdana"/>
              <a:sym typeface="Verdana"/>
            </a:endParaRPr>
          </a:p>
          <a:p>
            <a:pPr marL="342900" indent="-247650" defTabSz="685800">
              <a:buSzPts val="1600"/>
              <a:buFont typeface="Verdana"/>
              <a:buChar char="●"/>
            </a:pPr>
            <a:r>
              <a:rPr lang="pl-PL" sz="1200" dirty="0">
                <a:latin typeface="Verdana"/>
                <a:ea typeface="Verdana"/>
                <a:cs typeface="Verdana"/>
                <a:sym typeface="Verdana"/>
              </a:rPr>
              <a:t>Release of GLODAPv2.2019 during 1st AtlantOS International Symposium</a:t>
            </a:r>
            <a:endParaRPr sz="1200" dirty="0">
              <a:latin typeface="Verdana"/>
              <a:ea typeface="Verdana"/>
              <a:cs typeface="Verdana"/>
              <a:sym typeface="Verdana"/>
            </a:endParaRPr>
          </a:p>
          <a:p>
            <a:pPr marL="342900" indent="-247650" defTabSz="685800">
              <a:buSzPts val="1600"/>
              <a:buFont typeface="Verdana"/>
              <a:buChar char="●"/>
            </a:pPr>
            <a:r>
              <a:rPr lang="pl-PL" sz="1200" dirty="0">
                <a:latin typeface="Verdana"/>
                <a:ea typeface="Verdana"/>
                <a:cs typeface="Verdana"/>
                <a:sym typeface="Verdana"/>
              </a:rPr>
              <a:t>Data from 116 new cruises have been added and small errors in the previous GLODAPv2 data product have been corrected. </a:t>
            </a:r>
            <a:endParaRPr sz="1200" dirty="0">
              <a:latin typeface="Verdana"/>
              <a:ea typeface="Verdana"/>
              <a:cs typeface="Verdana"/>
              <a:sym typeface="Verdana"/>
            </a:endParaRPr>
          </a:p>
          <a:p>
            <a:pPr marL="342900" indent="-247650" defTabSz="685800">
              <a:buSzPts val="1600"/>
              <a:buFont typeface="Verdana"/>
              <a:buChar char="●"/>
            </a:pPr>
            <a:r>
              <a:rPr lang="pl-PL" sz="1200" dirty="0">
                <a:latin typeface="Verdana"/>
                <a:ea typeface="Verdana"/>
                <a:cs typeface="Verdana"/>
                <a:sym typeface="Verdana"/>
              </a:rPr>
              <a:t>840 cruises, &gt; 1.1 million Niskin bottle sample analyses, from 1972 through 2017</a:t>
            </a:r>
            <a:endParaRPr sz="1200" dirty="0">
              <a:latin typeface="Verdana"/>
              <a:ea typeface="Verdana"/>
              <a:cs typeface="Verdana"/>
              <a:sym typeface="Verdana"/>
            </a:endParaRPr>
          </a:p>
          <a:p>
            <a:pPr marL="342900" indent="-247650" defTabSz="685800">
              <a:buSzPts val="1600"/>
              <a:buFont typeface="Verdana"/>
              <a:buChar char="●"/>
            </a:pPr>
            <a:r>
              <a:rPr lang="pl-PL" sz="1200" dirty="0">
                <a:latin typeface="Verdana"/>
                <a:ea typeface="Verdana"/>
                <a:cs typeface="Verdana"/>
                <a:sym typeface="Verdana"/>
              </a:rPr>
              <a:t>More at </a:t>
            </a:r>
            <a:r>
              <a:rPr lang="pl-PL" sz="1200" u="sng" dirty="0">
                <a:solidFill>
                  <a:srgbClr val="009999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www.glodap.info</a:t>
            </a:r>
            <a:r>
              <a:rPr lang="pl-PL" sz="1200" dirty="0">
                <a:latin typeface="Verdana"/>
                <a:ea typeface="Verdana"/>
                <a:cs typeface="Verdana"/>
                <a:sym typeface="Verdana"/>
              </a:rPr>
              <a:t> 	</a:t>
            </a:r>
            <a:endParaRPr sz="12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3" name="Google Shape;213;g640acd5164_2_89"/>
          <p:cNvSpPr txBox="1"/>
          <p:nvPr/>
        </p:nvSpPr>
        <p:spPr>
          <a:xfrm>
            <a:off x="4204650" y="3755100"/>
            <a:ext cx="4873050" cy="116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/>
            <a:r>
              <a:rPr lang="pl-PL" sz="1200" b="1">
                <a:latin typeface="Verdana"/>
                <a:ea typeface="Verdana"/>
                <a:cs typeface="Verdana"/>
                <a:sym typeface="Verdana"/>
              </a:rPr>
              <a:t>First Near-Real Time pCO</a:t>
            </a:r>
            <a:r>
              <a:rPr lang="pl-PL" sz="1200" b="1" baseline="-25000"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pl-PL" sz="1200" b="1">
                <a:latin typeface="Verdana"/>
                <a:ea typeface="Verdana"/>
                <a:cs typeface="Verdana"/>
                <a:sym typeface="Verdana"/>
              </a:rPr>
              <a:t> data available from EU Research Infrastructure Integrated Carbon Observing System (ICOS) - Ocean Thematic Centre (OTC)</a:t>
            </a:r>
            <a:endParaRPr sz="1200" b="1">
              <a:latin typeface="Verdana"/>
              <a:ea typeface="Verdana"/>
              <a:cs typeface="Verdana"/>
              <a:sym typeface="Verdana"/>
            </a:endParaRPr>
          </a:p>
          <a:p>
            <a:pPr marL="342900" indent="-247650" defTabSz="685800">
              <a:buSzPts val="1600"/>
              <a:buFont typeface="Verdana"/>
              <a:buChar char="●"/>
            </a:pPr>
            <a:r>
              <a:rPr lang="pl-PL" sz="1200">
                <a:latin typeface="Verdana"/>
                <a:ea typeface="Verdana"/>
                <a:cs typeface="Verdana"/>
                <a:sym typeface="Verdana"/>
              </a:rPr>
              <a:t>ICOS Carbon Portal: </a:t>
            </a:r>
            <a:r>
              <a:rPr lang="pl-PL" sz="1200" u="sng">
                <a:solidFill>
                  <a:srgbClr val="009999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https://www.icos-cp.eu/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marL="342900" indent="-247650" defTabSz="685800">
              <a:buSzPts val="1600"/>
              <a:buFont typeface="Verdana"/>
              <a:buChar char="●"/>
            </a:pPr>
            <a:r>
              <a:rPr lang="pl-PL" sz="1200">
                <a:latin typeface="Verdana"/>
                <a:ea typeface="Verdana"/>
                <a:cs typeface="Verdana"/>
                <a:sym typeface="Verdana"/>
              </a:rPr>
              <a:t>More at: </a:t>
            </a:r>
            <a:r>
              <a:rPr lang="pl-PL" sz="1200" u="sng">
                <a:solidFill>
                  <a:srgbClr val="009999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https://tinyurl.com/y5qv7mnj</a:t>
            </a:r>
            <a:r>
              <a:rPr lang="pl-PL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4" name="Google Shape;214;g640acd5164_2_89"/>
          <p:cNvSpPr txBox="1"/>
          <p:nvPr/>
        </p:nvSpPr>
        <p:spPr>
          <a:xfrm>
            <a:off x="4201817" y="2361704"/>
            <a:ext cx="4616550" cy="143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/>
            <a:r>
              <a:rPr lang="pl-PL" sz="1200" b="1">
                <a:latin typeface="Verdana"/>
                <a:ea typeface="Verdana"/>
                <a:cs typeface="Verdana"/>
                <a:sym typeface="Verdana"/>
              </a:rPr>
              <a:t>Surface Ocean CO</a:t>
            </a:r>
            <a:r>
              <a:rPr lang="pl-PL" sz="1200" b="1" baseline="-25000"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pl-PL" sz="1200" b="1">
                <a:latin typeface="Verdana"/>
                <a:ea typeface="Verdana"/>
                <a:cs typeface="Verdana"/>
                <a:sym typeface="Verdana"/>
              </a:rPr>
              <a:t> Atlas (SOCAT)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marL="342900" indent="-247650" defTabSz="685800">
              <a:buSzPts val="1600"/>
              <a:buFont typeface="Verdana"/>
              <a:buChar char="●"/>
            </a:pPr>
            <a:r>
              <a:rPr lang="pl-PL" sz="1200">
                <a:latin typeface="Verdana"/>
                <a:ea typeface="Verdana"/>
                <a:cs typeface="Verdana"/>
                <a:sym typeface="Verdana"/>
              </a:rPr>
              <a:t>Release of SOCAT version 2019 in June 2019.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marL="342900" indent="-247650" defTabSz="685800">
              <a:buSzPts val="1600"/>
              <a:buFont typeface="Verdana"/>
              <a:buChar char="●"/>
            </a:pPr>
            <a:r>
              <a:rPr lang="pl-PL" sz="1200">
                <a:latin typeface="Verdana"/>
                <a:ea typeface="Verdana"/>
                <a:cs typeface="Verdana"/>
                <a:sym typeface="Verdana"/>
              </a:rPr>
              <a:t>25.7 million QC surface ocean fCO</a:t>
            </a:r>
            <a:r>
              <a:rPr lang="pl-PL" sz="1200" baseline="-25000"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pl-PL" sz="1200">
                <a:latin typeface="Verdana"/>
                <a:ea typeface="Verdana"/>
                <a:cs typeface="Verdana"/>
                <a:sym typeface="Verdana"/>
              </a:rPr>
              <a:t> data from 1957 to 2018.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marL="342900" indent="-247650" defTabSz="685800">
              <a:buSzPts val="1600"/>
              <a:buFont typeface="Verdana"/>
              <a:buChar char="●"/>
            </a:pPr>
            <a:r>
              <a:rPr lang="pl-PL" sz="1200">
                <a:latin typeface="Verdana"/>
                <a:ea typeface="Verdana"/>
                <a:cs typeface="Verdana"/>
                <a:sym typeface="Verdana"/>
              </a:rPr>
              <a:t>Still without sustained funding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marL="342900" indent="-247650" defTabSz="685800">
              <a:buSzPts val="1600"/>
              <a:buFont typeface="Verdana"/>
              <a:buChar char="●"/>
            </a:pPr>
            <a:r>
              <a:rPr lang="pl-PL" sz="1200">
                <a:latin typeface="Verdana"/>
                <a:ea typeface="Verdana"/>
                <a:cs typeface="Verdana"/>
                <a:sym typeface="Verdana"/>
              </a:rPr>
              <a:t>More at </a:t>
            </a:r>
            <a:r>
              <a:rPr lang="pl-PL" sz="1200" u="sng">
                <a:solidFill>
                  <a:srgbClr val="009999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www.socat.info</a:t>
            </a:r>
            <a:r>
              <a:rPr lang="pl-PL" sz="1200">
                <a:latin typeface="Verdana"/>
                <a:ea typeface="Verdana"/>
                <a:cs typeface="Verdana"/>
                <a:sym typeface="Verdana"/>
              </a:rPr>
              <a:t>	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5" name="Google Shape;215;g640acd5164_2_8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9124" y="317172"/>
            <a:ext cx="2996953" cy="187309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640acd5164_2_89"/>
          <p:cNvSpPr/>
          <p:nvPr/>
        </p:nvSpPr>
        <p:spPr>
          <a:xfrm>
            <a:off x="159788" y="105245"/>
            <a:ext cx="6318702" cy="330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>
              <a:buSzPts val="1100"/>
            </a:pPr>
            <a:r>
              <a:rPr lang="pl-PL" sz="1650" b="1" dirty="0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rPr>
              <a:t>Inorganic Carbon </a:t>
            </a:r>
            <a:r>
              <a:rPr lang="pl-PL" sz="1650" b="1" dirty="0" smtClean="0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rPr>
              <a:t>EOV </a:t>
            </a:r>
            <a:r>
              <a:rPr lang="pl-PL" sz="1650" b="1" dirty="0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rPr>
              <a:t>data products</a:t>
            </a:r>
            <a:endParaRPr sz="1500" b="1" dirty="0">
              <a:solidFill>
                <a:srgbClr val="396BA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defTabSz="685800">
              <a:buSzPts val="1100"/>
            </a:pPr>
            <a:endParaRPr sz="1500" b="1" dirty="0">
              <a:solidFill>
                <a:srgbClr val="396BA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defTabSz="685800">
              <a:buClr>
                <a:srgbClr val="396BAD"/>
              </a:buClr>
              <a:buSzPts val="2000"/>
            </a:pPr>
            <a:endParaRPr sz="1500" b="1" dirty="0">
              <a:solidFill>
                <a:srgbClr val="396BA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7" name="Google Shape;217;g640acd5164_2_89"/>
          <p:cNvSpPr txBox="1"/>
          <p:nvPr/>
        </p:nvSpPr>
        <p:spPr>
          <a:xfrm>
            <a:off x="883424" y="520496"/>
            <a:ext cx="323290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/>
            <a:endParaRPr sz="1350" b="1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8" name="Google Shape;218;g640acd5164_2_89"/>
          <p:cNvPicPr preferRelativeResize="0"/>
          <p:nvPr/>
        </p:nvPicPr>
        <p:blipFill rotWithShape="1">
          <a:blip r:embed="rId9">
            <a:alphaModFix/>
          </a:blip>
          <a:srcRect t="19354"/>
          <a:stretch/>
        </p:blipFill>
        <p:spPr>
          <a:xfrm>
            <a:off x="102637" y="3724199"/>
            <a:ext cx="3923681" cy="1201033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640acd5164_2_89"/>
          <p:cNvSpPr txBox="1"/>
          <p:nvPr/>
        </p:nvSpPr>
        <p:spPr>
          <a:xfrm>
            <a:off x="309113" y="4906256"/>
            <a:ext cx="3807225" cy="1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lnSpc>
                <a:spcPct val="115000"/>
              </a:lnSpc>
            </a:pPr>
            <a:r>
              <a:rPr lang="pl-PL" sz="750" i="1">
                <a:solidFill>
                  <a:srgbClr val="41474B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ICOS OTC NRT Product from M/S Nuka Arctica, 2019-04-24 – 2019-09-26</a:t>
            </a:r>
            <a:endParaRPr sz="75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1" name="Google Shape;221;g640acd5164_2_89"/>
          <p:cNvSpPr txBox="1"/>
          <p:nvPr/>
        </p:nvSpPr>
        <p:spPr>
          <a:xfrm>
            <a:off x="104006" y="3488700"/>
            <a:ext cx="3923775" cy="1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just" defTabSz="685800">
              <a:lnSpc>
                <a:spcPct val="115000"/>
              </a:lnSpc>
            </a:pPr>
            <a:r>
              <a:rPr lang="pl-PL" sz="750" i="1">
                <a:solidFill>
                  <a:srgbClr val="41474B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Data included in SOCAT version 2019 from 2018 (left) and all years (right).</a:t>
            </a:r>
            <a:endParaRPr sz="75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2" name="Google Shape;222;g640acd5164_2_89"/>
          <p:cNvSpPr txBox="1"/>
          <p:nvPr/>
        </p:nvSpPr>
        <p:spPr>
          <a:xfrm>
            <a:off x="536025" y="2009897"/>
            <a:ext cx="3456900" cy="1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lnSpc>
                <a:spcPct val="115000"/>
              </a:lnSpc>
            </a:pPr>
            <a:r>
              <a:rPr lang="pl-PL" sz="750" i="1">
                <a:solidFill>
                  <a:srgbClr val="41474B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Location of samples include in GLODAPv2.2019</a:t>
            </a:r>
            <a:endParaRPr sz="75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3" name="Google Shape;223;g640acd5164_2_89"/>
          <p:cNvPicPr preferRelativeResize="0"/>
          <p:nvPr/>
        </p:nvPicPr>
        <p:blipFill rotWithShape="1">
          <a:blip r:embed="rId10">
            <a:alphaModFix/>
          </a:blip>
          <a:srcRect l="9079" t="5943" r="39941" b="50954"/>
          <a:stretch/>
        </p:blipFill>
        <p:spPr>
          <a:xfrm>
            <a:off x="45488" y="2292113"/>
            <a:ext cx="1897370" cy="1103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640acd5164_2_8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00006" y="2283421"/>
            <a:ext cx="1971096" cy="1112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566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1472</Words>
  <Application>Microsoft Office PowerPoint</Application>
  <PresentationFormat>On-screen Show (16:9)</PresentationFormat>
  <Paragraphs>228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ＭＳ Ｐゴシック</vt:lpstr>
      <vt:lpstr>Arial</vt:lpstr>
      <vt:lpstr>Arial Black</vt:lpstr>
      <vt:lpstr>Calibri</vt:lpstr>
      <vt:lpstr>Times New Roman</vt:lpstr>
      <vt:lpstr>Verdana</vt:lpstr>
      <vt:lpstr>Wingdings</vt:lpstr>
      <vt:lpstr>Simple Light</vt:lpstr>
      <vt:lpstr>3_Projekt domyślny</vt:lpstr>
      <vt:lpstr>1_Projekt domyślny</vt:lpstr>
      <vt:lpstr>Projekt domyślny</vt:lpstr>
      <vt:lpstr>2_Projekt domyślny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Artur Palacz</dc:creator>
  <cp:lastModifiedBy>Artur Palacz</cp:lastModifiedBy>
  <cp:revision>82</cp:revision>
  <dcterms:modified xsi:type="dcterms:W3CDTF">2019-12-16T12:51:14Z</dcterms:modified>
</cp:coreProperties>
</file>