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1" r:id="rId1"/>
    <p:sldMasterId id="2147483674" r:id="rId2"/>
  </p:sldMasterIdLst>
  <p:notesMasterIdLst>
    <p:notesMasterId r:id="rId25"/>
  </p:notesMasterIdLst>
  <p:sldIdLst>
    <p:sldId id="256" r:id="rId3"/>
    <p:sldId id="286" r:id="rId4"/>
    <p:sldId id="257" r:id="rId5"/>
    <p:sldId id="580" r:id="rId6"/>
    <p:sldId id="290" r:id="rId7"/>
    <p:sldId id="258" r:id="rId8"/>
    <p:sldId id="262" r:id="rId9"/>
    <p:sldId id="581" r:id="rId10"/>
    <p:sldId id="275" r:id="rId11"/>
    <p:sldId id="287" r:id="rId12"/>
    <p:sldId id="583" r:id="rId13"/>
    <p:sldId id="584" r:id="rId14"/>
    <p:sldId id="585" r:id="rId15"/>
    <p:sldId id="586" r:id="rId16"/>
    <p:sldId id="587" r:id="rId17"/>
    <p:sldId id="579" r:id="rId18"/>
    <p:sldId id="578" r:id="rId19"/>
    <p:sldId id="582" r:id="rId20"/>
    <p:sldId id="590" r:id="rId21"/>
    <p:sldId id="591" r:id="rId22"/>
    <p:sldId id="589" r:id="rId23"/>
    <p:sldId id="5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4" roundtripDataSignature="AMtx7miYGsB5OwjmnGO7K3Zb0qsnKOzNN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D8F2"/>
    <a:srgbClr val="FF07D5"/>
    <a:srgbClr val="9FF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70972"/>
  </p:normalViewPr>
  <p:slideViewPr>
    <p:cSldViewPr snapToGrid="0" snapToObjects="1">
      <p:cViewPr varScale="1">
        <p:scale>
          <a:sx n="59" d="100"/>
          <a:sy n="59" d="100"/>
        </p:scale>
        <p:origin x="1315"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groups have been conducting</a:t>
            </a:r>
            <a:r>
              <a:rPr lang="en-US" baseline="0" dirty="0"/>
              <a:t> assessments at national and international levels regarding which variables need to be measured to monitor factors influencing sustainability. The groups are the SDG, Decade of ocean Science, The various GEO activities such as MBON and Blue Planet and the IOC organizations of GOOS and IODE. While each has a certain perspective and approach because of the way they are structured, there are underlying processes that support all of these efforts. Let’s look at one of these as a bottom up perspective of OceanObs19.</a:t>
            </a:r>
            <a:endParaRPr lang="en-US" dirty="0"/>
          </a:p>
        </p:txBody>
      </p:sp>
      <p:sp>
        <p:nvSpPr>
          <p:cNvPr id="4" name="Slide Number Placeholder 3"/>
          <p:cNvSpPr>
            <a:spLocks noGrp="1"/>
          </p:cNvSpPr>
          <p:nvPr>
            <p:ph type="sldNum" sz="quarter" idx="10"/>
          </p:nvPr>
        </p:nvSpPr>
        <p:spPr/>
        <p:txBody>
          <a:bodyPr/>
          <a:lstStyle/>
          <a:p>
            <a:fld id="{421DCA4E-A7D1-4E43-8F1E-9D02421A752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96244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14300" marR="0" lvl="0" indent="0" algn="l" rtl="0">
              <a:lnSpc>
                <a:spcPct val="80000"/>
              </a:lnSpc>
              <a:spcBef>
                <a:spcPts val="600"/>
              </a:spcBef>
              <a:spcAft>
                <a:spcPts val="0"/>
              </a:spcAft>
              <a:buClr>
                <a:srgbClr val="6DB7D7"/>
              </a:buClr>
              <a:buSzPts val="1800"/>
              <a:buFont typeface="Noto Sans Symbols"/>
              <a:buNone/>
            </a:pPr>
            <a:r>
              <a:rPr lang="en-US" sz="2600" i="0" u="none" strike="noStrike" cap="none" dirty="0">
                <a:solidFill>
                  <a:srgbClr val="000000"/>
                </a:solidFill>
              </a:rPr>
              <a:t>Large investments in high quality measurements, however</a:t>
            </a:r>
            <a:r>
              <a:rPr lang="en-US" sz="2600" i="1" dirty="0">
                <a:solidFill>
                  <a:srgbClr val="000000"/>
                </a:solidFill>
              </a:rPr>
              <a:t>:</a:t>
            </a:r>
            <a:endParaRPr sz="2600" dirty="0">
              <a:solidFill>
                <a:srgbClr val="000000"/>
              </a:solidFill>
            </a:endParaRPr>
          </a:p>
          <a:p>
            <a:pPr marL="914400" marR="0" lvl="1" indent="-381000" algn="l" rtl="0">
              <a:lnSpc>
                <a:spcPct val="80000"/>
              </a:lnSpc>
              <a:spcBef>
                <a:spcPts val="1200"/>
              </a:spcBef>
              <a:spcAft>
                <a:spcPts val="0"/>
              </a:spcAft>
              <a:buClr>
                <a:srgbClr val="000000"/>
              </a:buClr>
              <a:buSzPts val="2400"/>
              <a:buFont typeface="Arial"/>
              <a:buChar char="➢"/>
            </a:pPr>
            <a:r>
              <a:rPr lang="en-US" i="0" u="none" strike="noStrike" cap="none" dirty="0">
                <a:solidFill>
                  <a:srgbClr val="000000"/>
                </a:solidFill>
              </a:rPr>
              <a:t>Quality of OBP documentation varies widely</a:t>
            </a:r>
            <a:endParaRPr dirty="0">
              <a:solidFill>
                <a:srgbClr val="000000"/>
              </a:solidFill>
            </a:endParaRPr>
          </a:p>
          <a:p>
            <a:pPr marL="914400" marR="0" lvl="1" indent="-381000" algn="l" rtl="0">
              <a:lnSpc>
                <a:spcPct val="80000"/>
              </a:lnSpc>
              <a:spcBef>
                <a:spcPts val="1200"/>
              </a:spcBef>
              <a:spcAft>
                <a:spcPts val="0"/>
              </a:spcAft>
              <a:buClr>
                <a:srgbClr val="000000"/>
              </a:buClr>
              <a:buSzPts val="2400"/>
              <a:buFont typeface="Arial"/>
              <a:buChar char="➢"/>
            </a:pPr>
            <a:r>
              <a:rPr lang="en-US" i="0" u="none" strike="noStrike" cap="none" dirty="0">
                <a:solidFill>
                  <a:srgbClr val="000000"/>
                </a:solidFill>
              </a:rPr>
              <a:t>Data and metadata formats are inconsistent </a:t>
            </a:r>
            <a:endParaRPr dirty="0">
              <a:solidFill>
                <a:srgbClr val="000000"/>
              </a:solidFill>
            </a:endParaRPr>
          </a:p>
          <a:p>
            <a:pPr marL="914400" marR="0" lvl="1" indent="-381000" algn="l" rtl="0">
              <a:lnSpc>
                <a:spcPct val="80000"/>
              </a:lnSpc>
              <a:spcBef>
                <a:spcPts val="1200"/>
              </a:spcBef>
              <a:spcAft>
                <a:spcPts val="0"/>
              </a:spcAft>
              <a:buClr>
                <a:srgbClr val="000000"/>
              </a:buClr>
              <a:buSzPts val="2400"/>
              <a:buFont typeface="Arial"/>
              <a:buChar char="➢"/>
            </a:pPr>
            <a:r>
              <a:rPr lang="en-US" i="0" u="none" strike="noStrike" cap="none" dirty="0">
                <a:solidFill>
                  <a:srgbClr val="000000"/>
                </a:solidFill>
              </a:rPr>
              <a:t>Machine readability is limited (if at all)</a:t>
            </a:r>
            <a:endParaRPr dirty="0">
              <a:solidFill>
                <a:srgbClr val="000000"/>
              </a:solidFill>
            </a:endParaRPr>
          </a:p>
          <a:p>
            <a:pPr marL="914400" marR="0" lvl="1" indent="-381000" algn="l" rtl="0">
              <a:lnSpc>
                <a:spcPct val="80000"/>
              </a:lnSpc>
              <a:spcBef>
                <a:spcPts val="1200"/>
              </a:spcBef>
              <a:spcAft>
                <a:spcPts val="0"/>
              </a:spcAft>
              <a:buClr>
                <a:srgbClr val="000000"/>
              </a:buClr>
              <a:buSzPts val="2400"/>
              <a:buFont typeface="Arial"/>
              <a:buChar char="➢"/>
            </a:pPr>
            <a:r>
              <a:rPr lang="en-US" i="0" u="none" strike="noStrike" cap="none" dirty="0">
                <a:solidFill>
                  <a:srgbClr val="000000"/>
                </a:solidFill>
              </a:rPr>
              <a:t>Sustainability is often not guaranteed</a:t>
            </a:r>
            <a:endParaRPr dirty="0"/>
          </a:p>
          <a:p>
            <a:pPr marL="914400" marR="0" lvl="1" indent="-381000" algn="l" rtl="0">
              <a:lnSpc>
                <a:spcPct val="80000"/>
              </a:lnSpc>
              <a:spcBef>
                <a:spcPts val="1200"/>
              </a:spcBef>
              <a:spcAft>
                <a:spcPts val="0"/>
              </a:spcAft>
              <a:buClr>
                <a:srgbClr val="000000"/>
              </a:buClr>
              <a:buSzPts val="2400"/>
              <a:buFont typeface="Arial"/>
              <a:buChar char="➢"/>
            </a:pPr>
            <a:r>
              <a:rPr lang="en-US" dirty="0">
                <a:solidFill>
                  <a:srgbClr val="000000"/>
                </a:solidFill>
              </a:rPr>
              <a:t>Work creating OBPs is not often acknowledged</a:t>
            </a:r>
            <a:endParaRPr dirty="0"/>
          </a:p>
          <a:p>
            <a:pPr marL="914400" marR="0" lvl="1" indent="-381000" algn="l" rtl="0">
              <a:lnSpc>
                <a:spcPct val="80000"/>
              </a:lnSpc>
              <a:spcBef>
                <a:spcPts val="1200"/>
              </a:spcBef>
              <a:spcAft>
                <a:spcPts val="0"/>
              </a:spcAft>
              <a:buClr>
                <a:srgbClr val="000000"/>
              </a:buClr>
              <a:buSzPts val="2400"/>
              <a:buFont typeface="Arial"/>
              <a:buChar char="➢"/>
            </a:pPr>
            <a:r>
              <a:rPr lang="en-US" dirty="0">
                <a:solidFill>
                  <a:srgbClr val="000000"/>
                </a:solidFill>
              </a:rPr>
              <a:t>OBPs are scattered and hard to find</a:t>
            </a:r>
            <a:endParaRPr dirty="0"/>
          </a:p>
          <a:p>
            <a:pPr marL="0" marR="0" lvl="0" indent="0" algn="l" rtl="0">
              <a:lnSpc>
                <a:spcPct val="100000"/>
              </a:lnSpc>
              <a:spcBef>
                <a:spcPts val="0"/>
              </a:spcBef>
              <a:spcAft>
                <a:spcPts val="0"/>
              </a:spcAft>
              <a:buClr>
                <a:schemeClr val="dk1"/>
              </a:buClr>
              <a:buSzPts val="1800"/>
              <a:buFont typeface="Arial"/>
              <a:buNone/>
            </a:pPr>
            <a:endParaRPr sz="1000" dirty="0"/>
          </a:p>
        </p:txBody>
      </p:sp>
      <p:sp>
        <p:nvSpPr>
          <p:cNvPr id="130" name="Google Shape;130;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8933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13798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613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86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49164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39840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36962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19"/>
          <p:cNvSpPr txBox="1">
            <a:spLocks noGrp="1"/>
          </p:cNvSpPr>
          <p:nvPr>
            <p:ph type="title"/>
          </p:nvPr>
        </p:nvSpPr>
        <p:spPr>
          <a:xfrm>
            <a:off x="668249" y="55486"/>
            <a:ext cx="11360800" cy="7635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accent1"/>
              </a:buClr>
              <a:buSzPts val="2800"/>
              <a:buFont typeface="Century Gothic"/>
              <a:buNone/>
              <a:defRPr sz="3600" b="0" i="0" u="none" strike="noStrike" cap="none">
                <a:solidFill>
                  <a:schemeClr val="accent1"/>
                </a:solidFill>
                <a:latin typeface="Century Gothic"/>
                <a:ea typeface="Century Gothic"/>
                <a:cs typeface="Century Gothic"/>
                <a:sym typeface="Century Gothic"/>
              </a:defRPr>
            </a:lvl1pPr>
            <a:lvl2pPr marR="0" lvl="1"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1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189" marR="0" lvl="0" indent="-342891" algn="l">
              <a:lnSpc>
                <a:spcPct val="100000"/>
              </a:lnSpc>
              <a:spcBef>
                <a:spcPts val="0"/>
              </a:spcBef>
              <a:spcAft>
                <a:spcPts val="0"/>
              </a:spcAft>
              <a:buClr>
                <a:srgbClr val="6DB7D7"/>
              </a:buClr>
              <a:buSzPts val="1800"/>
              <a:buFont typeface="Noto Sans Symbols"/>
              <a:buChar char="●"/>
              <a:defRPr sz="2800" b="0" i="0" u="none" strike="noStrike" cap="none">
                <a:solidFill>
                  <a:srgbClr val="595959"/>
                </a:solidFill>
                <a:latin typeface="Arial"/>
                <a:ea typeface="Arial"/>
                <a:cs typeface="Arial"/>
                <a:sym typeface="Arial"/>
              </a:defRPr>
            </a:lvl1pPr>
            <a:lvl2pPr marL="914377" marR="0" lvl="1" indent="-317492" algn="l">
              <a:lnSpc>
                <a:spcPct val="100000"/>
              </a:lnSpc>
              <a:spcBef>
                <a:spcPts val="1600"/>
              </a:spcBef>
              <a:spcAft>
                <a:spcPts val="0"/>
              </a:spcAft>
              <a:buClr>
                <a:srgbClr val="205C77"/>
              </a:buClr>
              <a:buSzPts val="1400"/>
              <a:buFont typeface="Noto Sans Symbols"/>
              <a:buChar char="●"/>
              <a:defRPr sz="2400" b="0" i="0" u="none" strike="noStrike" cap="none">
                <a:solidFill>
                  <a:srgbClr val="595959"/>
                </a:solidFill>
                <a:latin typeface="Arial"/>
                <a:ea typeface="Arial"/>
                <a:cs typeface="Arial"/>
                <a:sym typeface="Arial"/>
              </a:defRPr>
            </a:lvl2pPr>
            <a:lvl3pPr marL="1371566" marR="0" lvl="2" indent="-317492" algn="l">
              <a:lnSpc>
                <a:spcPct val="100000"/>
              </a:lnSpc>
              <a:spcBef>
                <a:spcPts val="1600"/>
              </a:spcBef>
              <a:spcAft>
                <a:spcPts val="0"/>
              </a:spcAft>
              <a:buClr>
                <a:srgbClr val="6DB7D7"/>
              </a:buClr>
              <a:buSzPts val="1400"/>
              <a:buFont typeface="Noto Sans Symbols"/>
              <a:buChar char="●"/>
              <a:defRPr sz="2000" b="0" i="0" u="none" strike="noStrike" cap="none">
                <a:solidFill>
                  <a:srgbClr val="595959"/>
                </a:solidFill>
                <a:latin typeface="Arial"/>
                <a:ea typeface="Arial"/>
                <a:cs typeface="Arial"/>
                <a:sym typeface="Arial"/>
              </a:defRPr>
            </a:lvl3pPr>
            <a:lvl4pPr marL="1828754" marR="0" lvl="3" indent="-317492" algn="l">
              <a:lnSpc>
                <a:spcPct val="100000"/>
              </a:lnSpc>
              <a:spcBef>
                <a:spcPts val="1600"/>
              </a:spcBef>
              <a:spcAft>
                <a:spcPts val="0"/>
              </a:spcAft>
              <a:buClr>
                <a:srgbClr val="205C77"/>
              </a:buClr>
              <a:buSzPts val="1400"/>
              <a:buFont typeface="Noto Sans Symbols"/>
              <a:buChar char="●"/>
              <a:defRPr sz="1800" b="0" i="0" u="none" strike="noStrike" cap="none">
                <a:solidFill>
                  <a:srgbClr val="595959"/>
                </a:solidFill>
                <a:latin typeface="Arial"/>
                <a:ea typeface="Arial"/>
                <a:cs typeface="Arial"/>
                <a:sym typeface="Arial"/>
              </a:defRPr>
            </a:lvl4pPr>
            <a:lvl5pPr marL="2285943" marR="0" lvl="4" indent="-317492" algn="l">
              <a:lnSpc>
                <a:spcPct val="100000"/>
              </a:lnSpc>
              <a:spcBef>
                <a:spcPts val="1600"/>
              </a:spcBef>
              <a:spcAft>
                <a:spcPts val="0"/>
              </a:spcAft>
              <a:buClr>
                <a:srgbClr val="6DB7D7"/>
              </a:buClr>
              <a:buSzPts val="1400"/>
              <a:buFont typeface="Noto Sans Symbols"/>
              <a:buChar char="●"/>
              <a:defRPr sz="1800" b="0" i="0" u="none" strike="noStrike" cap="none">
                <a:solidFill>
                  <a:srgbClr val="595959"/>
                </a:solidFill>
                <a:latin typeface="Arial"/>
                <a:ea typeface="Arial"/>
                <a:cs typeface="Arial"/>
                <a:sym typeface="Arial"/>
              </a:defRPr>
            </a:lvl5pPr>
            <a:lvl6pPr marL="2743131" marR="0" lvl="5" indent="-317492" algn="l">
              <a:lnSpc>
                <a:spcPct val="100000"/>
              </a:lnSpc>
              <a:spcBef>
                <a:spcPts val="1600"/>
              </a:spcBef>
              <a:spcAft>
                <a:spcPts val="0"/>
              </a:spcAft>
              <a:buClr>
                <a:schemeClr val="accent2"/>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3200320" marR="0" lvl="6" indent="-317492" algn="l">
              <a:lnSpc>
                <a:spcPct val="100000"/>
              </a:lnSpc>
              <a:spcBef>
                <a:spcPts val="1600"/>
              </a:spcBef>
              <a:spcAft>
                <a:spcPts val="0"/>
              </a:spcAft>
              <a:buClr>
                <a:srgbClr val="6DB7D7"/>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3657509" marR="0" lvl="7" indent="-317492" algn="l">
              <a:lnSpc>
                <a:spcPct val="100000"/>
              </a:lnSpc>
              <a:spcBef>
                <a:spcPts val="1600"/>
              </a:spcBef>
              <a:spcAft>
                <a:spcPts val="0"/>
              </a:spcAft>
              <a:buClr>
                <a:schemeClr val="accent2"/>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4114697" marR="0" lvl="8" indent="-317492" algn="l">
              <a:lnSpc>
                <a:spcPct val="100000"/>
              </a:lnSpc>
              <a:spcBef>
                <a:spcPts val="1600"/>
              </a:spcBef>
              <a:spcAft>
                <a:spcPts val="1600"/>
              </a:spcAft>
              <a:buClr>
                <a:srgbClr val="6DB7D7"/>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
        <p:nvSpPr>
          <p:cNvPr id="32" name="Google Shape;32;p19"/>
          <p:cNvSpPr txBox="1">
            <a:spLocks noGrp="1"/>
          </p:cNvSpPr>
          <p:nvPr>
            <p:ph type="sldNum" idx="12"/>
          </p:nvPr>
        </p:nvSpPr>
        <p:spPr>
          <a:xfrm>
            <a:off x="11296649" y="6218237"/>
            <a:ext cx="732400" cy="523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FFFFFF"/>
              </a:buClr>
              <a:buSzPts val="1800"/>
              <a:buFont typeface="Source Sans Pro"/>
              <a:buNone/>
              <a:defRPr sz="1800" b="0" i="0" u="none" strike="noStrike" cap="none">
                <a:solidFill>
                  <a:srgbClr val="FFFFFF"/>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013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CD93235-999C-49A1-917C-3E2002109CB9}"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1890235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D93235-999C-49A1-917C-3E2002109CB9}"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3876163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D93235-999C-49A1-917C-3E2002109CB9}"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2787612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CD93235-999C-49A1-917C-3E2002109CB9}" type="datetimeFigureOut">
              <a:rPr lang="en-GB" smtClean="0"/>
              <a:t>16/12/2019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2454032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CD93235-999C-49A1-917C-3E2002109CB9}" type="datetimeFigureOut">
              <a:rPr lang="en-GB" smtClean="0"/>
              <a:t>16/12/2019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2089295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CD93235-999C-49A1-917C-3E2002109CB9}" type="datetimeFigureOut">
              <a:rPr lang="en-GB" smtClean="0"/>
              <a:t>16/12/2019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3149897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93235-999C-49A1-917C-3E2002109CB9}" type="datetimeFigureOut">
              <a:rPr lang="en-GB" smtClean="0"/>
              <a:t>16/12/2019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203034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733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D93235-999C-49A1-917C-3E2002109CB9}" type="datetimeFigureOut">
              <a:rPr lang="en-GB" smtClean="0"/>
              <a:t>16/12/2019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185316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D93235-999C-49A1-917C-3E2002109CB9}" type="datetimeFigureOut">
              <a:rPr lang="en-GB" smtClean="0"/>
              <a:t>16/12/2019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3908644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D93235-999C-49A1-917C-3E2002109CB9}"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84134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CD93235-999C-49A1-917C-3E2002109CB9}" type="datetimeFigureOut">
              <a:rPr lang="en-GB" smtClean="0"/>
              <a:t>16/12/2019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FAD759-CB0C-4E29-9E09-CB958F220400}" type="slidenum">
              <a:rPr lang="en-GB" smtClean="0"/>
              <a:t>‹#›</a:t>
            </a:fld>
            <a:endParaRPr lang="en-GB"/>
          </a:p>
        </p:txBody>
      </p:sp>
    </p:spTree>
    <p:extLst>
      <p:ext uri="{BB962C8B-B14F-4D97-AF65-F5344CB8AC3E}">
        <p14:creationId xmlns:p14="http://schemas.microsoft.com/office/powerpoint/2010/main" val="2988342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accent1"/>
              </a:buClr>
              <a:buSzPts val="2800"/>
              <a:buFont typeface="Century Gothic"/>
              <a:buNone/>
              <a:defRPr sz="3600" b="0" i="0" u="none" strike="noStrike" cap="none">
                <a:solidFill>
                  <a:schemeClr val="accent1"/>
                </a:solidFill>
                <a:latin typeface="Century Gothic"/>
                <a:ea typeface="Century Gothic"/>
                <a:cs typeface="Century Gothic"/>
                <a:sym typeface="Century Gothic"/>
              </a:defRPr>
            </a:lvl1pPr>
            <a:lvl2pPr lvl="1" rtl="0">
              <a:spcBef>
                <a:spcPts val="0"/>
              </a:spcBef>
              <a:spcAft>
                <a:spcPts val="0"/>
              </a:spcAft>
              <a:buSzPts val="2800"/>
              <a:buFont typeface="Arial"/>
              <a:buNone/>
              <a:defRPr sz="1800"/>
            </a:lvl2pPr>
            <a:lvl3pPr lvl="2" rtl="0">
              <a:spcBef>
                <a:spcPts val="0"/>
              </a:spcBef>
              <a:spcAft>
                <a:spcPts val="0"/>
              </a:spcAft>
              <a:buSzPts val="2800"/>
              <a:buFont typeface="Arial"/>
              <a:buNone/>
              <a:defRPr sz="1800"/>
            </a:lvl3pPr>
            <a:lvl4pPr lvl="3" rtl="0">
              <a:spcBef>
                <a:spcPts val="0"/>
              </a:spcBef>
              <a:spcAft>
                <a:spcPts val="0"/>
              </a:spcAft>
              <a:buSzPts val="2800"/>
              <a:buFont typeface="Arial"/>
              <a:buNone/>
              <a:defRPr sz="1800"/>
            </a:lvl4pPr>
            <a:lvl5pPr lvl="4" rtl="0">
              <a:spcBef>
                <a:spcPts val="0"/>
              </a:spcBef>
              <a:spcAft>
                <a:spcPts val="0"/>
              </a:spcAft>
              <a:buSzPts val="2800"/>
              <a:buFont typeface="Arial"/>
              <a:buNone/>
              <a:defRPr sz="1800"/>
            </a:lvl5pPr>
            <a:lvl6pPr lvl="5" rtl="0">
              <a:spcBef>
                <a:spcPts val="0"/>
              </a:spcBef>
              <a:spcAft>
                <a:spcPts val="0"/>
              </a:spcAft>
              <a:buSzPts val="2800"/>
              <a:buFont typeface="Arial"/>
              <a:buNone/>
              <a:defRPr sz="1800"/>
            </a:lvl6pPr>
            <a:lvl7pPr lvl="6" rtl="0">
              <a:spcBef>
                <a:spcPts val="0"/>
              </a:spcBef>
              <a:spcAft>
                <a:spcPts val="0"/>
              </a:spcAft>
              <a:buSzPts val="2800"/>
              <a:buFont typeface="Arial"/>
              <a:buNone/>
              <a:defRPr sz="1800"/>
            </a:lvl7pPr>
            <a:lvl8pPr lvl="7" rtl="0">
              <a:spcBef>
                <a:spcPts val="0"/>
              </a:spcBef>
              <a:spcAft>
                <a:spcPts val="0"/>
              </a:spcAft>
              <a:buSzPts val="2800"/>
              <a:buFont typeface="Arial"/>
              <a:buNone/>
              <a:defRPr sz="1800"/>
            </a:lvl8pPr>
            <a:lvl9pPr lvl="8" rtl="0">
              <a:spcBef>
                <a:spcPts val="0"/>
              </a:spcBef>
              <a:spcAft>
                <a:spcPts val="0"/>
              </a:spcAft>
              <a:buSzPts val="2800"/>
              <a:buFont typeface="Arial"/>
              <a:buNone/>
              <a:defRPr sz="1800"/>
            </a:lvl9pPr>
          </a:lstStyle>
          <a:p>
            <a:endParaRPr/>
          </a:p>
        </p:txBody>
      </p:sp>
      <p:sp>
        <p:nvSpPr>
          <p:cNvPr id="66" name="Google Shape;66;p1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marR="0" lvl="0" indent="-342900" algn="l" rtl="0">
              <a:spcBef>
                <a:spcPts val="0"/>
              </a:spcBef>
              <a:spcAft>
                <a:spcPts val="0"/>
              </a:spcAft>
              <a:buClr>
                <a:srgbClr val="6DB7D7"/>
              </a:buClr>
              <a:buSzPts val="1800"/>
              <a:buFont typeface="Noto Sans Symbols"/>
              <a:buChar char="●"/>
              <a:defRPr sz="2800" b="0" i="0" u="none" strike="noStrike" cap="none">
                <a:solidFill>
                  <a:srgbClr val="595959"/>
                </a:solidFill>
                <a:latin typeface="Arial"/>
                <a:ea typeface="Arial"/>
                <a:cs typeface="Arial"/>
                <a:sym typeface="Arial"/>
              </a:defRPr>
            </a:lvl1pPr>
            <a:lvl2pPr marL="914400" marR="0" lvl="1" indent="-317500" algn="l" rtl="0">
              <a:spcBef>
                <a:spcPts val="1600"/>
              </a:spcBef>
              <a:spcAft>
                <a:spcPts val="0"/>
              </a:spcAft>
              <a:buClr>
                <a:srgbClr val="205C77"/>
              </a:buClr>
              <a:buSzPts val="1400"/>
              <a:buFont typeface="Noto Sans Symbols"/>
              <a:buChar char="●"/>
              <a:defRPr sz="2400" b="0" i="0" u="none" strike="noStrike" cap="none">
                <a:solidFill>
                  <a:srgbClr val="595959"/>
                </a:solidFill>
                <a:latin typeface="Arial"/>
                <a:ea typeface="Arial"/>
                <a:cs typeface="Arial"/>
                <a:sym typeface="Arial"/>
              </a:defRPr>
            </a:lvl2pPr>
            <a:lvl3pPr marL="1371600" marR="0" lvl="2" indent="-317500" algn="l" rtl="0">
              <a:spcBef>
                <a:spcPts val="1600"/>
              </a:spcBef>
              <a:spcAft>
                <a:spcPts val="0"/>
              </a:spcAft>
              <a:buClr>
                <a:srgbClr val="6DB7D7"/>
              </a:buClr>
              <a:buSzPts val="1400"/>
              <a:buFont typeface="Noto Sans Symbols"/>
              <a:buChar char="●"/>
              <a:defRPr sz="2000" b="0" i="0" u="none" strike="noStrike" cap="none">
                <a:solidFill>
                  <a:srgbClr val="595959"/>
                </a:solidFill>
                <a:latin typeface="Arial"/>
                <a:ea typeface="Arial"/>
                <a:cs typeface="Arial"/>
                <a:sym typeface="Arial"/>
              </a:defRPr>
            </a:lvl3pPr>
            <a:lvl4pPr marL="1828800" marR="0" lvl="3" indent="-317500" algn="l" rtl="0">
              <a:spcBef>
                <a:spcPts val="1600"/>
              </a:spcBef>
              <a:spcAft>
                <a:spcPts val="0"/>
              </a:spcAft>
              <a:buClr>
                <a:srgbClr val="205C77"/>
              </a:buClr>
              <a:buSzPts val="1400"/>
              <a:buFont typeface="Noto Sans Symbols"/>
              <a:buChar char="●"/>
              <a:defRPr sz="1800" b="0" i="0" u="none" strike="noStrike" cap="none">
                <a:solidFill>
                  <a:srgbClr val="595959"/>
                </a:solidFill>
                <a:latin typeface="Arial"/>
                <a:ea typeface="Arial"/>
                <a:cs typeface="Arial"/>
                <a:sym typeface="Arial"/>
              </a:defRPr>
            </a:lvl4pPr>
            <a:lvl5pPr marL="2286000" marR="0" lvl="4" indent="-317500" algn="l" rtl="0">
              <a:spcBef>
                <a:spcPts val="1600"/>
              </a:spcBef>
              <a:spcAft>
                <a:spcPts val="0"/>
              </a:spcAft>
              <a:buClr>
                <a:srgbClr val="6DB7D7"/>
              </a:buClr>
              <a:buSzPts val="1400"/>
              <a:buFont typeface="Noto Sans Symbols"/>
              <a:buChar char="●"/>
              <a:defRPr sz="1800" b="0" i="0" u="none" strike="noStrike" cap="none">
                <a:solidFill>
                  <a:srgbClr val="595959"/>
                </a:solidFill>
                <a:latin typeface="Arial"/>
                <a:ea typeface="Arial"/>
                <a:cs typeface="Arial"/>
                <a:sym typeface="Arial"/>
              </a:defRPr>
            </a:lvl5pPr>
            <a:lvl6pPr marL="2743200" marR="0" lvl="5" indent="-317500" algn="l" rtl="0">
              <a:spcBef>
                <a:spcPts val="1600"/>
              </a:spcBef>
              <a:spcAft>
                <a:spcPts val="0"/>
              </a:spcAft>
              <a:buClr>
                <a:schemeClr val="accent2"/>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6pPr>
            <a:lvl7pPr marL="3200400" marR="0" lvl="6" indent="-317500" algn="l" rtl="0">
              <a:spcBef>
                <a:spcPts val="1600"/>
              </a:spcBef>
              <a:spcAft>
                <a:spcPts val="0"/>
              </a:spcAft>
              <a:buClr>
                <a:srgbClr val="6DB7D7"/>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7pPr>
            <a:lvl8pPr marL="3657600" marR="0" lvl="7" indent="-317500" algn="l" rtl="0">
              <a:spcBef>
                <a:spcPts val="1600"/>
              </a:spcBef>
              <a:spcAft>
                <a:spcPts val="0"/>
              </a:spcAft>
              <a:buClr>
                <a:schemeClr val="accent2"/>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8pPr>
            <a:lvl9pPr marL="4114800" marR="0" lvl="8" indent="-317500" algn="l" rtl="0">
              <a:spcBef>
                <a:spcPts val="1600"/>
              </a:spcBef>
              <a:spcAft>
                <a:spcPts val="1600"/>
              </a:spcAft>
              <a:buClr>
                <a:srgbClr val="6DB7D7"/>
              </a:buClr>
              <a:buSzPts val="1400"/>
              <a:buFont typeface="Noto Sans Symbols"/>
              <a:buChar char="●"/>
              <a:defRPr sz="1800" b="0" i="0" u="none" strike="noStrike" cap="none">
                <a:solidFill>
                  <a:srgbClr val="595959"/>
                </a:solidFill>
                <a:latin typeface="Source Sans Pro"/>
                <a:ea typeface="Source Sans Pro"/>
                <a:cs typeface="Source Sans Pro"/>
                <a:sym typeface="Source Sans Pro"/>
              </a:defRPr>
            </a:lvl9pPr>
          </a:lstStyle>
          <a:p>
            <a:endParaRPr/>
          </a:p>
        </p:txBody>
      </p:sp>
      <p:sp>
        <p:nvSpPr>
          <p:cNvPr id="67" name="Google Shape;67;p11"/>
          <p:cNvSpPr txBox="1">
            <a:spLocks noGrp="1"/>
          </p:cNvSpPr>
          <p:nvPr>
            <p:ph type="sldNum" idx="12"/>
          </p:nvPr>
        </p:nvSpPr>
        <p:spPr>
          <a:xfrm>
            <a:off x="11296651" y="6218238"/>
            <a:ext cx="732400" cy="523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None/>
              <a:defRPr sz="1800">
                <a:solidFill>
                  <a:schemeClr val="lt1"/>
                </a:solidFill>
                <a:latin typeface="Source Sans Pro"/>
                <a:ea typeface="Source Sans Pro"/>
                <a:cs typeface="Source Sans Pro"/>
                <a:sym typeface="Source Sans Pro"/>
              </a:defRPr>
            </a:lvl1pPr>
            <a:lvl2pPr marL="0" marR="0" lvl="1" indent="0" algn="r" rtl="0">
              <a:spcBef>
                <a:spcPts val="0"/>
              </a:spcBef>
              <a:spcAft>
                <a:spcPts val="0"/>
              </a:spcAft>
              <a:buNone/>
              <a:defRPr sz="1800">
                <a:solidFill>
                  <a:schemeClr val="lt1"/>
                </a:solidFill>
                <a:latin typeface="Source Sans Pro"/>
                <a:ea typeface="Source Sans Pro"/>
                <a:cs typeface="Source Sans Pro"/>
                <a:sym typeface="Source Sans Pro"/>
              </a:defRPr>
            </a:lvl2pPr>
            <a:lvl3pPr marL="0" marR="0" lvl="2" indent="0" algn="r" rtl="0">
              <a:spcBef>
                <a:spcPts val="0"/>
              </a:spcBef>
              <a:spcAft>
                <a:spcPts val="0"/>
              </a:spcAft>
              <a:buNone/>
              <a:defRPr sz="1800">
                <a:solidFill>
                  <a:schemeClr val="lt1"/>
                </a:solidFill>
                <a:latin typeface="Source Sans Pro"/>
                <a:ea typeface="Source Sans Pro"/>
                <a:cs typeface="Source Sans Pro"/>
                <a:sym typeface="Source Sans Pro"/>
              </a:defRPr>
            </a:lvl3pPr>
            <a:lvl4pPr marL="0" marR="0" lvl="3" indent="0" algn="r" rtl="0">
              <a:spcBef>
                <a:spcPts val="0"/>
              </a:spcBef>
              <a:spcAft>
                <a:spcPts val="0"/>
              </a:spcAft>
              <a:buNone/>
              <a:defRPr sz="1800">
                <a:solidFill>
                  <a:schemeClr val="lt1"/>
                </a:solidFill>
                <a:latin typeface="Source Sans Pro"/>
                <a:ea typeface="Source Sans Pro"/>
                <a:cs typeface="Source Sans Pro"/>
                <a:sym typeface="Source Sans Pro"/>
              </a:defRPr>
            </a:lvl4pPr>
            <a:lvl5pPr marL="0" marR="0" lvl="4" indent="0" algn="r" rtl="0">
              <a:spcBef>
                <a:spcPts val="0"/>
              </a:spcBef>
              <a:spcAft>
                <a:spcPts val="0"/>
              </a:spcAft>
              <a:buNone/>
              <a:defRPr sz="1800">
                <a:solidFill>
                  <a:schemeClr val="lt1"/>
                </a:solidFill>
                <a:latin typeface="Source Sans Pro"/>
                <a:ea typeface="Source Sans Pro"/>
                <a:cs typeface="Source Sans Pro"/>
                <a:sym typeface="Source Sans Pro"/>
              </a:defRPr>
            </a:lvl5pPr>
            <a:lvl6pPr marL="0" marR="0" lvl="5" indent="0" algn="r" rtl="0">
              <a:spcBef>
                <a:spcPts val="0"/>
              </a:spcBef>
              <a:spcAft>
                <a:spcPts val="0"/>
              </a:spcAft>
              <a:buNone/>
              <a:defRPr sz="1800">
                <a:solidFill>
                  <a:schemeClr val="lt1"/>
                </a:solidFill>
                <a:latin typeface="Source Sans Pro"/>
                <a:ea typeface="Source Sans Pro"/>
                <a:cs typeface="Source Sans Pro"/>
                <a:sym typeface="Source Sans Pro"/>
              </a:defRPr>
            </a:lvl6pPr>
            <a:lvl7pPr marL="0" marR="0" lvl="6" indent="0" algn="r" rtl="0">
              <a:spcBef>
                <a:spcPts val="0"/>
              </a:spcBef>
              <a:spcAft>
                <a:spcPts val="0"/>
              </a:spcAft>
              <a:buNone/>
              <a:defRPr sz="1800">
                <a:solidFill>
                  <a:schemeClr val="lt1"/>
                </a:solidFill>
                <a:latin typeface="Source Sans Pro"/>
                <a:ea typeface="Source Sans Pro"/>
                <a:cs typeface="Source Sans Pro"/>
                <a:sym typeface="Source Sans Pro"/>
              </a:defRPr>
            </a:lvl7pPr>
            <a:lvl8pPr marL="0" marR="0" lvl="7" indent="0" algn="r" rtl="0">
              <a:spcBef>
                <a:spcPts val="0"/>
              </a:spcBef>
              <a:spcAft>
                <a:spcPts val="0"/>
              </a:spcAft>
              <a:buNone/>
              <a:defRPr sz="1800">
                <a:solidFill>
                  <a:schemeClr val="lt1"/>
                </a:solidFill>
                <a:latin typeface="Source Sans Pro"/>
                <a:ea typeface="Source Sans Pro"/>
                <a:cs typeface="Source Sans Pro"/>
                <a:sym typeface="Source Sans Pro"/>
              </a:defRPr>
            </a:lvl8pPr>
            <a:lvl9pPr marL="0" marR="0" lvl="8" indent="0" algn="r" rtl="0">
              <a:spcBef>
                <a:spcPts val="0"/>
              </a:spcBef>
              <a:spcAft>
                <a:spcPts val="0"/>
              </a:spcAft>
              <a:buNone/>
              <a:defRPr sz="1800">
                <a:solidFill>
                  <a:schemeClr val="lt1"/>
                </a:solidFill>
                <a:latin typeface="Source Sans Pro"/>
                <a:ea typeface="Source Sans Pro"/>
                <a:cs typeface="Source Sans Pro"/>
                <a:sym typeface="Source Sans Pro"/>
              </a:defRPr>
            </a:lvl9pPr>
          </a:lstStyle>
          <a:p>
            <a:fld id="{00000000-1234-1234-1234-123412341234}" type="slidenum">
              <a:rPr lang="en-US">
                <a:solidFill>
                  <a:prstClr val="white"/>
                </a:solidFill>
              </a:rPr>
              <a:pPr/>
              <a:t>‹#›</a:t>
            </a:fld>
            <a:endParaRPr>
              <a:solidFill>
                <a:prstClr val="white"/>
              </a:solidFill>
            </a:endParaRPr>
          </a:p>
        </p:txBody>
      </p:sp>
    </p:spTree>
    <p:extLst>
      <p:ext uri="{BB962C8B-B14F-4D97-AF65-F5344CB8AC3E}">
        <p14:creationId xmlns:p14="http://schemas.microsoft.com/office/powerpoint/2010/main" val="244923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20686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65188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1569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67677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192663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9176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840564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26118660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93235-999C-49A1-917C-3E2002109CB9}" type="datetimeFigureOut">
              <a:rPr lang="en-GB" smtClean="0"/>
              <a:t>16/12/2019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AD759-CB0C-4E29-9E09-CB958F220400}" type="slidenum">
              <a:rPr lang="en-GB" smtClean="0"/>
              <a:t>‹#›</a:t>
            </a:fld>
            <a:endParaRPr lang="en-GB"/>
          </a:p>
        </p:txBody>
      </p:sp>
    </p:spTree>
    <p:extLst>
      <p:ext uri="{BB962C8B-B14F-4D97-AF65-F5344CB8AC3E}">
        <p14:creationId xmlns:p14="http://schemas.microsoft.com/office/powerpoint/2010/main" val="40204820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emf"/><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2" Type="http://schemas.openxmlformats.org/officeDocument/2006/relationships/hyperlink" Target="http://dx.doi.org/10.25607/OBP-605"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martprotocols.github.io/" TargetMode="External"/><Relationship Id="rId7"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jpg"/><Relationship Id="rId7" Type="http://schemas.openxmlformats.org/officeDocument/2006/relationships/hyperlink" Target="https://tinyurl.com/y6pmas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oceanteacher.org/" TargetMode="External"/><Relationship Id="rId5" Type="http://schemas.openxmlformats.org/officeDocument/2006/relationships/hyperlink" Target="https://www.frontiersin.org/research-topics/7173/best-practices-in-ocean-observing" TargetMode="External"/><Relationship Id="rId4" Type="http://schemas.openxmlformats.org/officeDocument/2006/relationships/hyperlink" Target="http://www.oceanbestpractice.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jpe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6.xml.rels><?xml version="1.0" encoding="UTF-8" standalone="yes"?>
<Relationships xmlns="http://schemas.openxmlformats.org/package/2006/relationships"><Relationship Id="rId8" Type="http://schemas.openxmlformats.org/officeDocument/2006/relationships/hyperlink" Target="https://tinyurl.com/y6pmases" TargetMode="External"/><Relationship Id="rId3" Type="http://schemas.openxmlformats.org/officeDocument/2006/relationships/image" Target="../media/image1.jpg"/><Relationship Id="rId7" Type="http://schemas.openxmlformats.org/officeDocument/2006/relationships/hyperlink" Target="http://www.oceanteacher.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frontiersin.org/research-topics/7173/best-practices-in-ocean-observing" TargetMode="External"/><Relationship Id="rId5" Type="http://schemas.openxmlformats.org/officeDocument/2006/relationships/hyperlink" Target="http://www.oceanbestpractice.org/" TargetMode="Externa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1"/>
          <p:cNvSpPr txBox="1">
            <a:spLocks noGrp="1"/>
          </p:cNvSpPr>
          <p:nvPr>
            <p:ph type="ctrTitle"/>
          </p:nvPr>
        </p:nvSpPr>
        <p:spPr>
          <a:xfrm>
            <a:off x="966651" y="1785059"/>
            <a:ext cx="7629527" cy="1500027"/>
          </a:xfrm>
          <a:prstGeom prst="rect">
            <a:avLst/>
          </a:prstGeom>
          <a:noFill/>
          <a:ln>
            <a:noFill/>
          </a:ln>
        </p:spPr>
        <p:txBody>
          <a:bodyPr spcFirstLastPara="1" wrap="square" lIns="91425" tIns="45700" rIns="91425" bIns="45700" anchor="b" anchorCtr="0">
            <a:normAutofit/>
          </a:bodyPr>
          <a:lstStyle/>
          <a:p>
            <a:pPr>
              <a:buSzPts val="4000"/>
            </a:pPr>
            <a:r>
              <a:rPr lang="en-US" sz="4800" b="1" dirty="0">
                <a:solidFill>
                  <a:schemeClr val="accent1"/>
                </a:solidFill>
              </a:rPr>
              <a:t>Best Practices</a:t>
            </a:r>
            <a:br>
              <a:rPr lang="en-US" sz="4800" b="1" dirty="0">
                <a:solidFill>
                  <a:schemeClr val="accent1"/>
                </a:solidFill>
              </a:rPr>
            </a:br>
            <a:endParaRPr sz="5400" b="1" dirty="0">
              <a:solidFill>
                <a:schemeClr val="accent1"/>
              </a:solidFill>
            </a:endParaRPr>
          </a:p>
        </p:txBody>
      </p:sp>
      <p:sp>
        <p:nvSpPr>
          <p:cNvPr id="96" name="Google Shape;96;p1"/>
          <p:cNvSpPr txBox="1">
            <a:spLocks noGrp="1"/>
          </p:cNvSpPr>
          <p:nvPr>
            <p:ph type="subTitle" idx="1"/>
          </p:nvPr>
        </p:nvSpPr>
        <p:spPr>
          <a:xfrm flipH="1">
            <a:off x="-173256" y="5678905"/>
            <a:ext cx="2560320" cy="950495"/>
          </a:xfrm>
          <a:prstGeom prst="rect">
            <a:avLst/>
          </a:prstGeom>
          <a:noFill/>
          <a:ln>
            <a:noFill/>
          </a:ln>
        </p:spPr>
        <p:txBody>
          <a:bodyPr spcFirstLastPara="1" wrap="square" lIns="91425" tIns="45700" rIns="91425" bIns="45700" anchor="t" anchorCtr="0">
            <a:normAutofit/>
          </a:bodyPr>
          <a:lstStyle/>
          <a:p>
            <a:pPr marL="0" indent="0">
              <a:spcBef>
                <a:spcPts val="0"/>
              </a:spcBef>
            </a:pPr>
            <a:endParaRPr/>
          </a:p>
          <a:p>
            <a:pPr marL="0" indent="0">
              <a:buSzPts val="1800"/>
            </a:pPr>
            <a:endParaRPr sz="1800">
              <a:solidFill>
                <a:schemeClr val="lt1"/>
              </a:solidFill>
            </a:endParaRPr>
          </a:p>
        </p:txBody>
      </p:sp>
      <p:sp>
        <p:nvSpPr>
          <p:cNvPr id="97" name="Google Shape;97;p1"/>
          <p:cNvSpPr txBox="1"/>
          <p:nvPr/>
        </p:nvSpPr>
        <p:spPr>
          <a:xfrm>
            <a:off x="10972801" y="6494929"/>
            <a:ext cx="301687" cy="369291"/>
          </a:xfrm>
          <a:prstGeom prst="rect">
            <a:avLst/>
          </a:prstGeom>
          <a:noFill/>
          <a:ln>
            <a:noFill/>
          </a:ln>
        </p:spPr>
        <p:txBody>
          <a:bodyPr spcFirstLastPara="1" wrap="square" lIns="91425" tIns="45700" rIns="91425" bIns="45700" anchor="t" anchorCtr="0">
            <a:spAutoFit/>
          </a:bodyPr>
          <a:lstStyle/>
          <a:p>
            <a:fld id="{00000000-1234-1234-1234-123412341234}" type="slidenum">
              <a:rPr lang="en-US" sz="1800">
                <a:solidFill>
                  <a:schemeClr val="dk1"/>
                </a:solidFill>
              </a:rPr>
              <a:pPr/>
              <a:t>1</a:t>
            </a:fld>
            <a:endParaRPr sz="1800">
              <a:solidFill>
                <a:schemeClr val="dk1"/>
              </a:solidFill>
            </a:endParaRPr>
          </a:p>
        </p:txBody>
      </p:sp>
      <p:pic>
        <p:nvPicPr>
          <p:cNvPr id="98" name="Google Shape;98;p1"/>
          <p:cNvPicPr preferRelativeResize="0"/>
          <p:nvPr/>
        </p:nvPicPr>
        <p:blipFill rotWithShape="1">
          <a:blip r:embed="rId3">
            <a:alphaModFix/>
          </a:blip>
          <a:srcRect/>
          <a:stretch/>
        </p:blipFill>
        <p:spPr>
          <a:xfrm>
            <a:off x="201065" y="315869"/>
            <a:ext cx="1322937" cy="1322937"/>
          </a:xfrm>
          <a:prstGeom prst="rect">
            <a:avLst/>
          </a:prstGeom>
          <a:noFill/>
          <a:ln>
            <a:noFill/>
          </a:ln>
        </p:spPr>
      </p:pic>
      <p:pic>
        <p:nvPicPr>
          <p:cNvPr id="99" name="Google Shape;99;p1"/>
          <p:cNvPicPr preferRelativeResize="0"/>
          <p:nvPr/>
        </p:nvPicPr>
        <p:blipFill rotWithShape="1">
          <a:blip r:embed="rId4">
            <a:alphaModFix/>
          </a:blip>
          <a:srcRect/>
          <a:stretch/>
        </p:blipFill>
        <p:spPr>
          <a:xfrm>
            <a:off x="7962901" y="6401715"/>
            <a:ext cx="4095751" cy="555760"/>
          </a:xfrm>
          <a:prstGeom prst="rect">
            <a:avLst/>
          </a:prstGeom>
          <a:noFill/>
          <a:ln>
            <a:noFill/>
          </a:ln>
        </p:spPr>
      </p:pic>
      <p:sp>
        <p:nvSpPr>
          <p:cNvPr id="100" name="Google Shape;100;p1"/>
          <p:cNvSpPr txBox="1"/>
          <p:nvPr/>
        </p:nvSpPr>
        <p:spPr>
          <a:xfrm>
            <a:off x="3548470" y="1579251"/>
            <a:ext cx="7972427" cy="3264150"/>
          </a:xfrm>
          <a:prstGeom prst="rect">
            <a:avLst/>
          </a:prstGeom>
          <a:noFill/>
          <a:ln>
            <a:noFill/>
          </a:ln>
        </p:spPr>
        <p:txBody>
          <a:bodyPr spcFirstLastPara="1" wrap="square" lIns="91425" tIns="45700" rIns="91425" bIns="45700" anchor="b" anchorCtr="0">
            <a:normAutofit/>
          </a:bodyPr>
          <a:lstStyle/>
          <a:p>
            <a:pPr algn="ctr">
              <a:lnSpc>
                <a:spcPct val="80000"/>
              </a:lnSpc>
              <a:buClr>
                <a:schemeClr val="lt1"/>
              </a:buClr>
              <a:buSzPts val="2590"/>
            </a:pPr>
            <a:r>
              <a:rPr lang="en-US" sz="2800" b="1" dirty="0">
                <a:solidFill>
                  <a:schemeClr val="accent1"/>
                </a:solidFill>
              </a:rPr>
              <a:t>Single Repository and/or a Distributed Network?</a:t>
            </a:r>
            <a:endParaRPr sz="2800" dirty="0">
              <a:solidFill>
                <a:schemeClr val="accent1"/>
              </a:solidFill>
            </a:endParaRPr>
          </a:p>
          <a:p>
            <a:pPr algn="ctr">
              <a:lnSpc>
                <a:spcPct val="80000"/>
              </a:lnSpc>
              <a:buClr>
                <a:schemeClr val="lt1"/>
              </a:buClr>
              <a:buSzPts val="2590"/>
            </a:pPr>
            <a:r>
              <a:rPr lang="en-US" sz="2591" b="1" dirty="0">
                <a:solidFill>
                  <a:schemeClr val="accent1"/>
                </a:solidFill>
              </a:rPr>
              <a:t> </a:t>
            </a:r>
            <a:endParaRPr sz="1051" dirty="0">
              <a:solidFill>
                <a:schemeClr val="accent1"/>
              </a:solidFill>
            </a:endParaRPr>
          </a:p>
          <a:p>
            <a:pPr algn="ctr">
              <a:lnSpc>
                <a:spcPct val="80000"/>
              </a:lnSpc>
              <a:buClr>
                <a:schemeClr val="dk1"/>
              </a:buClr>
              <a:buSzPts val="2590"/>
            </a:pPr>
            <a:endParaRPr sz="2591" b="1" dirty="0">
              <a:solidFill>
                <a:schemeClr val="accent1"/>
              </a:solidFill>
            </a:endParaRPr>
          </a:p>
          <a:p>
            <a:pPr algn="ctr">
              <a:lnSpc>
                <a:spcPct val="90000"/>
              </a:lnSpc>
              <a:buClr>
                <a:schemeClr val="lt1"/>
              </a:buClr>
              <a:buSzPts val="2590"/>
            </a:pPr>
            <a:endParaRPr sz="2591" b="1" dirty="0">
              <a:solidFill>
                <a:schemeClr val="accent1"/>
              </a:solidFill>
            </a:endParaRPr>
          </a:p>
          <a:p>
            <a:pPr algn="ctr">
              <a:lnSpc>
                <a:spcPct val="90000"/>
              </a:lnSpc>
              <a:buClr>
                <a:schemeClr val="lt1"/>
              </a:buClr>
              <a:buSzPts val="2590"/>
            </a:pPr>
            <a:r>
              <a:rPr lang="en-US" sz="2591" dirty="0">
                <a:solidFill>
                  <a:schemeClr val="accent1"/>
                </a:solidFill>
              </a:rPr>
              <a:t>Pier Luigi Buttigieg, Scott </a:t>
            </a:r>
            <a:r>
              <a:rPr lang="en-US" sz="2591" dirty="0" err="1">
                <a:solidFill>
                  <a:schemeClr val="accent1"/>
                </a:solidFill>
              </a:rPr>
              <a:t>Caltagirone</a:t>
            </a:r>
            <a:r>
              <a:rPr lang="en-US" sz="2591" dirty="0">
                <a:solidFill>
                  <a:schemeClr val="accent1"/>
                </a:solidFill>
              </a:rPr>
              <a:t>, </a:t>
            </a:r>
            <a:r>
              <a:rPr lang="en-US" sz="2591" dirty="0" smtClean="0">
                <a:solidFill>
                  <a:schemeClr val="accent1"/>
                </a:solidFill>
              </a:rPr>
              <a:t>Jay </a:t>
            </a:r>
            <a:r>
              <a:rPr lang="en-US" sz="2591" dirty="0">
                <a:solidFill>
                  <a:schemeClr val="accent1"/>
                </a:solidFill>
              </a:rPr>
              <a:t>Pearlman</a:t>
            </a:r>
            <a:endParaRPr sz="2591" dirty="0">
              <a:solidFill>
                <a:schemeClr val="accent1"/>
              </a:solidFill>
            </a:endParaRPr>
          </a:p>
          <a:p>
            <a:pPr algn="ctr">
              <a:lnSpc>
                <a:spcPct val="80000"/>
              </a:lnSpc>
              <a:buClr>
                <a:schemeClr val="dk1"/>
              </a:buClr>
              <a:buSzPts val="2590"/>
            </a:pPr>
            <a:endParaRPr sz="2591" b="1" dirty="0">
              <a:solidFill>
                <a:schemeClr val="accent1"/>
              </a:solidFill>
            </a:endParaRPr>
          </a:p>
          <a:p>
            <a:pPr algn="ctr">
              <a:lnSpc>
                <a:spcPct val="80000"/>
              </a:lnSpc>
              <a:buClr>
                <a:schemeClr val="lt1"/>
              </a:buClr>
              <a:buSzPts val="1480"/>
            </a:pPr>
            <a:endParaRPr lang="en-US" sz="1480" dirty="0">
              <a:solidFill>
                <a:schemeClr val="accent1"/>
              </a:solidFill>
            </a:endParaRPr>
          </a:p>
        </p:txBody>
      </p:sp>
      <p:sp>
        <p:nvSpPr>
          <p:cNvPr id="2" name="Rectangle 1"/>
          <p:cNvSpPr/>
          <p:nvPr/>
        </p:nvSpPr>
        <p:spPr>
          <a:xfrm>
            <a:off x="-3279872" y="6309148"/>
            <a:ext cx="5666936" cy="313932"/>
          </a:xfrm>
          <a:prstGeom prst="rect">
            <a:avLst/>
          </a:prstGeom>
        </p:spPr>
        <p:txBody>
          <a:bodyPr wrap="none">
            <a:spAutoFit/>
          </a:bodyPr>
          <a:lstStyle/>
          <a:p>
            <a:pPr algn="ctr">
              <a:lnSpc>
                <a:spcPct val="80000"/>
              </a:lnSpc>
              <a:buClr>
                <a:schemeClr val="lt1"/>
              </a:buClr>
              <a:buSzPts val="1480"/>
            </a:pPr>
            <a:r>
              <a:rPr lang="en-US" b="1" dirty="0">
                <a:solidFill>
                  <a:schemeClr val="accent1"/>
                </a:solidFill>
              </a:rPr>
              <a:t>				December 16 2019</a:t>
            </a:r>
            <a:endParaRPr lang="en-US" b="1" dirty="0">
              <a:solidFill>
                <a:schemeClr val="accent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descr="C:\Users\pbuttigi\Pictures\unep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32" y="530229"/>
            <a:ext cx="1163638"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3" name="Group 31"/>
          <p:cNvGrpSpPr>
            <a:grpSpLocks/>
          </p:cNvGrpSpPr>
          <p:nvPr/>
        </p:nvGrpSpPr>
        <p:grpSpPr bwMode="auto">
          <a:xfrm>
            <a:off x="1562100" y="115888"/>
            <a:ext cx="4762500" cy="5954712"/>
            <a:chOff x="38719" y="116632"/>
            <a:chExt cx="4762610" cy="5954224"/>
          </a:xfrm>
        </p:grpSpPr>
        <p:sp>
          <p:nvSpPr>
            <p:cNvPr id="30801" name="Text Box 65"/>
            <p:cNvSpPr txBox="1">
              <a:spLocks noChangeArrowheads="1"/>
            </p:cNvSpPr>
            <p:nvPr/>
          </p:nvSpPr>
          <p:spPr bwMode="auto">
            <a:xfrm>
              <a:off x="38719" y="116632"/>
              <a:ext cx="28014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de-DE" sz="2400" b="1" dirty="0">
                  <a:solidFill>
                    <a:srgbClr val="00B0F0"/>
                  </a:solidFill>
                </a:rPr>
                <a:t>Links to SDG Agenda</a:t>
              </a:r>
            </a:p>
          </p:txBody>
        </p:sp>
        <p:sp>
          <p:nvSpPr>
            <p:cNvPr id="30802" name="Line 2"/>
            <p:cNvSpPr>
              <a:spLocks noChangeShapeType="1"/>
            </p:cNvSpPr>
            <p:nvPr/>
          </p:nvSpPr>
          <p:spPr bwMode="auto">
            <a:xfrm flipH="1" flipV="1">
              <a:off x="3074812" y="1399416"/>
              <a:ext cx="620889" cy="157267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3" name="Line 2"/>
            <p:cNvSpPr>
              <a:spLocks noChangeShapeType="1"/>
            </p:cNvSpPr>
            <p:nvPr/>
          </p:nvSpPr>
          <p:spPr bwMode="auto">
            <a:xfrm flipH="1" flipV="1">
              <a:off x="1535113" y="1575867"/>
              <a:ext cx="1027906" cy="173510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4" name="Line 2"/>
            <p:cNvSpPr>
              <a:spLocks noChangeShapeType="1"/>
            </p:cNvSpPr>
            <p:nvPr/>
          </p:nvSpPr>
          <p:spPr bwMode="auto">
            <a:xfrm flipH="1" flipV="1">
              <a:off x="3402013" y="3978275"/>
              <a:ext cx="1055687" cy="184598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5" name="Line 2"/>
            <p:cNvSpPr>
              <a:spLocks noChangeShapeType="1"/>
            </p:cNvSpPr>
            <p:nvPr/>
          </p:nvSpPr>
          <p:spPr bwMode="auto">
            <a:xfrm flipH="1" flipV="1">
              <a:off x="3351848" y="660101"/>
              <a:ext cx="762952" cy="162019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6" name="Line 2"/>
            <p:cNvSpPr>
              <a:spLocks noChangeShapeType="1"/>
            </p:cNvSpPr>
            <p:nvPr/>
          </p:nvSpPr>
          <p:spPr bwMode="auto">
            <a:xfrm flipV="1">
              <a:off x="3047999" y="727326"/>
              <a:ext cx="354013" cy="20687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7" name="Line 13"/>
            <p:cNvSpPr>
              <a:spLocks noChangeShapeType="1"/>
            </p:cNvSpPr>
            <p:nvPr/>
          </p:nvSpPr>
          <p:spPr bwMode="auto">
            <a:xfrm flipH="1">
              <a:off x="1541155" y="660101"/>
              <a:ext cx="1901339" cy="10306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8" name="Line 13"/>
            <p:cNvSpPr>
              <a:spLocks noChangeShapeType="1"/>
            </p:cNvSpPr>
            <p:nvPr/>
          </p:nvSpPr>
          <p:spPr bwMode="auto">
            <a:xfrm flipH="1" flipV="1">
              <a:off x="600010" y="2100261"/>
              <a:ext cx="467584" cy="728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9" name="Line 13"/>
            <p:cNvSpPr>
              <a:spLocks noChangeShapeType="1"/>
            </p:cNvSpPr>
            <p:nvPr/>
          </p:nvSpPr>
          <p:spPr bwMode="auto">
            <a:xfrm>
              <a:off x="829403" y="2032660"/>
              <a:ext cx="1048610" cy="65832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0" name="Line 2"/>
            <p:cNvSpPr>
              <a:spLocks noChangeShapeType="1"/>
            </p:cNvSpPr>
            <p:nvPr/>
          </p:nvSpPr>
          <p:spPr bwMode="auto">
            <a:xfrm flipV="1">
              <a:off x="3499642" y="2992184"/>
              <a:ext cx="366158" cy="241932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1" name="Line 2"/>
            <p:cNvSpPr>
              <a:spLocks noChangeShapeType="1"/>
            </p:cNvSpPr>
            <p:nvPr/>
          </p:nvSpPr>
          <p:spPr bwMode="auto">
            <a:xfrm>
              <a:off x="3499642" y="5368925"/>
              <a:ext cx="937825" cy="43648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2" name="Line 2"/>
            <p:cNvSpPr>
              <a:spLocks noChangeShapeType="1"/>
            </p:cNvSpPr>
            <p:nvPr/>
          </p:nvSpPr>
          <p:spPr bwMode="auto">
            <a:xfrm flipH="1">
              <a:off x="4370388" y="5011728"/>
              <a:ext cx="430941" cy="81253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3" name="Oval 4"/>
            <p:cNvSpPr>
              <a:spLocks noChangeArrowheads="1"/>
            </p:cNvSpPr>
            <p:nvPr/>
          </p:nvSpPr>
          <p:spPr bwMode="auto">
            <a:xfrm>
              <a:off x="1323182" y="1399417"/>
              <a:ext cx="474662" cy="476657"/>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814" name="Oval 4"/>
            <p:cNvSpPr>
              <a:spLocks noChangeArrowheads="1"/>
            </p:cNvSpPr>
            <p:nvPr/>
          </p:nvSpPr>
          <p:spPr bwMode="auto">
            <a:xfrm>
              <a:off x="389201" y="1772890"/>
              <a:ext cx="587375" cy="590550"/>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815" name="Oval 4"/>
            <p:cNvSpPr>
              <a:spLocks noChangeArrowheads="1"/>
            </p:cNvSpPr>
            <p:nvPr/>
          </p:nvSpPr>
          <p:spPr bwMode="auto">
            <a:xfrm>
              <a:off x="3021837" y="373545"/>
              <a:ext cx="703759" cy="707563"/>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816" name="Oval 4"/>
            <p:cNvSpPr>
              <a:spLocks noChangeArrowheads="1"/>
            </p:cNvSpPr>
            <p:nvPr/>
          </p:nvSpPr>
          <p:spPr bwMode="auto">
            <a:xfrm>
              <a:off x="4119512" y="5480306"/>
              <a:ext cx="587375" cy="590550"/>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817" name="Oval 4"/>
            <p:cNvSpPr>
              <a:spLocks noChangeArrowheads="1"/>
            </p:cNvSpPr>
            <p:nvPr/>
          </p:nvSpPr>
          <p:spPr bwMode="auto">
            <a:xfrm>
              <a:off x="3231427" y="5121472"/>
              <a:ext cx="464274" cy="466784"/>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818" name="Oval 4"/>
            <p:cNvSpPr>
              <a:spLocks noChangeArrowheads="1"/>
            </p:cNvSpPr>
            <p:nvPr/>
          </p:nvSpPr>
          <p:spPr bwMode="auto">
            <a:xfrm>
              <a:off x="3551312" y="2675996"/>
              <a:ext cx="628978" cy="632378"/>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819" name="Line 2"/>
            <p:cNvSpPr>
              <a:spLocks noChangeShapeType="1"/>
            </p:cNvSpPr>
            <p:nvPr/>
          </p:nvSpPr>
          <p:spPr bwMode="auto">
            <a:xfrm flipH="1" flipV="1">
              <a:off x="2415647" y="2083867"/>
              <a:ext cx="659165" cy="66885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0" name="Oval 4"/>
            <p:cNvSpPr>
              <a:spLocks noChangeArrowheads="1"/>
            </p:cNvSpPr>
            <p:nvPr/>
          </p:nvSpPr>
          <p:spPr bwMode="auto">
            <a:xfrm>
              <a:off x="2157854" y="1804987"/>
              <a:ext cx="587375" cy="590550"/>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grpSp>
      <p:sp>
        <p:nvSpPr>
          <p:cNvPr id="30724" name="Line 13"/>
          <p:cNvSpPr>
            <a:spLocks noChangeShapeType="1"/>
          </p:cNvSpPr>
          <p:nvPr/>
        </p:nvSpPr>
        <p:spPr bwMode="auto">
          <a:xfrm flipH="1">
            <a:off x="2514600" y="1447801"/>
            <a:ext cx="2057400" cy="1304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Line 2"/>
          <p:cNvSpPr>
            <a:spLocks noChangeShapeType="1"/>
          </p:cNvSpPr>
          <p:nvPr/>
        </p:nvSpPr>
        <p:spPr bwMode="auto">
          <a:xfrm flipH="1" flipV="1">
            <a:off x="4648200" y="4648200"/>
            <a:ext cx="914400" cy="152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Line 3"/>
          <p:cNvSpPr>
            <a:spLocks noChangeShapeType="1"/>
          </p:cNvSpPr>
          <p:nvPr/>
        </p:nvSpPr>
        <p:spPr bwMode="auto">
          <a:xfrm flipH="1">
            <a:off x="4114800" y="3886200"/>
            <a:ext cx="0" cy="838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Line 4"/>
          <p:cNvSpPr>
            <a:spLocks noChangeShapeType="1"/>
          </p:cNvSpPr>
          <p:nvPr/>
        </p:nvSpPr>
        <p:spPr bwMode="auto">
          <a:xfrm flipH="1">
            <a:off x="4419600" y="2362200"/>
            <a:ext cx="990600" cy="457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Line 5"/>
          <p:cNvSpPr>
            <a:spLocks noChangeShapeType="1"/>
          </p:cNvSpPr>
          <p:nvPr/>
        </p:nvSpPr>
        <p:spPr bwMode="auto">
          <a:xfrm flipH="1" flipV="1">
            <a:off x="4648200" y="3429000"/>
            <a:ext cx="11430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Line 6"/>
          <p:cNvSpPr>
            <a:spLocks noChangeShapeType="1"/>
          </p:cNvSpPr>
          <p:nvPr/>
        </p:nvSpPr>
        <p:spPr bwMode="auto">
          <a:xfrm>
            <a:off x="5638800" y="4114800"/>
            <a:ext cx="685800" cy="457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5" name="Straight Connector 4"/>
          <p:cNvCxnSpPr/>
          <p:nvPr/>
        </p:nvCxnSpPr>
        <p:spPr>
          <a:xfrm>
            <a:off x="2544763" y="3260725"/>
            <a:ext cx="539750" cy="17303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731" name="Line 9"/>
          <p:cNvSpPr>
            <a:spLocks noChangeShapeType="1"/>
          </p:cNvSpPr>
          <p:nvPr/>
        </p:nvSpPr>
        <p:spPr bwMode="auto">
          <a:xfrm>
            <a:off x="3084514" y="3433763"/>
            <a:ext cx="1106487" cy="3857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2" name="Line 10"/>
          <p:cNvSpPr>
            <a:spLocks noChangeShapeType="1"/>
          </p:cNvSpPr>
          <p:nvPr/>
        </p:nvSpPr>
        <p:spPr bwMode="auto">
          <a:xfrm flipV="1">
            <a:off x="3084513" y="2592389"/>
            <a:ext cx="317500" cy="8413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3" name="Line 11"/>
          <p:cNvSpPr>
            <a:spLocks noChangeShapeType="1"/>
          </p:cNvSpPr>
          <p:nvPr/>
        </p:nvSpPr>
        <p:spPr bwMode="auto">
          <a:xfrm flipV="1">
            <a:off x="3084514" y="3362325"/>
            <a:ext cx="954087" cy="714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4" name="Line 12"/>
          <p:cNvSpPr>
            <a:spLocks noChangeShapeType="1"/>
          </p:cNvSpPr>
          <p:nvPr/>
        </p:nvSpPr>
        <p:spPr bwMode="auto">
          <a:xfrm>
            <a:off x="2544763" y="2763839"/>
            <a:ext cx="539750" cy="6699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5" name="Line 14"/>
          <p:cNvSpPr>
            <a:spLocks noChangeShapeType="1"/>
          </p:cNvSpPr>
          <p:nvPr/>
        </p:nvSpPr>
        <p:spPr bwMode="auto">
          <a:xfrm flipV="1">
            <a:off x="3084514" y="2828925"/>
            <a:ext cx="1411287" cy="60483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15"/>
          <p:cNvSpPr>
            <a:spLocks noChangeShapeType="1"/>
          </p:cNvSpPr>
          <p:nvPr/>
        </p:nvSpPr>
        <p:spPr bwMode="auto">
          <a:xfrm flipH="1">
            <a:off x="2544764" y="2676526"/>
            <a:ext cx="1874837" cy="873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16"/>
          <p:cNvSpPr>
            <a:spLocks noChangeShapeType="1"/>
          </p:cNvSpPr>
          <p:nvPr/>
        </p:nvSpPr>
        <p:spPr bwMode="auto">
          <a:xfrm flipH="1">
            <a:off x="4087814" y="3286126"/>
            <a:ext cx="560387" cy="5699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8" name="Oval 2"/>
          <p:cNvSpPr>
            <a:spLocks noChangeArrowheads="1"/>
          </p:cNvSpPr>
          <p:nvPr/>
        </p:nvSpPr>
        <p:spPr bwMode="auto">
          <a:xfrm>
            <a:off x="2398714" y="3101976"/>
            <a:ext cx="293687" cy="295275"/>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39" name="Oval 4"/>
          <p:cNvSpPr>
            <a:spLocks noChangeArrowheads="1"/>
          </p:cNvSpPr>
          <p:nvPr/>
        </p:nvSpPr>
        <p:spPr bwMode="auto">
          <a:xfrm>
            <a:off x="4495801" y="3133725"/>
            <a:ext cx="430213" cy="431800"/>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40" name="Oval 4"/>
          <p:cNvSpPr>
            <a:spLocks noChangeArrowheads="1"/>
          </p:cNvSpPr>
          <p:nvPr/>
        </p:nvSpPr>
        <p:spPr bwMode="auto">
          <a:xfrm>
            <a:off x="3846514" y="3625850"/>
            <a:ext cx="484187" cy="488950"/>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41" name="Oval 4"/>
          <p:cNvSpPr>
            <a:spLocks noChangeArrowheads="1"/>
          </p:cNvSpPr>
          <p:nvPr/>
        </p:nvSpPr>
        <p:spPr bwMode="auto">
          <a:xfrm>
            <a:off x="3175001" y="2447926"/>
            <a:ext cx="377825" cy="379413"/>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42" name="Oval 4"/>
          <p:cNvSpPr>
            <a:spLocks noChangeArrowheads="1"/>
          </p:cNvSpPr>
          <p:nvPr/>
        </p:nvSpPr>
        <p:spPr bwMode="auto">
          <a:xfrm>
            <a:off x="2398713" y="2592388"/>
            <a:ext cx="385762" cy="387350"/>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43" name="Oval 4"/>
          <p:cNvSpPr>
            <a:spLocks noChangeArrowheads="1"/>
          </p:cNvSpPr>
          <p:nvPr/>
        </p:nvSpPr>
        <p:spPr bwMode="auto">
          <a:xfrm>
            <a:off x="2895601" y="3133725"/>
            <a:ext cx="587375" cy="590550"/>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44" name="Oval 4"/>
          <p:cNvSpPr>
            <a:spLocks noChangeArrowheads="1"/>
          </p:cNvSpPr>
          <p:nvPr/>
        </p:nvSpPr>
        <p:spPr bwMode="auto">
          <a:xfrm>
            <a:off x="3962400" y="3209926"/>
            <a:ext cx="249238" cy="250825"/>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45" name="Line 25"/>
          <p:cNvSpPr>
            <a:spLocks noChangeShapeType="1"/>
          </p:cNvSpPr>
          <p:nvPr/>
        </p:nvSpPr>
        <p:spPr bwMode="auto">
          <a:xfrm flipH="1" flipV="1">
            <a:off x="5562600" y="4800600"/>
            <a:ext cx="838200" cy="228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26"/>
          <p:cNvSpPr>
            <a:spLocks noChangeShapeType="1"/>
          </p:cNvSpPr>
          <p:nvPr/>
        </p:nvSpPr>
        <p:spPr bwMode="auto">
          <a:xfrm>
            <a:off x="6354764" y="4506914"/>
            <a:ext cx="46037" cy="522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27"/>
          <p:cNvSpPr>
            <a:spLocks noChangeShapeType="1"/>
          </p:cNvSpPr>
          <p:nvPr/>
        </p:nvSpPr>
        <p:spPr bwMode="auto">
          <a:xfrm flipH="1">
            <a:off x="6354764" y="3581401"/>
            <a:ext cx="503237" cy="9255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8" name="Line 28"/>
          <p:cNvSpPr>
            <a:spLocks noChangeShapeType="1"/>
          </p:cNvSpPr>
          <p:nvPr/>
        </p:nvSpPr>
        <p:spPr bwMode="auto">
          <a:xfrm flipH="1" flipV="1">
            <a:off x="5791200" y="3429000"/>
            <a:ext cx="533400" cy="1143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9" name="Line 29"/>
          <p:cNvSpPr>
            <a:spLocks noChangeShapeType="1"/>
          </p:cNvSpPr>
          <p:nvPr/>
        </p:nvSpPr>
        <p:spPr bwMode="auto">
          <a:xfrm flipH="1">
            <a:off x="6400800" y="4343401"/>
            <a:ext cx="533400" cy="1889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0" name="Oval 2"/>
          <p:cNvSpPr>
            <a:spLocks noChangeArrowheads="1"/>
          </p:cNvSpPr>
          <p:nvPr/>
        </p:nvSpPr>
        <p:spPr bwMode="auto">
          <a:xfrm>
            <a:off x="6208714" y="4845051"/>
            <a:ext cx="293687" cy="295275"/>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GB" altLang="en-US">
              <a:solidFill>
                <a:srgbClr val="FFFFFF"/>
              </a:solidFill>
            </a:endParaRPr>
          </a:p>
        </p:txBody>
      </p:sp>
      <p:sp>
        <p:nvSpPr>
          <p:cNvPr id="30751" name="Oval 4"/>
          <p:cNvSpPr>
            <a:spLocks noChangeArrowheads="1"/>
          </p:cNvSpPr>
          <p:nvPr/>
        </p:nvSpPr>
        <p:spPr bwMode="auto">
          <a:xfrm>
            <a:off x="5562601" y="3249614"/>
            <a:ext cx="358775" cy="358775"/>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GB" altLang="en-US">
              <a:solidFill>
                <a:srgbClr val="FFFFFF"/>
              </a:solidFill>
            </a:endParaRPr>
          </a:p>
        </p:txBody>
      </p:sp>
      <p:sp>
        <p:nvSpPr>
          <p:cNvPr id="30752" name="Oval 4"/>
          <p:cNvSpPr>
            <a:spLocks noChangeArrowheads="1"/>
          </p:cNvSpPr>
          <p:nvPr/>
        </p:nvSpPr>
        <p:spPr bwMode="auto">
          <a:xfrm>
            <a:off x="6705601" y="4191000"/>
            <a:ext cx="430213" cy="431800"/>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GB" altLang="en-US">
              <a:solidFill>
                <a:srgbClr val="FFFFFF"/>
              </a:solidFill>
            </a:endParaRPr>
          </a:p>
        </p:txBody>
      </p:sp>
      <p:sp>
        <p:nvSpPr>
          <p:cNvPr id="30753" name="Oval 4"/>
          <p:cNvSpPr>
            <a:spLocks noChangeArrowheads="1"/>
          </p:cNvSpPr>
          <p:nvPr/>
        </p:nvSpPr>
        <p:spPr bwMode="auto">
          <a:xfrm>
            <a:off x="5410200" y="4572000"/>
            <a:ext cx="484188" cy="488950"/>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GB" altLang="en-US">
              <a:solidFill>
                <a:srgbClr val="FFFFFF"/>
              </a:solidFill>
            </a:endParaRPr>
          </a:p>
        </p:txBody>
      </p:sp>
      <p:sp>
        <p:nvSpPr>
          <p:cNvPr id="30754" name="Oval 4"/>
          <p:cNvSpPr>
            <a:spLocks noChangeArrowheads="1"/>
          </p:cNvSpPr>
          <p:nvPr/>
        </p:nvSpPr>
        <p:spPr bwMode="auto">
          <a:xfrm>
            <a:off x="5410201" y="3962401"/>
            <a:ext cx="377825" cy="379413"/>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GB" altLang="en-US">
              <a:solidFill>
                <a:srgbClr val="FFFFFF"/>
              </a:solidFill>
            </a:endParaRPr>
          </a:p>
        </p:txBody>
      </p:sp>
      <p:sp>
        <p:nvSpPr>
          <p:cNvPr id="30755" name="Oval 4"/>
          <p:cNvSpPr>
            <a:spLocks noChangeArrowheads="1"/>
          </p:cNvSpPr>
          <p:nvPr/>
        </p:nvSpPr>
        <p:spPr bwMode="auto">
          <a:xfrm>
            <a:off x="6208713" y="4335463"/>
            <a:ext cx="385762" cy="387350"/>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GB" altLang="en-US">
              <a:solidFill>
                <a:srgbClr val="FFFFFF"/>
              </a:solidFill>
            </a:endParaRPr>
          </a:p>
        </p:txBody>
      </p:sp>
      <p:grpSp>
        <p:nvGrpSpPr>
          <p:cNvPr id="30756" name="Group 36"/>
          <p:cNvGrpSpPr>
            <a:grpSpLocks/>
          </p:cNvGrpSpPr>
          <p:nvPr/>
        </p:nvGrpSpPr>
        <p:grpSpPr bwMode="auto">
          <a:xfrm rot="13359104">
            <a:off x="4333876" y="1219201"/>
            <a:ext cx="3522663" cy="1839913"/>
            <a:chOff x="2807" y="515"/>
            <a:chExt cx="2219" cy="1159"/>
          </a:xfrm>
        </p:grpSpPr>
        <p:cxnSp>
          <p:nvCxnSpPr>
            <p:cNvPr id="18" name="Straight Connector 4"/>
            <p:cNvCxnSpPr/>
            <p:nvPr/>
          </p:nvCxnSpPr>
          <p:spPr>
            <a:xfrm>
              <a:off x="2899" y="1137"/>
              <a:ext cx="340" cy="10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782" name="Line 38"/>
            <p:cNvSpPr>
              <a:spLocks noChangeShapeType="1"/>
            </p:cNvSpPr>
            <p:nvPr/>
          </p:nvSpPr>
          <p:spPr bwMode="auto">
            <a:xfrm flipV="1">
              <a:off x="3239" y="816"/>
              <a:ext cx="697" cy="42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3" name="Line 39"/>
            <p:cNvSpPr>
              <a:spLocks noChangeShapeType="1"/>
            </p:cNvSpPr>
            <p:nvPr/>
          </p:nvSpPr>
          <p:spPr bwMode="auto">
            <a:xfrm>
              <a:off x="3239" y="1245"/>
              <a:ext cx="697" cy="24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4" name="Line 40"/>
            <p:cNvSpPr>
              <a:spLocks noChangeShapeType="1"/>
            </p:cNvSpPr>
            <p:nvPr/>
          </p:nvSpPr>
          <p:spPr bwMode="auto">
            <a:xfrm flipV="1">
              <a:off x="3239" y="715"/>
              <a:ext cx="200" cy="53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5" name="Line 41"/>
            <p:cNvSpPr>
              <a:spLocks noChangeShapeType="1"/>
            </p:cNvSpPr>
            <p:nvPr/>
          </p:nvSpPr>
          <p:spPr bwMode="auto">
            <a:xfrm flipV="1">
              <a:off x="3239" y="1200"/>
              <a:ext cx="601" cy="4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6" name="Line 42"/>
            <p:cNvSpPr>
              <a:spLocks noChangeShapeType="1"/>
            </p:cNvSpPr>
            <p:nvPr/>
          </p:nvSpPr>
          <p:spPr bwMode="auto">
            <a:xfrm>
              <a:off x="2899" y="823"/>
              <a:ext cx="340" cy="42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7" name="Line 43"/>
            <p:cNvSpPr>
              <a:spLocks noChangeShapeType="1"/>
            </p:cNvSpPr>
            <p:nvPr/>
          </p:nvSpPr>
          <p:spPr bwMode="auto">
            <a:xfrm flipH="1">
              <a:off x="2880" y="576"/>
              <a:ext cx="336" cy="24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8" name="Line 45"/>
            <p:cNvSpPr>
              <a:spLocks noChangeShapeType="1"/>
            </p:cNvSpPr>
            <p:nvPr/>
          </p:nvSpPr>
          <p:spPr bwMode="auto">
            <a:xfrm flipH="1">
              <a:off x="2899" y="768"/>
              <a:ext cx="1181" cy="5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89" name="Line 46"/>
            <p:cNvSpPr>
              <a:spLocks noChangeShapeType="1"/>
            </p:cNvSpPr>
            <p:nvPr/>
          </p:nvSpPr>
          <p:spPr bwMode="auto">
            <a:xfrm flipV="1">
              <a:off x="4224" y="816"/>
              <a:ext cx="624" cy="33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0" name="Line 47"/>
            <p:cNvSpPr>
              <a:spLocks noChangeShapeType="1"/>
            </p:cNvSpPr>
            <p:nvPr/>
          </p:nvSpPr>
          <p:spPr bwMode="auto">
            <a:xfrm flipH="1">
              <a:off x="3871" y="1152"/>
              <a:ext cx="353" cy="35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1" name="Oval 2"/>
            <p:cNvSpPr>
              <a:spLocks noChangeArrowheads="1"/>
            </p:cNvSpPr>
            <p:nvPr/>
          </p:nvSpPr>
          <p:spPr bwMode="auto">
            <a:xfrm>
              <a:off x="2807" y="1036"/>
              <a:ext cx="185" cy="186"/>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2" name="Oval 3"/>
            <p:cNvSpPr>
              <a:spLocks noChangeArrowheads="1"/>
            </p:cNvSpPr>
            <p:nvPr/>
          </p:nvSpPr>
          <p:spPr bwMode="auto">
            <a:xfrm>
              <a:off x="3120" y="515"/>
              <a:ext cx="129" cy="129"/>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3" name="Oval 4"/>
            <p:cNvSpPr>
              <a:spLocks noChangeArrowheads="1"/>
            </p:cNvSpPr>
            <p:nvPr/>
          </p:nvSpPr>
          <p:spPr bwMode="auto">
            <a:xfrm>
              <a:off x="3936" y="624"/>
              <a:ext cx="370" cy="372"/>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4" name="Oval 4"/>
            <p:cNvSpPr>
              <a:spLocks noChangeArrowheads="1"/>
            </p:cNvSpPr>
            <p:nvPr/>
          </p:nvSpPr>
          <p:spPr bwMode="auto">
            <a:xfrm>
              <a:off x="4800" y="672"/>
              <a:ext cx="226" cy="226"/>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5" name="Oval 4"/>
            <p:cNvSpPr>
              <a:spLocks noChangeArrowheads="1"/>
            </p:cNvSpPr>
            <p:nvPr/>
          </p:nvSpPr>
          <p:spPr bwMode="auto">
            <a:xfrm>
              <a:off x="4128" y="1056"/>
              <a:ext cx="271" cy="272"/>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6" name="Oval 4"/>
            <p:cNvSpPr>
              <a:spLocks noChangeArrowheads="1"/>
            </p:cNvSpPr>
            <p:nvPr/>
          </p:nvSpPr>
          <p:spPr bwMode="auto">
            <a:xfrm>
              <a:off x="3719" y="1366"/>
              <a:ext cx="305" cy="308"/>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7" name="Oval 4"/>
            <p:cNvSpPr>
              <a:spLocks noChangeArrowheads="1"/>
            </p:cNvSpPr>
            <p:nvPr/>
          </p:nvSpPr>
          <p:spPr bwMode="auto">
            <a:xfrm>
              <a:off x="3296" y="624"/>
              <a:ext cx="238" cy="239"/>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8" name="Oval 4"/>
            <p:cNvSpPr>
              <a:spLocks noChangeArrowheads="1"/>
            </p:cNvSpPr>
            <p:nvPr/>
          </p:nvSpPr>
          <p:spPr bwMode="auto">
            <a:xfrm>
              <a:off x="2807" y="715"/>
              <a:ext cx="243" cy="244"/>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99" name="Oval 4"/>
            <p:cNvSpPr>
              <a:spLocks noChangeArrowheads="1"/>
            </p:cNvSpPr>
            <p:nvPr/>
          </p:nvSpPr>
          <p:spPr bwMode="auto">
            <a:xfrm>
              <a:off x="3120" y="1056"/>
              <a:ext cx="370" cy="372"/>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800" name="Oval 4"/>
            <p:cNvSpPr>
              <a:spLocks noChangeArrowheads="1"/>
            </p:cNvSpPr>
            <p:nvPr/>
          </p:nvSpPr>
          <p:spPr bwMode="auto">
            <a:xfrm>
              <a:off x="3792" y="1104"/>
              <a:ext cx="157" cy="158"/>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grpSp>
      <p:sp>
        <p:nvSpPr>
          <p:cNvPr id="30757" name="Line 58"/>
          <p:cNvSpPr>
            <a:spLocks noChangeShapeType="1"/>
          </p:cNvSpPr>
          <p:nvPr/>
        </p:nvSpPr>
        <p:spPr bwMode="auto">
          <a:xfrm flipV="1">
            <a:off x="4648200" y="4038600"/>
            <a:ext cx="304800" cy="609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8" name="Line 59"/>
          <p:cNvSpPr>
            <a:spLocks noChangeShapeType="1"/>
          </p:cNvSpPr>
          <p:nvPr/>
        </p:nvSpPr>
        <p:spPr bwMode="auto">
          <a:xfrm>
            <a:off x="4068764" y="4735514"/>
            <a:ext cx="46037" cy="52228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9" name="Line 60"/>
          <p:cNvSpPr>
            <a:spLocks noChangeShapeType="1"/>
          </p:cNvSpPr>
          <p:nvPr/>
        </p:nvSpPr>
        <p:spPr bwMode="auto">
          <a:xfrm flipH="1">
            <a:off x="4114800" y="4572001"/>
            <a:ext cx="533400" cy="1889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60" name="Oval 2"/>
          <p:cNvSpPr>
            <a:spLocks noChangeArrowheads="1"/>
          </p:cNvSpPr>
          <p:nvPr/>
        </p:nvSpPr>
        <p:spPr bwMode="auto">
          <a:xfrm>
            <a:off x="3922714" y="5073651"/>
            <a:ext cx="293687" cy="295275"/>
          </a:xfrm>
          <a:prstGeom prst="ellipse">
            <a:avLst/>
          </a:prstGeom>
          <a:solidFill>
            <a:srgbClr val="CC00FF"/>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61" name="Oval 4"/>
          <p:cNvSpPr>
            <a:spLocks noChangeArrowheads="1"/>
          </p:cNvSpPr>
          <p:nvPr/>
        </p:nvSpPr>
        <p:spPr bwMode="auto">
          <a:xfrm>
            <a:off x="4419601" y="4419600"/>
            <a:ext cx="430213" cy="431800"/>
          </a:xfrm>
          <a:prstGeom prst="ellipse">
            <a:avLst/>
          </a:prstGeom>
          <a:solidFill>
            <a:srgbClr val="CC00FF"/>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62" name="Oval 4"/>
          <p:cNvSpPr>
            <a:spLocks noChangeArrowheads="1"/>
          </p:cNvSpPr>
          <p:nvPr/>
        </p:nvSpPr>
        <p:spPr bwMode="auto">
          <a:xfrm>
            <a:off x="4724400" y="3733800"/>
            <a:ext cx="484188" cy="488950"/>
          </a:xfrm>
          <a:prstGeom prst="ellipse">
            <a:avLst/>
          </a:prstGeom>
          <a:solidFill>
            <a:srgbClr val="CC00FF"/>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30763" name="Oval 4"/>
          <p:cNvSpPr>
            <a:spLocks noChangeArrowheads="1"/>
          </p:cNvSpPr>
          <p:nvPr/>
        </p:nvSpPr>
        <p:spPr bwMode="auto">
          <a:xfrm>
            <a:off x="3922713" y="4564063"/>
            <a:ext cx="385762" cy="387350"/>
          </a:xfrm>
          <a:prstGeom prst="ellipse">
            <a:avLst/>
          </a:prstGeom>
          <a:solidFill>
            <a:srgbClr val="CC00FF"/>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sp>
        <p:nvSpPr>
          <p:cNvPr id="185409" name="Text Box 65"/>
          <p:cNvSpPr txBox="1">
            <a:spLocks noChangeArrowheads="1"/>
          </p:cNvSpPr>
          <p:nvPr/>
        </p:nvSpPr>
        <p:spPr bwMode="auto">
          <a:xfrm>
            <a:off x="1809751" y="3857626"/>
            <a:ext cx="14716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de-DE" sz="2400" b="1">
                <a:solidFill>
                  <a:srgbClr val="FF9900"/>
                </a:solidFill>
              </a:rPr>
              <a:t>Chemicals</a:t>
            </a:r>
          </a:p>
        </p:txBody>
      </p:sp>
      <p:sp>
        <p:nvSpPr>
          <p:cNvPr id="185410" name="Text Box 66"/>
          <p:cNvSpPr txBox="1">
            <a:spLocks noChangeArrowheads="1"/>
          </p:cNvSpPr>
          <p:nvPr/>
        </p:nvSpPr>
        <p:spPr bwMode="auto">
          <a:xfrm>
            <a:off x="7111715" y="4880088"/>
            <a:ext cx="2671763"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de-DE" sz="2400" b="1" dirty="0">
                <a:solidFill>
                  <a:srgbClr val="00CC66"/>
                </a:solidFill>
              </a:rPr>
              <a:t>Environmental and </a:t>
            </a:r>
            <a:br>
              <a:rPr lang="en-GB" altLang="de-DE" sz="2400" b="1" dirty="0">
                <a:solidFill>
                  <a:srgbClr val="00CC66"/>
                </a:solidFill>
              </a:rPr>
            </a:br>
            <a:r>
              <a:rPr lang="en-GB" altLang="de-DE" sz="2400" b="1" dirty="0">
                <a:solidFill>
                  <a:srgbClr val="00CC66"/>
                </a:solidFill>
              </a:rPr>
              <a:t>ecological entities</a:t>
            </a:r>
          </a:p>
        </p:txBody>
      </p:sp>
      <p:sp>
        <p:nvSpPr>
          <p:cNvPr id="185411" name="Text Box 67"/>
          <p:cNvSpPr txBox="1">
            <a:spLocks noChangeArrowheads="1"/>
          </p:cNvSpPr>
          <p:nvPr/>
        </p:nvSpPr>
        <p:spPr bwMode="auto">
          <a:xfrm>
            <a:off x="7391400" y="1828801"/>
            <a:ext cx="14829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de-DE" sz="2400" b="1">
                <a:solidFill>
                  <a:schemeClr val="accent2"/>
                </a:solidFill>
              </a:rPr>
              <a:t>Biological </a:t>
            </a:r>
            <a:br>
              <a:rPr lang="en-GB" altLang="de-DE" sz="2400" b="1">
                <a:solidFill>
                  <a:schemeClr val="accent2"/>
                </a:solidFill>
              </a:rPr>
            </a:br>
            <a:r>
              <a:rPr lang="en-GB" altLang="de-DE" sz="2400" b="1">
                <a:solidFill>
                  <a:schemeClr val="accent2"/>
                </a:solidFill>
              </a:rPr>
              <a:t>processes</a:t>
            </a:r>
          </a:p>
        </p:txBody>
      </p:sp>
      <p:sp>
        <p:nvSpPr>
          <p:cNvPr id="185412" name="Text Box 68"/>
          <p:cNvSpPr txBox="1">
            <a:spLocks noChangeArrowheads="1"/>
          </p:cNvSpPr>
          <p:nvPr/>
        </p:nvSpPr>
        <p:spPr bwMode="auto">
          <a:xfrm>
            <a:off x="3138488" y="5480050"/>
            <a:ext cx="15684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de-DE" sz="2400" b="1">
                <a:solidFill>
                  <a:srgbClr val="CC00FF"/>
                </a:solidFill>
              </a:rPr>
              <a:t>Food and </a:t>
            </a:r>
            <a:br>
              <a:rPr lang="en-GB" altLang="de-DE" sz="2400" b="1">
                <a:solidFill>
                  <a:srgbClr val="CC00FF"/>
                </a:solidFill>
              </a:rPr>
            </a:br>
            <a:r>
              <a:rPr lang="en-GB" altLang="de-DE" sz="2400" b="1">
                <a:solidFill>
                  <a:srgbClr val="CC00FF"/>
                </a:solidFill>
              </a:rPr>
              <a:t>agriculture</a:t>
            </a:r>
          </a:p>
        </p:txBody>
      </p:sp>
      <p:sp>
        <p:nvSpPr>
          <p:cNvPr id="30768" name="Oval 4"/>
          <p:cNvSpPr>
            <a:spLocks noChangeArrowheads="1"/>
          </p:cNvSpPr>
          <p:nvPr/>
        </p:nvSpPr>
        <p:spPr bwMode="auto">
          <a:xfrm>
            <a:off x="4191001" y="2447925"/>
            <a:ext cx="587375" cy="590550"/>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DE" altLang="de-DE" sz="1800">
              <a:solidFill>
                <a:srgbClr val="FF9900"/>
              </a:solidFill>
            </a:endParaRPr>
          </a:p>
        </p:txBody>
      </p:sp>
      <p:pic>
        <p:nvPicPr>
          <p:cNvPr id="30769" name="Picture 93" descr="C:\Users\pbuttigi\Pictures\SDGIO_logo.png"/>
          <p:cNvPicPr>
            <a:picLocks noChangeAspect="1" noChangeArrowheads="1"/>
          </p:cNvPicPr>
          <p:nvPr/>
        </p:nvPicPr>
        <p:blipFill>
          <a:blip r:embed="rId3">
            <a:extLst>
              <a:ext uri="{28A0092B-C50C-407E-A947-70E740481C1C}">
                <a14:useLocalDpi xmlns:a14="http://schemas.microsoft.com/office/drawing/2010/main" val="0"/>
              </a:ext>
            </a:extLst>
          </a:blip>
          <a:srcRect t="35986" b="36926"/>
          <a:stretch>
            <a:fillRect/>
          </a:stretch>
        </p:blipFill>
        <p:spPr bwMode="auto">
          <a:xfrm>
            <a:off x="2274889" y="660400"/>
            <a:ext cx="12858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r="23494"/>
          <a:stretch>
            <a:fillRect/>
          </a:stretch>
        </p:blipFill>
        <p:spPr bwMode="auto">
          <a:xfrm>
            <a:off x="6899275" y="5862638"/>
            <a:ext cx="1130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ctangle 4"/>
          <p:cNvSpPr>
            <a:spLocks noChangeArrowheads="1"/>
          </p:cNvSpPr>
          <p:nvPr/>
        </p:nvSpPr>
        <p:spPr bwMode="auto">
          <a:xfrm>
            <a:off x="1982789" y="6024564"/>
            <a:ext cx="12668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4000" b="1">
                <a:solidFill>
                  <a:srgbClr val="000000"/>
                </a:solidFill>
              </a:rPr>
              <a:t>AgrO</a:t>
            </a:r>
            <a:endParaRPr lang="en-GB" altLang="en-US" sz="4000" b="1">
              <a:solidFill>
                <a:srgbClr val="000000"/>
              </a:solidFill>
            </a:endParaRPr>
          </a:p>
        </p:txBody>
      </p:sp>
      <p:pic>
        <p:nvPicPr>
          <p:cNvPr id="10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613" y="5943600"/>
            <a:ext cx="3098800" cy="144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 descr="C:\Users\pbuttigi\Pictures\PCO LOGO-0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9463" y="6134100"/>
            <a:ext cx="9382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6" descr="GO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89988" y="1927226"/>
            <a:ext cx="6905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3151" y="4354513"/>
            <a:ext cx="1273175" cy="34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0550" y="5368926"/>
            <a:ext cx="973138" cy="76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pbuttigi\Documents\My Received Files\1552297331944699691991133196596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0303" y="139761"/>
            <a:ext cx="2530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C:\Users\pbuttigi\Documents\My Received Files\1552297421726237819319923702288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261" y="1623246"/>
            <a:ext cx="6651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2" descr="https://camo.githubusercontent.com/d2766d386c67a366fa27d3ac5b62a72faf458696/68747470733a2f2f7777772e657369706665642e6f72672f77702d636f6e74656e742f75706c6f6164732f323031382f31322f657369702d7472616e73706172656e742d6261636b67726f756e642e706e67">
            <a:extLst>
              <a:ext uri="{FF2B5EF4-FFF2-40B4-BE49-F238E27FC236}">
                <a16:creationId xmlns:a16="http://schemas.microsoft.com/office/drawing/2014/main" id="{F5385BAD-4178-F04E-AD35-1D0A8171405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5764" y="4055290"/>
            <a:ext cx="1244224" cy="63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889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fade">
                                      <p:cBhvr>
                                        <p:cTn id="10" dur="500"/>
                                        <p:tgtEl>
                                          <p:spTgt spid="5123"/>
                                        </p:tgtEl>
                                      </p:cBhvr>
                                    </p:animEffect>
                                  </p:childTnLst>
                                </p:cTn>
                              </p:par>
                              <p:par>
                                <p:cTn id="11" presetID="10"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par>
                          <p:cTn id="14" fill="hold" nodeType="with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5411"/>
                                        </p:tgtEl>
                                        <p:attrNameLst>
                                          <p:attrName>style.visibility</p:attrName>
                                        </p:attrNameLst>
                                      </p:cBhvr>
                                      <p:to>
                                        <p:strVal val="visible"/>
                                      </p:to>
                                    </p:set>
                                    <p:animEffect transition="in" filter="fade">
                                      <p:cBhvr>
                                        <p:cTn id="17" dur="500"/>
                                        <p:tgtEl>
                                          <p:spTgt spid="185411"/>
                                        </p:tgtEl>
                                      </p:cBhvr>
                                    </p:animEffect>
                                  </p:childTnLst>
                                </p:cTn>
                              </p:par>
                              <p:par>
                                <p:cTn id="18" presetID="10" presetClass="entr" presetSubtype="0" fill="hold" nodeType="with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par>
                          <p:cTn id="21" fill="hold" nodeType="withGroup">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85409"/>
                                        </p:tgtEl>
                                        <p:attrNameLst>
                                          <p:attrName>style.visibility</p:attrName>
                                        </p:attrNameLst>
                                      </p:cBhvr>
                                      <p:to>
                                        <p:strVal val="visible"/>
                                      </p:to>
                                    </p:set>
                                    <p:animEffect transition="in" filter="fade">
                                      <p:cBhvr>
                                        <p:cTn id="24" dur="500"/>
                                        <p:tgtEl>
                                          <p:spTgt spid="185409"/>
                                        </p:tgtEl>
                                      </p:cBhvr>
                                    </p:animEffect>
                                  </p:childTnLst>
                                </p:cTn>
                              </p:par>
                              <p:par>
                                <p:cTn id="25" presetID="10" presetClass="entr" presetSubtype="0"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fade">
                                      <p:cBhvr>
                                        <p:cTn id="27" dur="500"/>
                                        <p:tgtEl>
                                          <p:spTgt spid="107"/>
                                        </p:tgtEl>
                                      </p:cBhvr>
                                    </p:animEffect>
                                  </p:childTnLst>
                                </p:cTn>
                              </p:par>
                            </p:childTnLst>
                          </p:cTn>
                        </p:par>
                        <p:par>
                          <p:cTn id="28" fill="hold" nodeType="withGroup">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85412"/>
                                        </p:tgtEl>
                                        <p:attrNameLst>
                                          <p:attrName>style.visibility</p:attrName>
                                        </p:attrNameLst>
                                      </p:cBhvr>
                                      <p:to>
                                        <p:strVal val="visible"/>
                                      </p:to>
                                    </p:set>
                                    <p:animEffect transition="in" filter="fade">
                                      <p:cBhvr>
                                        <p:cTn id="31" dur="500"/>
                                        <p:tgtEl>
                                          <p:spTgt spid="1854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par>
                                <p:cTn id="35" presetID="10"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cTn>
                              </p:par>
                            </p:childTnLst>
                          </p:cTn>
                        </p:par>
                        <p:par>
                          <p:cTn id="38" fill="hold" nodeType="withGroup">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85410"/>
                                        </p:tgtEl>
                                        <p:attrNameLst>
                                          <p:attrName>style.visibility</p:attrName>
                                        </p:attrNameLst>
                                      </p:cBhvr>
                                      <p:to>
                                        <p:strVal val="visible"/>
                                      </p:to>
                                    </p:set>
                                    <p:animEffect transition="in" filter="fade">
                                      <p:cBhvr>
                                        <p:cTn id="41" dur="500"/>
                                        <p:tgtEl>
                                          <p:spTgt spid="185410"/>
                                        </p:tgtEl>
                                      </p:cBhvr>
                                    </p:animEffect>
                                  </p:childTnLst>
                                </p:cTn>
                              </p:par>
                              <p:par>
                                <p:cTn id="42" presetID="10" presetClass="entr" presetSubtype="0" fill="hold" nodeType="with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fade">
                                      <p:cBhvr>
                                        <p:cTn id="44" dur="500"/>
                                        <p:tgtEl>
                                          <p:spTgt spid="95"/>
                                        </p:tgtEl>
                                      </p:cBhvr>
                                    </p:animEffect>
                                  </p:childTnLst>
                                </p:cTn>
                              </p:par>
                              <p:par>
                                <p:cTn id="45" presetID="10" presetClass="entr" presetSubtype="0" fill="hold" nodeType="with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fade">
                                      <p:cBhvr>
                                        <p:cTn id="47" dur="500"/>
                                        <p:tgtEl>
                                          <p:spTgt spid="105"/>
                                        </p:tgtEl>
                                      </p:cBhvr>
                                    </p:animEffect>
                                  </p:childTnLst>
                                </p:cTn>
                              </p:par>
                              <p:par>
                                <p:cTn id="48" presetID="10" presetClass="entr" presetSubtype="0"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fade">
                                      <p:cBhvr>
                                        <p:cTn id="5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409" grpId="0"/>
      <p:bldP spid="185410" grpId="0"/>
      <p:bldP spid="185411" grpId="0"/>
      <p:bldP spid="185412" grpId="0"/>
      <p:bldP spid="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486" y="980728"/>
            <a:ext cx="969010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816080" y="5935229"/>
            <a:ext cx="3851920" cy="936104"/>
          </a:xfrm>
          <a:prstGeom prst="wedgeRoundRectCallout">
            <a:avLst>
              <a:gd name="adj1" fmla="val -16997"/>
              <a:gd name="adj2" fmla="val -819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prstClr val="white"/>
                </a:solidFill>
                <a:latin typeface="Calibri"/>
              </a:rPr>
              <a:t>ENVO, CHEBI, SDGIO, &amp; BODC sensor and platform vocabs</a:t>
            </a:r>
          </a:p>
        </p:txBody>
      </p:sp>
    </p:spTree>
    <p:extLst>
      <p:ext uri="{BB962C8B-B14F-4D97-AF65-F5344CB8AC3E}">
        <p14:creationId xmlns:p14="http://schemas.microsoft.com/office/powerpoint/2010/main" val="42893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27" t="18985" r="10897" b="3623"/>
          <a:stretch/>
        </p:blipFill>
        <p:spPr bwMode="auto">
          <a:xfrm>
            <a:off x="1063554" y="980728"/>
            <a:ext cx="9640958" cy="530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395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622" y="703852"/>
            <a:ext cx="13362156" cy="550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4943872" y="5157192"/>
            <a:ext cx="4104456" cy="747464"/>
          </a:xfrm>
          <a:prstGeom prst="wedgeRoundRectCallout">
            <a:avLst>
              <a:gd name="adj1" fmla="val -11804"/>
              <a:gd name="adj2" fmla="val -1186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alibri"/>
              </a:rPr>
              <a:t>Rapidly access document parts linked to terms of interest</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62" b="27000"/>
          <a:stretch/>
        </p:blipFill>
        <p:spPr bwMode="auto">
          <a:xfrm>
            <a:off x="4079776" y="548680"/>
            <a:ext cx="12192000" cy="4220308"/>
          </a:xfrm>
          <a:prstGeom prst="rect">
            <a:avLst/>
          </a:prstGeom>
          <a:noFill/>
          <a:ln w="5715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980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622" y="703852"/>
            <a:ext cx="13362156" cy="550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4943872" y="5157192"/>
            <a:ext cx="4104456" cy="747464"/>
          </a:xfrm>
          <a:prstGeom prst="wedgeRoundRectCallout">
            <a:avLst>
              <a:gd name="adj1" fmla="val -48854"/>
              <a:gd name="adj2" fmla="val -117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alibri"/>
              </a:rPr>
              <a:t>Explore terminology linked to machine intelligence</a:t>
            </a:r>
          </a:p>
        </p:txBody>
      </p:sp>
    </p:spTree>
    <p:extLst>
      <p:ext uri="{BB962C8B-B14F-4D97-AF65-F5344CB8AC3E}">
        <p14:creationId xmlns:p14="http://schemas.microsoft.com/office/powerpoint/2010/main" val="290961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928" y="691948"/>
            <a:ext cx="13273900" cy="556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3028662" y="4725144"/>
            <a:ext cx="4104456" cy="1152128"/>
          </a:xfrm>
          <a:prstGeom prst="wedgeRoundRectCallout">
            <a:avLst>
              <a:gd name="adj1" fmla="val -62414"/>
              <a:gd name="adj2" fmla="val -76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alibri"/>
              </a:rPr>
              <a:t>The semantic context of each term is sourced from ontologies and vocabularies…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1124744"/>
            <a:ext cx="3257550" cy="3800475"/>
          </a:xfrm>
          <a:prstGeom prst="rect">
            <a:avLst/>
          </a:prstGeom>
          <a:noFill/>
          <a:ln w="762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3194286" y="1228622"/>
            <a:ext cx="3773209" cy="1992417"/>
            <a:chOff x="1574774" y="1268760"/>
            <a:chExt cx="3773209" cy="1992417"/>
          </a:xfrm>
        </p:grpSpPr>
        <p:sp>
          <p:nvSpPr>
            <p:cNvPr id="5" name="TextBox 4"/>
            <p:cNvSpPr txBox="1"/>
            <p:nvPr/>
          </p:nvSpPr>
          <p:spPr>
            <a:xfrm>
              <a:off x="1574774" y="2060848"/>
              <a:ext cx="2987808" cy="1200329"/>
            </a:xfrm>
            <a:prstGeom prst="rect">
              <a:avLst/>
            </a:prstGeom>
            <a:solidFill>
              <a:schemeClr val="bg1"/>
            </a:solidFill>
            <a:ln w="57150">
              <a:solidFill>
                <a:schemeClr val="accent1">
                  <a:lumMod val="75000"/>
                </a:schemeClr>
              </a:solidFill>
            </a:ln>
          </p:spPr>
          <p:txBody>
            <a:bodyPr wrap="square" rtlCol="0">
              <a:spAutoFit/>
            </a:bodyPr>
            <a:lstStyle/>
            <a:p>
              <a:r>
                <a:rPr lang="en-GB" sz="2400" b="1" dirty="0">
                  <a:solidFill>
                    <a:srgbClr val="1F497D">
                      <a:lumMod val="60000"/>
                      <a:lumOff val="40000"/>
                    </a:srgbClr>
                  </a:solidFill>
                  <a:latin typeface="Calibri"/>
                </a:rPr>
                <a:t>Constrain / Expand searches assisted by knowledge models</a:t>
              </a:r>
            </a:p>
          </p:txBody>
        </p:sp>
        <p:sp>
          <p:nvSpPr>
            <p:cNvPr id="2" name="Bent Arrow 1"/>
            <p:cNvSpPr/>
            <p:nvPr/>
          </p:nvSpPr>
          <p:spPr>
            <a:xfrm rot="16200000">
              <a:off x="3851853" y="1684770"/>
              <a:ext cx="1912139" cy="108012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grpSp>
    </p:spTree>
    <p:extLst>
      <p:ext uri="{BB962C8B-B14F-4D97-AF65-F5344CB8AC3E}">
        <p14:creationId xmlns:p14="http://schemas.microsoft.com/office/powerpoint/2010/main" val="284458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A252-2EE4-984C-9463-F64A94BBC909}"/>
              </a:ext>
            </a:extLst>
          </p:cNvPr>
          <p:cNvSpPr>
            <a:spLocks noGrp="1"/>
          </p:cNvSpPr>
          <p:nvPr>
            <p:ph type="title"/>
          </p:nvPr>
        </p:nvSpPr>
        <p:spPr/>
        <p:txBody>
          <a:bodyPr>
            <a:normAutofit/>
          </a:bodyPr>
          <a:lstStyle/>
          <a:p>
            <a:r>
              <a:rPr lang="en-US" b="1" dirty="0" smtClean="0">
                <a:solidFill>
                  <a:schemeClr val="accent1"/>
                </a:solidFill>
              </a:rPr>
              <a:t>“Plastic”, “litter”, and “debris” in the OBPS corpus</a:t>
            </a:r>
            <a:endParaRPr lang="en-US" b="1" dirty="0">
              <a:solidFill>
                <a:schemeClr val="accent1"/>
              </a:solidFill>
            </a:endParaRPr>
          </a:p>
        </p:txBody>
      </p:sp>
      <p:sp>
        <p:nvSpPr>
          <p:cNvPr id="3" name="Text Placeholder 2">
            <a:extLst>
              <a:ext uri="{FF2B5EF4-FFF2-40B4-BE49-F238E27FC236}">
                <a16:creationId xmlns:a16="http://schemas.microsoft.com/office/drawing/2014/main" id="{0323803A-2EF1-254F-985D-F33023A30D7C}"/>
              </a:ext>
            </a:extLst>
          </p:cNvPr>
          <p:cNvSpPr>
            <a:spLocks noGrp="1"/>
          </p:cNvSpPr>
          <p:nvPr>
            <p:ph idx="1"/>
          </p:nvPr>
        </p:nvSpPr>
        <p:spPr>
          <a:xfrm>
            <a:off x="340451" y="2378431"/>
            <a:ext cx="3803610" cy="1256144"/>
          </a:xfrm>
        </p:spPr>
        <p:txBody>
          <a:bodyPr>
            <a:noAutofit/>
          </a:bodyPr>
          <a:lstStyle/>
          <a:p>
            <a:r>
              <a:rPr lang="en-GB" b="1" dirty="0" smtClean="0"/>
              <a:t>~200-250 non-specific hits, but 20-30 with on topic </a:t>
            </a:r>
          </a:p>
          <a:p>
            <a:endParaRPr lang="en-GB" b="1" dirty="0" smtClean="0"/>
          </a:p>
          <a:p>
            <a:r>
              <a:rPr lang="en-GB" b="1" dirty="0" smtClean="0"/>
              <a:t>Need for a more specific filter – EOV?</a:t>
            </a:r>
            <a:endParaRPr lang="en-US" sz="3200" b="1" dirty="0"/>
          </a:p>
        </p:txBody>
      </p:sp>
      <p:pic>
        <p:nvPicPr>
          <p:cNvPr id="4" name="Picture 3"/>
          <p:cNvPicPr>
            <a:picLocks noChangeAspect="1"/>
          </p:cNvPicPr>
          <p:nvPr/>
        </p:nvPicPr>
        <p:blipFill>
          <a:blip r:embed="rId2"/>
          <a:stretch>
            <a:fillRect/>
          </a:stretch>
        </p:blipFill>
        <p:spPr>
          <a:xfrm>
            <a:off x="4452195" y="1230091"/>
            <a:ext cx="6943725" cy="3552825"/>
          </a:xfrm>
          <a:prstGeom prst="rect">
            <a:avLst/>
          </a:prstGeom>
        </p:spPr>
      </p:pic>
      <p:pic>
        <p:nvPicPr>
          <p:cNvPr id="5" name="Picture 4"/>
          <p:cNvPicPr>
            <a:picLocks noChangeAspect="1"/>
          </p:cNvPicPr>
          <p:nvPr/>
        </p:nvPicPr>
        <p:blipFill>
          <a:blip r:embed="rId3"/>
          <a:stretch>
            <a:fillRect/>
          </a:stretch>
        </p:blipFill>
        <p:spPr>
          <a:xfrm>
            <a:off x="4452195" y="1690688"/>
            <a:ext cx="7084484" cy="4753300"/>
          </a:xfrm>
          <a:prstGeom prst="rect">
            <a:avLst/>
          </a:prstGeom>
        </p:spPr>
      </p:pic>
      <p:pic>
        <p:nvPicPr>
          <p:cNvPr id="8" name="Picture 7"/>
          <p:cNvPicPr>
            <a:picLocks noChangeAspect="1"/>
          </p:cNvPicPr>
          <p:nvPr/>
        </p:nvPicPr>
        <p:blipFill>
          <a:blip r:embed="rId4"/>
          <a:stretch>
            <a:fillRect/>
          </a:stretch>
        </p:blipFill>
        <p:spPr>
          <a:xfrm>
            <a:off x="4452195" y="2066176"/>
            <a:ext cx="7762875" cy="4962525"/>
          </a:xfrm>
          <a:prstGeom prst="rect">
            <a:avLst/>
          </a:prstGeom>
        </p:spPr>
      </p:pic>
    </p:spTree>
    <p:extLst>
      <p:ext uri="{BB962C8B-B14F-4D97-AF65-F5344CB8AC3E}">
        <p14:creationId xmlns:p14="http://schemas.microsoft.com/office/powerpoint/2010/main" val="41061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4C93-29B7-6F4C-B735-F78FA4A09039}"/>
              </a:ext>
            </a:extLst>
          </p:cNvPr>
          <p:cNvSpPr>
            <a:spLocks noGrp="1"/>
          </p:cNvSpPr>
          <p:nvPr>
            <p:ph type="title"/>
          </p:nvPr>
        </p:nvSpPr>
        <p:spPr/>
        <p:txBody>
          <a:bodyPr>
            <a:normAutofit/>
          </a:bodyPr>
          <a:lstStyle/>
          <a:p>
            <a:r>
              <a:rPr lang="en-US" sz="4320" b="1" dirty="0">
                <a:solidFill>
                  <a:schemeClr val="accent1"/>
                </a:solidFill>
              </a:rPr>
              <a:t>Selected BP for Plastics in OBPS</a:t>
            </a:r>
          </a:p>
        </p:txBody>
      </p:sp>
      <p:sp>
        <p:nvSpPr>
          <p:cNvPr id="3" name="Text Placeholder 2">
            <a:extLst>
              <a:ext uri="{FF2B5EF4-FFF2-40B4-BE49-F238E27FC236}">
                <a16:creationId xmlns:a16="http://schemas.microsoft.com/office/drawing/2014/main" id="{B7B27408-C84C-D843-A294-1F188019D995}"/>
              </a:ext>
            </a:extLst>
          </p:cNvPr>
          <p:cNvSpPr>
            <a:spLocks noGrp="1"/>
          </p:cNvSpPr>
          <p:nvPr>
            <p:ph idx="1"/>
          </p:nvPr>
        </p:nvSpPr>
        <p:spPr>
          <a:xfrm>
            <a:off x="2247900" y="1401730"/>
            <a:ext cx="9464040" cy="5440078"/>
          </a:xfrm>
        </p:spPr>
        <p:txBody>
          <a:bodyPr>
            <a:noAutofit/>
          </a:bodyPr>
          <a:lstStyle/>
          <a:p>
            <a:r>
              <a:rPr lang="en-US" sz="2160" b="1" dirty="0"/>
              <a:t>Gago, J., et al (2019) </a:t>
            </a:r>
            <a:r>
              <a:rPr lang="en-US" sz="2160" b="1" dirty="0" err="1"/>
              <a:t>Standardised</a:t>
            </a:r>
            <a:r>
              <a:rPr lang="en-US" sz="2160" b="1" dirty="0"/>
              <a:t> protocol for monitoring microplastics in seawater. JPI-Oceans BASEMAN Project, 33pp. DOI: </a:t>
            </a:r>
            <a:r>
              <a:rPr lang="en-US" sz="2160" b="1" dirty="0">
                <a:hlinkClick r:id="rId2"/>
              </a:rPr>
              <a:t>http://</a:t>
            </a:r>
            <a:r>
              <a:rPr lang="en-US" sz="2160" b="1" dirty="0" smtClean="0">
                <a:hlinkClick r:id="rId2"/>
              </a:rPr>
              <a:t>dx.doi.org/10.25607/OBP-605</a:t>
            </a:r>
            <a:r>
              <a:rPr lang="en-US" sz="2160" b="1" dirty="0" smtClean="0"/>
              <a:t/>
            </a:r>
            <a:br>
              <a:rPr lang="en-US" sz="2160" b="1" dirty="0" smtClean="0"/>
            </a:br>
            <a:endParaRPr lang="en-US" sz="2160" b="1" dirty="0"/>
          </a:p>
          <a:p>
            <a:r>
              <a:rPr lang="en-US" sz="2160" b="1" dirty="0" err="1"/>
              <a:t>Michida</a:t>
            </a:r>
            <a:r>
              <a:rPr lang="en-US" sz="2160" b="1" dirty="0"/>
              <a:t>, Y. et al (2019) Guidelines for Harmonizing Ocean Surface Microplastic Monitoring Methods. Version 1.0. Chiyoda-</a:t>
            </a:r>
            <a:r>
              <a:rPr lang="en-US" sz="2160" b="1" dirty="0" err="1"/>
              <a:t>ku</a:t>
            </a:r>
            <a:r>
              <a:rPr lang="en-US" sz="2160" b="1" dirty="0"/>
              <a:t>, Japan, Ministry of the Environment, 68pp. </a:t>
            </a:r>
            <a:r>
              <a:rPr lang="en-US" sz="2160" b="1" dirty="0" err="1"/>
              <a:t>DOI:http</a:t>
            </a:r>
            <a:r>
              <a:rPr lang="en-US" sz="2160" b="1" dirty="0"/>
              <a:t>://</a:t>
            </a:r>
            <a:r>
              <a:rPr lang="en-US" sz="2160" b="1" dirty="0" smtClean="0"/>
              <a:t>dx.doi.org/10.25607/OBP-513</a:t>
            </a:r>
            <a:br>
              <a:rPr lang="en-US" sz="2160" b="1" dirty="0" smtClean="0"/>
            </a:br>
            <a:endParaRPr lang="en-US" sz="2160" b="1" dirty="0"/>
          </a:p>
          <a:p>
            <a:r>
              <a:rPr lang="en-US" sz="2160" b="1" dirty="0" err="1"/>
              <a:t>CleanSea</a:t>
            </a:r>
            <a:r>
              <a:rPr lang="en-US" sz="2160" b="1" dirty="0"/>
              <a:t> Project (2016) Testing indicators for biological impacts of microplastics. Amsterdam, Netherlands, VU University, Institute for Environmental Studies, 5pp. (D2_2factsheet</a:t>
            </a:r>
            <a:r>
              <a:rPr lang="en-US" sz="2160" b="1" dirty="0" smtClean="0"/>
              <a:t>)</a:t>
            </a:r>
            <a:br>
              <a:rPr lang="en-US" sz="2160" b="1" dirty="0" smtClean="0"/>
            </a:br>
            <a:endParaRPr lang="en-US" sz="2160" b="1" dirty="0"/>
          </a:p>
          <a:p>
            <a:r>
              <a:rPr lang="en-US" sz="2160" b="1" dirty="0"/>
              <a:t>Boteler, B. et al (2015) Policy brief: Best practice examples of existing economic policy instruments and potential new economic policy instruments to reduce marine litter and eliminate barriers to GES. D. 4.13. Berlin, Germany, Ecologic Institute for </a:t>
            </a:r>
            <a:r>
              <a:rPr lang="en-US" sz="2160" b="1" dirty="0" err="1"/>
              <a:t>CleanSea</a:t>
            </a:r>
            <a:r>
              <a:rPr lang="en-US" sz="2160" b="1" dirty="0"/>
              <a:t> Project, 13pp. DOI: http://</a:t>
            </a:r>
            <a:r>
              <a:rPr lang="en-US" sz="2160" b="1" dirty="0" err="1"/>
              <a:t>dx.doi.org</a:t>
            </a:r>
            <a:r>
              <a:rPr lang="en-US" sz="2160" b="1" dirty="0"/>
              <a:t>/10.25607/OBP-198</a:t>
            </a:r>
          </a:p>
        </p:txBody>
      </p:sp>
    </p:spTree>
    <p:extLst>
      <p:ext uri="{BB962C8B-B14F-4D97-AF65-F5344CB8AC3E}">
        <p14:creationId xmlns:p14="http://schemas.microsoft.com/office/powerpoint/2010/main" val="2703151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6370717" y="171171"/>
            <a:ext cx="5958408"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   Opening up BPs to informatics and linking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   them to data and information holdings</a:t>
            </a:r>
          </a:p>
        </p:txBody>
      </p:sp>
      <p:sp>
        <p:nvSpPr>
          <p:cNvPr id="80" name="Rectangle 79"/>
          <p:cNvSpPr/>
          <p:nvPr/>
        </p:nvSpPr>
        <p:spPr>
          <a:xfrm>
            <a:off x="7397085" y="1138217"/>
            <a:ext cx="4572000" cy="3754874"/>
          </a:xfrm>
          <a:prstGeom prst="rect">
            <a:avLst/>
          </a:prstGeom>
        </p:spPr>
        <p:txBody>
          <a:bodyPr>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rPr>
              <a:t>Retrieve the common </a:t>
            </a:r>
            <a:r>
              <a:rPr kumimoji="0" lang="en-GB" sz="1800" b="1" i="0" u="none" strike="noStrike" kern="0" cap="none" spc="0" normalizeH="0" baseline="0" noProof="0" dirty="0">
                <a:ln>
                  <a:noFill/>
                </a:ln>
                <a:solidFill>
                  <a:srgbClr val="0070C0"/>
                </a:solidFill>
                <a:effectLst/>
                <a:uLnTx/>
                <a:uFillTx/>
              </a:rPr>
              <a:t>sensors </a:t>
            </a:r>
            <a:r>
              <a:rPr kumimoji="0" lang="en-GB" sz="1800" b="1" i="0" u="none" strike="noStrike" kern="0" cap="none" spc="0" normalizeH="0" baseline="0" noProof="0" dirty="0">
                <a:ln>
                  <a:noFill/>
                </a:ln>
                <a:solidFill>
                  <a:prstClr val="black"/>
                </a:solidFill>
                <a:effectLst/>
                <a:uLnTx/>
                <a:uFillTx/>
              </a:rPr>
              <a:t>across the protocols “</a:t>
            </a:r>
            <a:r>
              <a:rPr kumimoji="0" lang="en-GB" sz="1800" b="1" i="0" u="none" strike="noStrike" kern="0" cap="none" spc="0" normalizeH="0" baseline="0" noProof="0" dirty="0" err="1">
                <a:ln>
                  <a:noFill/>
                </a:ln>
                <a:solidFill>
                  <a:prstClr val="black"/>
                </a:solidFill>
                <a:effectLst/>
                <a:uLnTx/>
                <a:uFillTx/>
              </a:rPr>
              <a:t>McMussel</a:t>
            </a:r>
            <a:r>
              <a:rPr kumimoji="0" lang="en-GB" sz="1800" b="1" i="0" u="none" strike="noStrike" kern="0" cap="none" spc="0" normalizeH="0" baseline="0" noProof="0" dirty="0">
                <a:ln>
                  <a:noFill/>
                </a:ln>
                <a:solidFill>
                  <a:prstClr val="black"/>
                </a:solidFill>
                <a:effectLst/>
                <a:uLnTx/>
                <a:uFillTx/>
              </a:rPr>
              <a:t> mussel bed survey” and “</a:t>
            </a:r>
            <a:r>
              <a:rPr kumimoji="0" lang="en-GB" sz="1800" b="1" i="0" u="none" strike="noStrike" kern="0" cap="none" spc="0" normalizeH="0" baseline="0" noProof="0" dirty="0" err="1">
                <a:ln>
                  <a:noFill/>
                </a:ln>
                <a:solidFill>
                  <a:prstClr val="black"/>
                </a:solidFill>
                <a:effectLst/>
                <a:uLnTx/>
                <a:uFillTx/>
              </a:rPr>
              <a:t>OysterTech</a:t>
            </a:r>
            <a:r>
              <a:rPr kumimoji="0" lang="en-GB" sz="1800" b="1" i="0" u="none" strike="noStrike" kern="0" cap="none" spc="0" normalizeH="0" baseline="0" noProof="0" dirty="0">
                <a:ln>
                  <a:noFill/>
                </a:ln>
                <a:solidFill>
                  <a:prstClr val="black"/>
                </a:solidFill>
                <a:effectLst/>
                <a:uLnTx/>
                <a:uFillTx/>
              </a:rPr>
              <a:t> oyster reef survey”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dirty="0">
              <a:ln>
                <a:noFill/>
              </a:ln>
              <a:solidFill>
                <a:srgbClr val="0070C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rPr>
              <a:t>Retrieve all BPs that use the </a:t>
            </a:r>
            <a:r>
              <a:rPr kumimoji="0" lang="en-GB" sz="1800" b="1" i="0" u="none" strike="noStrike" kern="0" cap="none" spc="0" normalizeH="0" baseline="0" noProof="0" dirty="0">
                <a:ln>
                  <a:noFill/>
                </a:ln>
                <a:solidFill>
                  <a:srgbClr val="F79646">
                    <a:lumMod val="75000"/>
                  </a:srgbClr>
                </a:solidFill>
                <a:effectLst/>
                <a:uLnTx/>
                <a:uFillTx/>
              </a:rPr>
              <a:t>software </a:t>
            </a:r>
            <a:r>
              <a:rPr kumimoji="0" lang="en-GB" sz="1800" b="1" i="0" u="none" strike="noStrike" kern="0" cap="none" spc="0" normalizeH="0" baseline="0" noProof="0" dirty="0">
                <a:ln>
                  <a:noFill/>
                </a:ln>
                <a:solidFill>
                  <a:prstClr val="black"/>
                </a:solidFill>
                <a:effectLst/>
                <a:uLnTx/>
                <a:uFillTx/>
              </a:rPr>
              <a:t>“ArcGIS”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rPr>
              <a:t>Retrieve the </a:t>
            </a:r>
            <a:r>
              <a:rPr kumimoji="0" lang="en-GB" sz="1800" b="1" i="0" u="none" strike="noStrike" kern="0" cap="none" spc="0" normalizeH="0" baseline="0" noProof="0" dirty="0">
                <a:ln>
                  <a:noFill/>
                </a:ln>
                <a:solidFill>
                  <a:srgbClr val="8064A2">
                    <a:lumMod val="75000"/>
                  </a:srgbClr>
                </a:solidFill>
                <a:effectLst/>
                <a:uLnTx/>
                <a:uFillTx/>
              </a:rPr>
              <a:t>advantages and limitations </a:t>
            </a:r>
            <a:r>
              <a:rPr kumimoji="0" lang="en-GB" sz="1800" b="1" i="0" u="none" strike="noStrike" kern="0" cap="none" spc="0" normalizeH="0" baseline="0" noProof="0" dirty="0">
                <a:ln>
                  <a:noFill/>
                </a:ln>
                <a:solidFill>
                  <a:prstClr val="black"/>
                </a:solidFill>
                <a:effectLst/>
                <a:uLnTx/>
                <a:uFillTx/>
              </a:rPr>
              <a:t>of the protocol titled “Sampling seawater for marine microbes”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rPr>
              <a:t>Retrieve the protocols and the list of </a:t>
            </a:r>
            <a:r>
              <a:rPr kumimoji="0" lang="en-GB" sz="1800" b="1" i="0" u="none" strike="noStrike" kern="0" cap="none" spc="0" normalizeH="0" baseline="0" noProof="0" dirty="0">
                <a:ln>
                  <a:noFill/>
                </a:ln>
                <a:solidFill>
                  <a:srgbClr val="0070C0"/>
                </a:solidFill>
                <a:effectLst/>
                <a:uLnTx/>
                <a:uFillTx/>
              </a:rPr>
              <a:t>reagents</a:t>
            </a:r>
            <a:r>
              <a:rPr kumimoji="0" lang="en-GB" sz="1800" b="1" i="0" u="none" strike="noStrike" kern="0" cap="none" spc="0" normalizeH="0" baseline="0" noProof="0" dirty="0">
                <a:ln>
                  <a:noFill/>
                </a:ln>
                <a:solidFill>
                  <a:prstClr val="black"/>
                </a:solidFill>
                <a:effectLst/>
                <a:uLnTx/>
                <a:uFillTx/>
              </a:rPr>
              <a:t> for documents authored by </a:t>
            </a:r>
            <a:r>
              <a:rPr kumimoji="0" lang="en-GB" sz="1800" b="1" i="0" u="none" strike="noStrike" kern="0" cap="none" spc="0" normalizeH="0" baseline="0" noProof="0" dirty="0">
                <a:ln>
                  <a:noFill/>
                </a:ln>
                <a:solidFill>
                  <a:srgbClr val="9BBB59">
                    <a:lumMod val="75000"/>
                  </a:srgbClr>
                </a:solidFill>
                <a:effectLst/>
                <a:uLnTx/>
                <a:uFillTx/>
              </a:rPr>
              <a:t>E Hemmingway</a:t>
            </a:r>
          </a:p>
        </p:txBody>
      </p:sp>
      <p:sp>
        <p:nvSpPr>
          <p:cNvPr id="81" name="Rounded Rectangle 80"/>
          <p:cNvSpPr/>
          <p:nvPr/>
        </p:nvSpPr>
        <p:spPr>
          <a:xfrm>
            <a:off x="251691" y="265918"/>
            <a:ext cx="2926402" cy="7075346"/>
          </a:xfrm>
          <a:prstGeom prst="roundRect">
            <a:avLst/>
          </a:prstGeom>
          <a:solidFill>
            <a:sysClr val="window" lastClr="FFFFFF"/>
          </a:solidFill>
          <a:ln w="25400" cap="flat" cmpd="sng" algn="ctr">
            <a:solidFill>
              <a:srgbClr val="4F81BD">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Calibri"/>
                <a:ea typeface="+mn-ea"/>
                <a:cs typeface="+mn-cs"/>
              </a:rPr>
              <a:t>1111</a:t>
            </a:r>
          </a:p>
        </p:txBody>
      </p:sp>
      <p:sp>
        <p:nvSpPr>
          <p:cNvPr id="82" name="Rounded Rectangle 81"/>
          <p:cNvSpPr/>
          <p:nvPr/>
        </p:nvSpPr>
        <p:spPr>
          <a:xfrm>
            <a:off x="102899" y="179700"/>
            <a:ext cx="2638605" cy="392813"/>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alibri"/>
                <a:ea typeface="+mn-ea"/>
                <a:cs typeface="+mn-cs"/>
              </a:rPr>
              <a:t>My Best Practice </a:t>
            </a:r>
            <a:r>
              <a:rPr kumimoji="0" lang="en-GB" sz="2000" b="1" i="1" u="none" strike="noStrike" kern="0" cap="none" spc="0" normalizeH="0" baseline="0" noProof="0" dirty="0">
                <a:ln>
                  <a:noFill/>
                </a:ln>
                <a:solidFill>
                  <a:prstClr val="white"/>
                </a:solidFill>
                <a:effectLst/>
                <a:uLnTx/>
                <a:uFillTx/>
                <a:latin typeface="Calibri"/>
                <a:ea typeface="+mn-ea"/>
                <a:cs typeface="+mn-cs"/>
              </a:rPr>
              <a:t>2.0</a:t>
            </a:r>
            <a:endParaRPr kumimoji="0" lang="en-GB" sz="2000" b="1" i="0" u="none" strike="noStrike" kern="0" cap="none" spc="0" normalizeH="0" baseline="0" noProof="0" dirty="0">
              <a:ln>
                <a:noFill/>
              </a:ln>
              <a:solidFill>
                <a:prstClr val="white"/>
              </a:solidFill>
              <a:effectLst/>
              <a:uLnTx/>
              <a:uFillTx/>
              <a:latin typeface="Calibri"/>
              <a:ea typeface="+mn-ea"/>
              <a:cs typeface="+mn-cs"/>
            </a:endParaRPr>
          </a:p>
        </p:txBody>
      </p:sp>
      <p:sp>
        <p:nvSpPr>
          <p:cNvPr id="83" name="Rounded Rectangle 82"/>
          <p:cNvSpPr/>
          <p:nvPr/>
        </p:nvSpPr>
        <p:spPr>
          <a:xfrm>
            <a:off x="849844" y="675668"/>
            <a:ext cx="1018235" cy="206238"/>
          </a:xfrm>
          <a:prstGeom prst="round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a:ea typeface="+mn-ea"/>
                <a:cs typeface="+mn-cs"/>
              </a:rPr>
              <a:t>Author</a:t>
            </a:r>
          </a:p>
        </p:txBody>
      </p:sp>
      <p:sp>
        <p:nvSpPr>
          <p:cNvPr id="84" name="Rounded Rectangle 83"/>
          <p:cNvSpPr/>
          <p:nvPr/>
        </p:nvSpPr>
        <p:spPr>
          <a:xfrm>
            <a:off x="1939293" y="675668"/>
            <a:ext cx="1018235" cy="206238"/>
          </a:xfrm>
          <a:prstGeom prst="round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a:ea typeface="+mn-ea"/>
                <a:cs typeface="+mn-cs"/>
              </a:rPr>
              <a:t>Author</a:t>
            </a:r>
          </a:p>
        </p:txBody>
      </p:sp>
      <p:grpSp>
        <p:nvGrpSpPr>
          <p:cNvPr id="85" name="Group 84"/>
          <p:cNvGrpSpPr/>
          <p:nvPr/>
        </p:nvGrpSpPr>
        <p:grpSpPr>
          <a:xfrm>
            <a:off x="319579" y="3668856"/>
            <a:ext cx="2061884" cy="1348892"/>
            <a:chOff x="217650" y="4158230"/>
            <a:chExt cx="2061884" cy="1348892"/>
          </a:xfrm>
        </p:grpSpPr>
        <p:sp>
          <p:nvSpPr>
            <p:cNvPr id="86" name="Rounded Rectangle 85"/>
            <p:cNvSpPr/>
            <p:nvPr/>
          </p:nvSpPr>
          <p:spPr>
            <a:xfrm>
              <a:off x="217650" y="4158230"/>
              <a:ext cx="1457070" cy="230574"/>
            </a:xfrm>
            <a:prstGeom prst="roundRect">
              <a:avLst/>
            </a:prstGeom>
            <a:solidFill>
              <a:srgbClr val="8064A2">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a:ea typeface="+mn-ea"/>
                  <a:cs typeface="+mn-cs"/>
                </a:rPr>
                <a:t>Procedure</a:t>
              </a:r>
            </a:p>
          </p:txBody>
        </p:sp>
        <p:sp>
          <p:nvSpPr>
            <p:cNvPr id="87" name="Rounded Rectangle 86"/>
            <p:cNvSpPr/>
            <p:nvPr/>
          </p:nvSpPr>
          <p:spPr>
            <a:xfrm>
              <a:off x="789662" y="4438533"/>
              <a:ext cx="1489872" cy="104746"/>
            </a:xfrm>
            <a:prstGeom prst="roundRect">
              <a:avLst/>
            </a:prstGeom>
            <a:solidFill>
              <a:srgbClr val="8064A2">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789662" y="4860343"/>
              <a:ext cx="1489872" cy="104746"/>
            </a:xfrm>
            <a:prstGeom prst="roundRect">
              <a:avLst/>
            </a:prstGeom>
            <a:solidFill>
              <a:srgbClr val="8064A2">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789662" y="5052446"/>
              <a:ext cx="1489872" cy="104746"/>
            </a:xfrm>
            <a:prstGeom prst="roundRect">
              <a:avLst/>
            </a:prstGeom>
            <a:solidFill>
              <a:srgbClr val="8064A2">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789662" y="4644631"/>
              <a:ext cx="1489872" cy="104746"/>
            </a:xfrm>
            <a:prstGeom prst="roundRect">
              <a:avLst/>
            </a:prstGeom>
            <a:solidFill>
              <a:srgbClr val="8064A2">
                <a:lumMod val="60000"/>
                <a:lumOff val="40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TextBox 90"/>
            <p:cNvSpPr txBox="1"/>
            <p:nvPr/>
          </p:nvSpPr>
          <p:spPr>
            <a:xfrm>
              <a:off x="523291" y="4337571"/>
              <a:ext cx="328936" cy="116955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black"/>
                </a:solidFill>
                <a:effectLst/>
                <a:uLnTx/>
                <a:uFillTx/>
              </a:endParaRPr>
            </a:p>
          </p:txBody>
        </p:sp>
      </p:grpSp>
      <p:sp>
        <p:nvSpPr>
          <p:cNvPr id="92" name="Rounded Rectangle 91"/>
          <p:cNvSpPr/>
          <p:nvPr/>
        </p:nvSpPr>
        <p:spPr>
          <a:xfrm>
            <a:off x="581264" y="1626718"/>
            <a:ext cx="801389" cy="104746"/>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581264" y="2048528"/>
            <a:ext cx="801389" cy="104746"/>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581264" y="2240631"/>
            <a:ext cx="801389" cy="104746"/>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581264" y="1832816"/>
            <a:ext cx="801389" cy="104746"/>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398436" y="1292592"/>
            <a:ext cx="974916" cy="230574"/>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a:ea typeface="+mn-ea"/>
                <a:cs typeface="+mn-cs"/>
              </a:rPr>
              <a:t>Sensors</a:t>
            </a:r>
          </a:p>
        </p:txBody>
      </p:sp>
      <p:sp>
        <p:nvSpPr>
          <p:cNvPr id="97" name="Rounded Rectangle 96"/>
          <p:cNvSpPr/>
          <p:nvPr/>
        </p:nvSpPr>
        <p:spPr>
          <a:xfrm>
            <a:off x="1927195" y="1606267"/>
            <a:ext cx="801389" cy="104746"/>
          </a:xfrm>
          <a:prstGeom prst="roundRect">
            <a:avLst/>
          </a:prstGeom>
          <a:solidFill>
            <a:srgbClr val="0070C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1927195" y="2028077"/>
            <a:ext cx="801389" cy="104746"/>
          </a:xfrm>
          <a:prstGeom prst="roundRect">
            <a:avLst/>
          </a:prstGeom>
          <a:solidFill>
            <a:srgbClr val="0070C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1927195" y="2220180"/>
            <a:ext cx="801389" cy="104746"/>
          </a:xfrm>
          <a:prstGeom prst="roundRect">
            <a:avLst/>
          </a:prstGeom>
          <a:solidFill>
            <a:srgbClr val="0070C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1927195" y="1812365"/>
            <a:ext cx="801389" cy="104746"/>
          </a:xfrm>
          <a:prstGeom prst="roundRect">
            <a:avLst/>
          </a:prstGeom>
          <a:solidFill>
            <a:srgbClr val="0070C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1556924" y="1292593"/>
            <a:ext cx="1019501" cy="211693"/>
          </a:xfrm>
          <a:prstGeom prst="roundRect">
            <a:avLst/>
          </a:prstGeom>
          <a:solidFill>
            <a:srgbClr val="0070C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a:ea typeface="+mn-ea"/>
                <a:cs typeface="+mn-cs"/>
              </a:rPr>
              <a:t>Reagents</a:t>
            </a:r>
          </a:p>
        </p:txBody>
      </p:sp>
      <p:grpSp>
        <p:nvGrpSpPr>
          <p:cNvPr id="102" name="Group 101"/>
          <p:cNvGrpSpPr/>
          <p:nvPr/>
        </p:nvGrpSpPr>
        <p:grpSpPr>
          <a:xfrm>
            <a:off x="319580" y="4820984"/>
            <a:ext cx="2612257" cy="1418310"/>
            <a:chOff x="217650" y="5435114"/>
            <a:chExt cx="2612257" cy="1418310"/>
          </a:xfrm>
        </p:grpSpPr>
        <p:sp>
          <p:nvSpPr>
            <p:cNvPr id="103" name="Rounded Rectangle 102"/>
            <p:cNvSpPr/>
            <p:nvPr/>
          </p:nvSpPr>
          <p:spPr>
            <a:xfrm>
              <a:off x="217650" y="5435114"/>
              <a:ext cx="2612257" cy="280303"/>
            </a:xfrm>
            <a:prstGeom prst="roundRect">
              <a:avLst/>
            </a:prstGeom>
            <a:solidFill>
              <a:srgbClr val="8064A2">
                <a:lumMod val="75000"/>
              </a:srgbClr>
            </a:solidFill>
            <a:ln w="25400" cap="flat" cmpd="sng" algn="ctr">
              <a:solidFill>
                <a:sysClr val="windowText" lastClr="000000">
                  <a:lumMod val="50000"/>
                  <a:lumOff val="50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a:ea typeface="+mn-ea"/>
                  <a:cs typeface="+mn-cs"/>
                </a:rPr>
                <a:t>Advantages &amp; Limitations</a:t>
              </a:r>
            </a:p>
          </p:txBody>
        </p:sp>
        <p:sp>
          <p:nvSpPr>
            <p:cNvPr id="104" name="Rounded Rectangle 103"/>
            <p:cNvSpPr/>
            <p:nvPr/>
          </p:nvSpPr>
          <p:spPr>
            <a:xfrm>
              <a:off x="789662" y="5787425"/>
              <a:ext cx="1489872" cy="104746"/>
            </a:xfrm>
            <a:prstGeom prst="roundRect">
              <a:avLst/>
            </a:prstGeom>
            <a:solidFill>
              <a:srgbClr val="8064A2">
                <a:lumMod val="75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789662" y="6209235"/>
              <a:ext cx="1489872" cy="104746"/>
            </a:xfrm>
            <a:prstGeom prst="roundRect">
              <a:avLst/>
            </a:prstGeom>
            <a:solidFill>
              <a:srgbClr val="8064A2">
                <a:lumMod val="75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789662" y="6401338"/>
              <a:ext cx="1489872" cy="104746"/>
            </a:xfrm>
            <a:prstGeom prst="roundRect">
              <a:avLst/>
            </a:prstGeom>
            <a:solidFill>
              <a:srgbClr val="8064A2">
                <a:lumMod val="75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789662" y="5993523"/>
              <a:ext cx="1489872" cy="104746"/>
            </a:xfrm>
            <a:prstGeom prst="roundRect">
              <a:avLst/>
            </a:prstGeom>
            <a:solidFill>
              <a:srgbClr val="8064A2">
                <a:lumMod val="75000"/>
              </a:srgbClr>
            </a:solid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TextBox 107"/>
            <p:cNvSpPr txBox="1"/>
            <p:nvPr/>
          </p:nvSpPr>
          <p:spPr>
            <a:xfrm>
              <a:off x="523291" y="5683873"/>
              <a:ext cx="328936" cy="116955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black"/>
                </a:solidFill>
                <a:effectLst/>
                <a:uLnTx/>
                <a:uFillTx/>
              </a:endParaRPr>
            </a:p>
          </p:txBody>
        </p:sp>
      </p:grpSp>
      <p:sp>
        <p:nvSpPr>
          <p:cNvPr id="109" name="Rounded Rectangle 108"/>
          <p:cNvSpPr/>
          <p:nvPr/>
        </p:nvSpPr>
        <p:spPr>
          <a:xfrm>
            <a:off x="581263" y="2778625"/>
            <a:ext cx="801389" cy="104746"/>
          </a:xfrm>
          <a:prstGeom prst="roundRect">
            <a:avLst/>
          </a:prstGeom>
          <a:solidFill>
            <a:srgbClr val="F79646">
              <a:lumMod val="75000"/>
            </a:srgbClr>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581263" y="3200435"/>
            <a:ext cx="801389" cy="104746"/>
          </a:xfrm>
          <a:prstGeom prst="roundRect">
            <a:avLst/>
          </a:prstGeom>
          <a:solidFill>
            <a:srgbClr val="F79646">
              <a:lumMod val="75000"/>
            </a:srgbClr>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581263" y="3392538"/>
            <a:ext cx="801389" cy="104746"/>
          </a:xfrm>
          <a:prstGeom prst="roundRect">
            <a:avLst/>
          </a:prstGeom>
          <a:solidFill>
            <a:srgbClr val="F79646">
              <a:lumMod val="75000"/>
            </a:srgbClr>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581263" y="2984723"/>
            <a:ext cx="801389" cy="104746"/>
          </a:xfrm>
          <a:prstGeom prst="roundRect">
            <a:avLst/>
          </a:prstGeom>
          <a:solidFill>
            <a:srgbClr val="F79646">
              <a:lumMod val="75000"/>
            </a:srgbClr>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365239" y="2470283"/>
            <a:ext cx="1072198" cy="230574"/>
          </a:xfrm>
          <a:prstGeom prst="roundRect">
            <a:avLst/>
          </a:prstGeom>
          <a:solidFill>
            <a:srgbClr val="F79646">
              <a:lumMod val="75000"/>
            </a:srgbClr>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a:ea typeface="+mn-ea"/>
                <a:cs typeface="+mn-cs"/>
              </a:rPr>
              <a:t>Software</a:t>
            </a:r>
          </a:p>
        </p:txBody>
      </p:sp>
      <p:sp>
        <p:nvSpPr>
          <p:cNvPr id="114" name="Rounded Rectangle 113"/>
          <p:cNvSpPr/>
          <p:nvPr/>
        </p:nvSpPr>
        <p:spPr>
          <a:xfrm>
            <a:off x="849844" y="942338"/>
            <a:ext cx="1018235" cy="206238"/>
          </a:xfrm>
          <a:prstGeom prst="round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Calibri"/>
                <a:ea typeface="+mn-ea"/>
                <a:cs typeface="+mn-cs"/>
              </a:rPr>
              <a:t>Author</a:t>
            </a:r>
          </a:p>
        </p:txBody>
      </p:sp>
      <p:sp>
        <p:nvSpPr>
          <p:cNvPr id="115" name="Rounded Rectangle 114"/>
          <p:cNvSpPr/>
          <p:nvPr/>
        </p:nvSpPr>
        <p:spPr>
          <a:xfrm>
            <a:off x="1940115" y="2800650"/>
            <a:ext cx="801389" cy="104746"/>
          </a:xfrm>
          <a:prstGeom prst="roundRect">
            <a:avLst/>
          </a:prstGeom>
          <a:solidFill>
            <a:srgbClr val="33CC33"/>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1940115" y="3222460"/>
            <a:ext cx="801389" cy="104746"/>
          </a:xfrm>
          <a:prstGeom prst="roundRect">
            <a:avLst/>
          </a:prstGeom>
          <a:solidFill>
            <a:srgbClr val="33CC33"/>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1940115" y="3414563"/>
            <a:ext cx="801389" cy="104746"/>
          </a:xfrm>
          <a:prstGeom prst="roundRect">
            <a:avLst/>
          </a:prstGeom>
          <a:solidFill>
            <a:srgbClr val="33CC33"/>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1940115" y="3006748"/>
            <a:ext cx="801389" cy="104746"/>
          </a:xfrm>
          <a:prstGeom prst="roundRect">
            <a:avLst/>
          </a:prstGeom>
          <a:solidFill>
            <a:srgbClr val="33CC33"/>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1556924" y="2470283"/>
            <a:ext cx="1374913" cy="230574"/>
          </a:xfrm>
          <a:prstGeom prst="roundRect">
            <a:avLst/>
          </a:prstGeom>
          <a:solidFill>
            <a:srgbClr val="33CC33"/>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prstClr val="white"/>
                </a:solidFill>
                <a:effectLst/>
                <a:uLnTx/>
                <a:uFillTx/>
                <a:latin typeface="Calibri"/>
                <a:ea typeface="+mn-ea"/>
                <a:cs typeface="+mn-cs"/>
              </a:rPr>
              <a:t>Environment</a:t>
            </a:r>
            <a:endParaRPr kumimoji="0" lang="en-GB" sz="16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20" name="Group 119"/>
          <p:cNvGrpSpPr/>
          <p:nvPr/>
        </p:nvGrpSpPr>
        <p:grpSpPr>
          <a:xfrm>
            <a:off x="319579" y="6189136"/>
            <a:ext cx="2061884" cy="1346302"/>
            <a:chOff x="217650" y="5507122"/>
            <a:chExt cx="2061884" cy="1346302"/>
          </a:xfrm>
        </p:grpSpPr>
        <p:sp>
          <p:nvSpPr>
            <p:cNvPr id="121" name="Rounded Rectangle 120"/>
            <p:cNvSpPr/>
            <p:nvPr/>
          </p:nvSpPr>
          <p:spPr>
            <a:xfrm>
              <a:off x="217650" y="5507122"/>
              <a:ext cx="1457070" cy="230574"/>
            </a:xfrm>
            <a:prstGeom prst="roundRect">
              <a:avLst/>
            </a:prstGeom>
            <a:solidFill>
              <a:srgbClr val="FF0000"/>
            </a:solidFill>
            <a:ln w="25400" cap="flat" cmpd="sng" algn="ctr">
              <a:solidFill>
                <a:srgbClr val="C0504D"/>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Calibri"/>
                  <a:ea typeface="+mn-ea"/>
                  <a:cs typeface="+mn-cs"/>
                </a:rPr>
                <a:t>Warnings</a:t>
              </a:r>
            </a:p>
          </p:txBody>
        </p:sp>
        <p:sp>
          <p:nvSpPr>
            <p:cNvPr id="122" name="Rounded Rectangle 121"/>
            <p:cNvSpPr/>
            <p:nvPr/>
          </p:nvSpPr>
          <p:spPr>
            <a:xfrm>
              <a:off x="789662" y="5787425"/>
              <a:ext cx="1489872" cy="104746"/>
            </a:xfrm>
            <a:prstGeom prst="roundRect">
              <a:avLst/>
            </a:prstGeom>
            <a:solidFill>
              <a:srgbClr val="FF0000"/>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789662" y="6209235"/>
              <a:ext cx="1489872" cy="104746"/>
            </a:xfrm>
            <a:prstGeom prst="roundRect">
              <a:avLst/>
            </a:prstGeom>
            <a:solidFill>
              <a:srgbClr val="FF0000"/>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789662" y="6401338"/>
              <a:ext cx="1489872" cy="104746"/>
            </a:xfrm>
            <a:prstGeom prst="roundRect">
              <a:avLst/>
            </a:prstGeom>
            <a:solidFill>
              <a:srgbClr val="FF0000"/>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789662" y="5993523"/>
              <a:ext cx="1489872" cy="104746"/>
            </a:xfrm>
            <a:prstGeom prst="roundRect">
              <a:avLst/>
            </a:prstGeom>
            <a:solidFill>
              <a:srgbClr val="FF0000"/>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26" name="TextBox 125"/>
            <p:cNvSpPr txBox="1"/>
            <p:nvPr/>
          </p:nvSpPr>
          <p:spPr>
            <a:xfrm>
              <a:off x="523291" y="5683873"/>
              <a:ext cx="328936" cy="116955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2.</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prstClr val="black"/>
                </a:solidFill>
                <a:effectLst/>
                <a:uLnTx/>
                <a:uFillTx/>
              </a:endParaRPr>
            </a:p>
          </p:txBody>
        </p:sp>
      </p:grpSp>
      <p:sp>
        <p:nvSpPr>
          <p:cNvPr id="127" name="Rounded Rectangle 126"/>
          <p:cNvSpPr/>
          <p:nvPr/>
        </p:nvSpPr>
        <p:spPr>
          <a:xfrm>
            <a:off x="1661384" y="6419710"/>
            <a:ext cx="325307" cy="212819"/>
          </a:xfrm>
          <a:prstGeom prst="roundRect">
            <a:avLst/>
          </a:prstGeom>
          <a:solidFill>
            <a:srgbClr val="F79646">
              <a:lumMod val="75000"/>
            </a:srgbClr>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1473874" y="3899431"/>
            <a:ext cx="325307" cy="212819"/>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2103471" y="6419711"/>
            <a:ext cx="325307" cy="212819"/>
          </a:xfrm>
          <a:prstGeom prst="roundRect">
            <a:avLst/>
          </a:prstGeom>
          <a:solidFill>
            <a:srgbClr val="92D05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1864903" y="3899431"/>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1096894" y="3880777"/>
            <a:ext cx="325307" cy="212819"/>
          </a:xfrm>
          <a:prstGeom prst="roundRect">
            <a:avLst/>
          </a:prstGeom>
          <a:solidFill>
            <a:srgbClr val="92D05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954157" y="5307545"/>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1087432" y="4115245"/>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1456798" y="4109123"/>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1977476" y="4109122"/>
            <a:ext cx="325307" cy="212819"/>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1412739" y="4300855"/>
            <a:ext cx="325307" cy="212819"/>
          </a:xfrm>
          <a:prstGeom prst="roundRect">
            <a:avLst/>
          </a:prstGeom>
          <a:solidFill>
            <a:srgbClr val="F79646">
              <a:lumMod val="75000"/>
            </a:srgbClr>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1857061" y="4321941"/>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1466810" y="4513674"/>
            <a:ext cx="325307" cy="212819"/>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1389586" y="5325357"/>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2002582" y="5733172"/>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1077192" y="5733172"/>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1568142" y="5737658"/>
            <a:ext cx="325307" cy="212819"/>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1868079" y="5307545"/>
            <a:ext cx="325307" cy="212819"/>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1671732" y="5548109"/>
            <a:ext cx="325307" cy="212819"/>
          </a:xfrm>
          <a:prstGeom prst="roundRect">
            <a:avLst/>
          </a:prstGeom>
          <a:solidFill>
            <a:srgbClr val="92D05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1116810" y="5524839"/>
            <a:ext cx="325307" cy="212819"/>
          </a:xfrm>
          <a:prstGeom prst="roundRect">
            <a:avLst/>
          </a:prstGeom>
          <a:solidFill>
            <a:srgbClr val="92D05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6" name="Rectangle 145"/>
          <p:cNvSpPr/>
          <p:nvPr/>
        </p:nvSpPr>
        <p:spPr>
          <a:xfrm>
            <a:off x="7849090" y="6447404"/>
            <a:ext cx="491774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rPr>
              <a:t>Inspired by </a:t>
            </a:r>
            <a:r>
              <a:rPr kumimoji="0" lang="en-GB" sz="1800" b="0" i="0" u="none" strike="noStrike" kern="0" cap="none" spc="0" normalizeH="0" baseline="0" noProof="0" dirty="0">
                <a:ln>
                  <a:noFill/>
                </a:ln>
                <a:solidFill>
                  <a:prstClr val="black"/>
                </a:solidFill>
                <a:effectLst/>
                <a:uLnTx/>
                <a:uFillTx/>
                <a:hlinkClick r:id="rId3"/>
              </a:rPr>
              <a:t>https://smartprotocols.github.io/</a:t>
            </a:r>
            <a:r>
              <a:rPr kumimoji="0" lang="en-GB" sz="1800" b="0" i="0" u="none" strike="noStrike" kern="0" cap="none" spc="0" normalizeH="0" baseline="0" noProof="0" dirty="0">
                <a:ln>
                  <a:noFill/>
                </a:ln>
                <a:solidFill>
                  <a:prstClr val="black"/>
                </a:solidFill>
                <a:effectLst/>
                <a:uLnTx/>
                <a:uFillTx/>
              </a:rPr>
              <a:t>  </a:t>
            </a:r>
          </a:p>
        </p:txBody>
      </p:sp>
      <p:sp>
        <p:nvSpPr>
          <p:cNvPr id="147" name="Rounded Rectangle 146"/>
          <p:cNvSpPr/>
          <p:nvPr/>
        </p:nvSpPr>
        <p:spPr>
          <a:xfrm>
            <a:off x="969249" y="6635102"/>
            <a:ext cx="325307" cy="212819"/>
          </a:xfrm>
          <a:prstGeom prst="roundRect">
            <a:avLst/>
          </a:prstGeom>
          <a:solidFill>
            <a:srgbClr val="C0000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1437438" y="6635102"/>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983643" y="6415403"/>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1919073" y="6819768"/>
            <a:ext cx="325307" cy="212819"/>
          </a:xfrm>
          <a:prstGeom prst="roundRect">
            <a:avLst/>
          </a:prstGeom>
          <a:solidFill>
            <a:srgbClr val="4F81BD"/>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1196307" y="6847921"/>
            <a:ext cx="325307" cy="212819"/>
          </a:xfrm>
          <a:prstGeom prst="roundRect">
            <a:avLst/>
          </a:prstGeom>
          <a:solidFill>
            <a:srgbClr val="92D050"/>
          </a:solidFill>
          <a:ln w="38100" cap="flat" cmpd="sng" algn="ctr">
            <a:solidFill>
              <a:sysClr val="window" lastClr="FFFFFF">
                <a:lumMod val="9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52" name="Flowchart: Magnetic Disk 151"/>
          <p:cNvSpPr/>
          <p:nvPr/>
        </p:nvSpPr>
        <p:spPr>
          <a:xfrm>
            <a:off x="5704410" y="5230269"/>
            <a:ext cx="1584176" cy="1061398"/>
          </a:xfrm>
          <a:prstGeom prst="flowChartMagneticDisk">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prstClr val="white"/>
                </a:solidFill>
                <a:effectLst/>
                <a:uLnTx/>
                <a:uFillTx/>
                <a:latin typeface="Calibri"/>
                <a:ea typeface="+mn-ea"/>
                <a:cs typeface="+mn-cs"/>
              </a:rPr>
              <a:t>Marine data </a:t>
            </a:r>
            <a:r>
              <a:rPr kumimoji="0" lang="en-GB" sz="1800" b="1" i="0" u="none" strike="noStrike" kern="0" cap="none" spc="0" normalizeH="0" baseline="0" noProof="0" dirty="0">
                <a:ln>
                  <a:noFill/>
                </a:ln>
                <a:solidFill>
                  <a:prstClr val="white"/>
                </a:solidFill>
                <a:effectLst/>
                <a:uLnTx/>
                <a:uFillTx/>
                <a:latin typeface="Calibri"/>
                <a:ea typeface="+mn-ea"/>
                <a:cs typeface="+mn-cs"/>
              </a:rPr>
              <a:t>stores</a:t>
            </a:r>
          </a:p>
        </p:txBody>
      </p:sp>
      <p:cxnSp>
        <p:nvCxnSpPr>
          <p:cNvPr id="153" name="Elbow Connector 152"/>
          <p:cNvCxnSpPr>
            <a:stCxn id="115" idx="3"/>
            <a:endCxn id="152" idx="2"/>
          </p:cNvCxnSpPr>
          <p:nvPr/>
        </p:nvCxnSpPr>
        <p:spPr>
          <a:xfrm>
            <a:off x="2741504" y="2853023"/>
            <a:ext cx="2962906" cy="2907945"/>
          </a:xfrm>
          <a:prstGeom prst="bentConnector3">
            <a:avLst/>
          </a:prstGeom>
          <a:noFill/>
          <a:ln w="76200" cap="flat" cmpd="sng" algn="ctr">
            <a:solidFill>
              <a:srgbClr val="4F81BD">
                <a:shade val="95000"/>
                <a:satMod val="105000"/>
              </a:srgbClr>
            </a:solidFill>
            <a:prstDash val="solid"/>
            <a:tailEnd type="arrow"/>
          </a:ln>
          <a:effectLst/>
        </p:spPr>
      </p:cxnSp>
      <p:sp>
        <p:nvSpPr>
          <p:cNvPr id="154" name="Flowchart: Magnetic Disk 153"/>
          <p:cNvSpPr/>
          <p:nvPr/>
        </p:nvSpPr>
        <p:spPr>
          <a:xfrm>
            <a:off x="6610046" y="4865295"/>
            <a:ext cx="1584176" cy="1061398"/>
          </a:xfrm>
          <a:prstGeom prst="flowChartMagneticDisk">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prstClr val="white"/>
                </a:solidFill>
                <a:effectLst/>
                <a:uLnTx/>
                <a:uFillTx/>
                <a:latin typeface="Calibri"/>
                <a:ea typeface="+mn-ea"/>
                <a:cs typeface="+mn-cs"/>
              </a:rPr>
              <a:t>Marine data </a:t>
            </a:r>
            <a:r>
              <a:rPr kumimoji="0" lang="en-GB" sz="1800" b="1" i="0" u="none" strike="noStrike" kern="0" cap="none" spc="0" normalizeH="0" baseline="0" noProof="0" dirty="0">
                <a:ln>
                  <a:noFill/>
                </a:ln>
                <a:solidFill>
                  <a:prstClr val="white"/>
                </a:solidFill>
                <a:effectLst/>
                <a:uLnTx/>
                <a:uFillTx/>
                <a:latin typeface="Calibri"/>
                <a:ea typeface="+mn-ea"/>
                <a:cs typeface="+mn-cs"/>
              </a:rPr>
              <a:t>stores</a:t>
            </a:r>
          </a:p>
        </p:txBody>
      </p:sp>
      <p:sp>
        <p:nvSpPr>
          <p:cNvPr id="155" name="Flowchart: Magnetic Disk 154"/>
          <p:cNvSpPr/>
          <p:nvPr/>
        </p:nvSpPr>
        <p:spPr>
          <a:xfrm>
            <a:off x="6282380" y="5499265"/>
            <a:ext cx="1584176" cy="1061398"/>
          </a:xfrm>
          <a:prstGeom prst="flowChartMagneticDisk">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prstClr val="white"/>
                </a:solidFill>
                <a:effectLst/>
                <a:uLnTx/>
                <a:uFillTx/>
                <a:latin typeface="Calibri"/>
                <a:ea typeface="+mn-ea"/>
                <a:cs typeface="+mn-cs"/>
              </a:rPr>
              <a:t>Marine data </a:t>
            </a:r>
            <a:r>
              <a:rPr kumimoji="0" lang="en-GB" sz="1800" b="1" i="0" u="none" strike="noStrike" kern="0" cap="none" spc="0" normalizeH="0" baseline="0" noProof="0" dirty="0">
                <a:ln>
                  <a:noFill/>
                </a:ln>
                <a:solidFill>
                  <a:prstClr val="white"/>
                </a:solidFill>
                <a:effectLst/>
                <a:uLnTx/>
                <a:uFillTx/>
                <a:latin typeface="Calibri"/>
                <a:ea typeface="+mn-ea"/>
                <a:cs typeface="+mn-cs"/>
              </a:rPr>
              <a:t>stores</a:t>
            </a:r>
          </a:p>
        </p:txBody>
      </p:sp>
      <p:grpSp>
        <p:nvGrpSpPr>
          <p:cNvPr id="156" name="Grupo 6">
            <a:extLst>
              <a:ext uri="{FF2B5EF4-FFF2-40B4-BE49-F238E27FC236}">
                <a16:creationId xmlns:a16="http://schemas.microsoft.com/office/drawing/2014/main" id="{8DF3019B-DCAB-B545-8E50-2592541CA634}"/>
              </a:ext>
            </a:extLst>
          </p:cNvPr>
          <p:cNvGrpSpPr>
            <a:grpSpLocks/>
          </p:cNvGrpSpPr>
          <p:nvPr/>
        </p:nvGrpSpPr>
        <p:grpSpPr bwMode="auto">
          <a:xfrm>
            <a:off x="4087436" y="1066971"/>
            <a:ext cx="2790851" cy="2207862"/>
            <a:chOff x="8000991" y="2972774"/>
            <a:chExt cx="2773363" cy="2773362"/>
          </a:xfrm>
        </p:grpSpPr>
        <p:grpSp>
          <p:nvGrpSpPr>
            <p:cNvPr id="157" name="Grupo 5">
              <a:extLst>
                <a:ext uri="{FF2B5EF4-FFF2-40B4-BE49-F238E27FC236}">
                  <a16:creationId xmlns:a16="http://schemas.microsoft.com/office/drawing/2014/main" id="{EEBB3BCF-E7A9-B744-825F-05815382ED70}"/>
                </a:ext>
              </a:extLst>
            </p:cNvPr>
            <p:cNvGrpSpPr>
              <a:grpSpLocks/>
            </p:cNvGrpSpPr>
            <p:nvPr/>
          </p:nvGrpSpPr>
          <p:grpSpPr bwMode="auto">
            <a:xfrm>
              <a:off x="8293487" y="3108442"/>
              <a:ext cx="2255986" cy="2062046"/>
              <a:chOff x="52239" y="3222742"/>
              <a:chExt cx="2255986" cy="2062046"/>
            </a:xfrm>
          </p:grpSpPr>
          <p:pic>
            <p:nvPicPr>
              <p:cNvPr id="159" name="Imagen 72">
                <a:extLst>
                  <a:ext uri="{FF2B5EF4-FFF2-40B4-BE49-F238E27FC236}">
                    <a16:creationId xmlns:a16="http://schemas.microsoft.com/office/drawing/2014/main" id="{392DCFF1-1A88-974E-B0F7-00FD4945B2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39" y="3222742"/>
                <a:ext cx="1258887"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Imagen 73">
                <a:extLst>
                  <a:ext uri="{FF2B5EF4-FFF2-40B4-BE49-F238E27FC236}">
                    <a16:creationId xmlns:a16="http://schemas.microsoft.com/office/drawing/2014/main" id="{3C1F07F6-1E48-4A4A-9159-32253F42F2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163" y="4025900"/>
                <a:ext cx="19399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Imagen 75">
                <a:extLst>
                  <a:ext uri="{FF2B5EF4-FFF2-40B4-BE49-F238E27FC236}">
                    <a16:creationId xmlns:a16="http://schemas.microsoft.com/office/drawing/2014/main" id="{6A3B19D8-4A13-8B42-9266-BCEC228586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27138" y="4026786"/>
                <a:ext cx="10810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8" name="Imagen 70">
              <a:extLst>
                <a:ext uri="{FF2B5EF4-FFF2-40B4-BE49-F238E27FC236}">
                  <a16:creationId xmlns:a16="http://schemas.microsoft.com/office/drawing/2014/main" id="{9FEE598E-9303-E84C-A595-06A84BC05A4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00991" y="2972774"/>
              <a:ext cx="2773363"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2" name="TextBox 161">
            <a:extLst>
              <a:ext uri="{FF2B5EF4-FFF2-40B4-BE49-F238E27FC236}">
                <a16:creationId xmlns:a16="http://schemas.microsoft.com/office/drawing/2014/main" id="{A4CF7540-B9FF-0B4F-816F-F35DB9682FFD}"/>
              </a:ext>
            </a:extLst>
          </p:cNvPr>
          <p:cNvSpPr txBox="1"/>
          <p:nvPr/>
        </p:nvSpPr>
        <p:spPr>
          <a:xfrm>
            <a:off x="4615162" y="2875744"/>
            <a:ext cx="2539478" cy="307777"/>
          </a:xfrm>
          <a:prstGeom prst="rect">
            <a:avLst/>
          </a:prstGeom>
          <a:noFill/>
        </p:spPr>
        <p:txBody>
          <a:bodyPr wrap="none" rtlCol="0">
            <a:spAutoFit/>
          </a:bodyPr>
          <a:lstStyle/>
          <a:p>
            <a:r>
              <a:rPr lang="en-US" b="1" dirty="0">
                <a:solidFill>
                  <a:srgbClr val="002060"/>
                </a:solidFill>
              </a:rPr>
              <a:t>Addressing the value Chain</a:t>
            </a:r>
          </a:p>
        </p:txBody>
      </p:sp>
    </p:spTree>
    <p:extLst>
      <p:ext uri="{BB962C8B-B14F-4D97-AF65-F5344CB8AC3E}">
        <p14:creationId xmlns:p14="http://schemas.microsoft.com/office/powerpoint/2010/main" val="982361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4C93-29B7-6F4C-B735-F78FA4A09039}"/>
              </a:ext>
            </a:extLst>
          </p:cNvPr>
          <p:cNvSpPr>
            <a:spLocks noGrp="1"/>
          </p:cNvSpPr>
          <p:nvPr>
            <p:ph type="title"/>
          </p:nvPr>
        </p:nvSpPr>
        <p:spPr>
          <a:xfrm>
            <a:off x="634637" y="783137"/>
            <a:ext cx="10515600" cy="1325563"/>
          </a:xfrm>
        </p:spPr>
        <p:txBody>
          <a:bodyPr>
            <a:normAutofit/>
          </a:bodyPr>
          <a:lstStyle/>
          <a:p>
            <a:r>
              <a:rPr lang="en-US" sz="4320" b="1" dirty="0" smtClean="0">
                <a:solidFill>
                  <a:schemeClr val="accent1"/>
                </a:solidFill>
              </a:rPr>
              <a:t>Perspectives</a:t>
            </a:r>
            <a:endParaRPr lang="en-US" sz="4320" b="1" dirty="0">
              <a:solidFill>
                <a:schemeClr val="accent1"/>
              </a:solidFill>
            </a:endParaRPr>
          </a:p>
        </p:txBody>
      </p:sp>
      <p:sp>
        <p:nvSpPr>
          <p:cNvPr id="3" name="Text Placeholder 2">
            <a:extLst>
              <a:ext uri="{FF2B5EF4-FFF2-40B4-BE49-F238E27FC236}">
                <a16:creationId xmlns:a16="http://schemas.microsoft.com/office/drawing/2014/main" id="{B7B27408-C84C-D843-A294-1F188019D995}"/>
              </a:ext>
            </a:extLst>
          </p:cNvPr>
          <p:cNvSpPr>
            <a:spLocks noGrp="1"/>
          </p:cNvSpPr>
          <p:nvPr>
            <p:ph idx="1"/>
          </p:nvPr>
        </p:nvSpPr>
        <p:spPr>
          <a:xfrm>
            <a:off x="1686197" y="2291580"/>
            <a:ext cx="9464040" cy="5151120"/>
          </a:xfrm>
        </p:spPr>
        <p:txBody>
          <a:bodyPr>
            <a:noAutofit/>
          </a:bodyPr>
          <a:lstStyle/>
          <a:p>
            <a:r>
              <a:rPr lang="en-US" sz="2400" b="1" dirty="0" smtClean="0"/>
              <a:t>Develop debris and plastic metadata indexing to refine search</a:t>
            </a:r>
            <a:endParaRPr lang="en-US" sz="2400" b="1" dirty="0"/>
          </a:p>
          <a:p>
            <a:r>
              <a:rPr lang="en-GB" sz="2400" b="1" dirty="0" smtClean="0"/>
              <a:t>Identify and create semantic content representing key indicators, debris types, debris-linked DPSIR patterns</a:t>
            </a:r>
          </a:p>
          <a:p>
            <a:r>
              <a:rPr lang="en-GB" sz="2400" b="1" dirty="0" smtClean="0"/>
              <a:t>Identify </a:t>
            </a:r>
            <a:r>
              <a:rPr lang="en-US" sz="2400" b="1" dirty="0" smtClean="0"/>
              <a:t>and create semantic links to central data stores</a:t>
            </a:r>
            <a:endParaRPr lang="en-GB" sz="2400" b="1" dirty="0" smtClean="0"/>
          </a:p>
          <a:p>
            <a:r>
              <a:rPr lang="en-GB" sz="2400" b="1" dirty="0" smtClean="0"/>
              <a:t>Seed a thematic “Debris Collection” and encourage submissions to link the community to the IOC-UNESCO and GOOS EOV systems </a:t>
            </a:r>
            <a:endParaRPr lang="en-GB" sz="2400" b="1" dirty="0"/>
          </a:p>
          <a:p>
            <a:r>
              <a:rPr lang="en-GB" sz="2400" b="1" dirty="0" smtClean="0"/>
              <a:t>Explore endorsement protocols to provide some rallying points for a very active thematic community</a:t>
            </a:r>
            <a:endParaRPr lang="en-GB" sz="2400" b="1" dirty="0" smtClean="0"/>
          </a:p>
        </p:txBody>
      </p:sp>
    </p:spTree>
    <p:extLst>
      <p:ext uri="{BB962C8B-B14F-4D97-AF65-F5344CB8AC3E}">
        <p14:creationId xmlns:p14="http://schemas.microsoft.com/office/powerpoint/2010/main" val="2720756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B756F5E-01C5-0449-87C7-04FA8158CD0F}"/>
              </a:ext>
            </a:extLst>
          </p:cNvPr>
          <p:cNvGrpSpPr/>
          <p:nvPr/>
        </p:nvGrpSpPr>
        <p:grpSpPr>
          <a:xfrm>
            <a:off x="3438990" y="5127534"/>
            <a:ext cx="2563164" cy="813708"/>
            <a:chOff x="4681476" y="5303280"/>
            <a:chExt cx="3117869" cy="1033832"/>
          </a:xfrm>
        </p:grpSpPr>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476" y="5573032"/>
              <a:ext cx="914807" cy="3472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2" descr="United Nations, Eductational, Scientific and Cultural Organization Logo | Intergovernmental Oceanographic Commision Logo | Ocean Best Practices Logo"/>
            <p:cNvPicPr>
              <a:picLocks noChangeAspect="1" noChangeArrowheads="1"/>
            </p:cNvPicPr>
            <p:nvPr/>
          </p:nvPicPr>
          <p:blipFill rotWithShape="1">
            <a:blip r:embed="rId4">
              <a:extLst>
                <a:ext uri="{28A0092B-C50C-407E-A947-70E740481C1C}">
                  <a14:useLocalDpi xmlns:a14="http://schemas.microsoft.com/office/drawing/2010/main" val="0"/>
                </a:ext>
              </a:extLst>
            </a:blip>
            <a:srcRect r="56627"/>
            <a:stretch/>
          </p:blipFill>
          <p:spPr bwMode="auto">
            <a:xfrm>
              <a:off x="5641626" y="5303280"/>
              <a:ext cx="2157719" cy="103383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08C6BED0-4E8A-D045-ABEA-E9F20524326E}"/>
              </a:ext>
            </a:extLst>
          </p:cNvPr>
          <p:cNvSpPr txBox="1"/>
          <p:nvPr/>
        </p:nvSpPr>
        <p:spPr>
          <a:xfrm>
            <a:off x="-169216" y="153031"/>
            <a:ext cx="3984232" cy="869597"/>
          </a:xfrm>
          <a:prstGeom prst="rect">
            <a:avLst/>
          </a:prstGeom>
          <a:noFill/>
        </p:spPr>
        <p:txBody>
          <a:bodyPr wrap="none" rtlCol="0">
            <a:spAutoFit/>
          </a:bodyPr>
          <a:lstStyle/>
          <a:p>
            <a:pPr lvl="2"/>
            <a:r>
              <a:rPr lang="en-US" sz="4000" b="1" dirty="0">
                <a:solidFill>
                  <a:schemeClr val="accent1"/>
                </a:solidFill>
                <a:ea typeface="+mn-ea"/>
                <a:cs typeface="+mn-cs"/>
              </a:rPr>
              <a:t>Sustainability</a:t>
            </a:r>
            <a:endParaRPr lang="en-GB" sz="4000" b="1" dirty="0">
              <a:solidFill>
                <a:schemeClr val="accent1"/>
              </a:solidFill>
              <a:ea typeface="+mn-ea"/>
              <a:cs typeface="+mn-cs"/>
            </a:endParaRPr>
          </a:p>
          <a:p>
            <a:endParaRPr lang="en-US" sz="1051" dirty="0">
              <a:solidFill>
                <a:schemeClr val="accent1"/>
              </a:solidFill>
            </a:endParaRPr>
          </a:p>
        </p:txBody>
      </p:sp>
      <p:sp>
        <p:nvSpPr>
          <p:cNvPr id="4" name="Oval 3">
            <a:extLst>
              <a:ext uri="{FF2B5EF4-FFF2-40B4-BE49-F238E27FC236}">
                <a16:creationId xmlns:a16="http://schemas.microsoft.com/office/drawing/2014/main" id="{90EEE9DF-D9E8-3240-A0E7-6E06B91FAE5D}"/>
              </a:ext>
            </a:extLst>
          </p:cNvPr>
          <p:cNvSpPr/>
          <p:nvPr/>
        </p:nvSpPr>
        <p:spPr>
          <a:xfrm>
            <a:off x="3535957" y="3353506"/>
            <a:ext cx="2369231" cy="1765076"/>
          </a:xfrm>
          <a:prstGeom prst="ellipse">
            <a:avLst/>
          </a:prstGeom>
          <a:noFill/>
          <a:ln w="38100">
            <a:solidFill>
              <a:srgbClr val="FF07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dirty="0"/>
          </a:p>
        </p:txBody>
      </p:sp>
      <p:sp>
        <p:nvSpPr>
          <p:cNvPr id="16" name="Oval 15">
            <a:extLst>
              <a:ext uri="{FF2B5EF4-FFF2-40B4-BE49-F238E27FC236}">
                <a16:creationId xmlns:a16="http://schemas.microsoft.com/office/drawing/2014/main" id="{31636095-849D-DE40-8BD0-BD5EF69B31F6}"/>
              </a:ext>
            </a:extLst>
          </p:cNvPr>
          <p:cNvSpPr/>
          <p:nvPr/>
        </p:nvSpPr>
        <p:spPr>
          <a:xfrm>
            <a:off x="3829548" y="2465903"/>
            <a:ext cx="2369231" cy="213683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dirty="0"/>
          </a:p>
        </p:txBody>
      </p:sp>
      <p:sp>
        <p:nvSpPr>
          <p:cNvPr id="17" name="Oval 16">
            <a:extLst>
              <a:ext uri="{FF2B5EF4-FFF2-40B4-BE49-F238E27FC236}">
                <a16:creationId xmlns:a16="http://schemas.microsoft.com/office/drawing/2014/main" id="{08FC8D3C-9E8B-CC43-8319-A1B79A0C05AF}"/>
              </a:ext>
            </a:extLst>
          </p:cNvPr>
          <p:cNvSpPr/>
          <p:nvPr/>
        </p:nvSpPr>
        <p:spPr>
          <a:xfrm>
            <a:off x="3245052" y="1760262"/>
            <a:ext cx="2369231" cy="196731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dirty="0"/>
          </a:p>
        </p:txBody>
      </p:sp>
      <p:sp>
        <p:nvSpPr>
          <p:cNvPr id="19" name="Oval 18">
            <a:extLst>
              <a:ext uri="{FF2B5EF4-FFF2-40B4-BE49-F238E27FC236}">
                <a16:creationId xmlns:a16="http://schemas.microsoft.com/office/drawing/2014/main" id="{9BCF941C-AF3D-A145-986A-A194BFE3BBB8}"/>
              </a:ext>
            </a:extLst>
          </p:cNvPr>
          <p:cNvSpPr/>
          <p:nvPr/>
        </p:nvSpPr>
        <p:spPr>
          <a:xfrm>
            <a:off x="2660557" y="2209090"/>
            <a:ext cx="2541388" cy="2416042"/>
          </a:xfrm>
          <a:prstGeom prst="ellipse">
            <a:avLst/>
          </a:prstGeom>
          <a:noFill/>
          <a:ln w="38100">
            <a:solidFill>
              <a:srgbClr val="9FF8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dirty="0"/>
          </a:p>
        </p:txBody>
      </p:sp>
      <p:pic>
        <p:nvPicPr>
          <p:cNvPr id="20" name="Picture 19">
            <a:extLst>
              <a:ext uri="{FF2B5EF4-FFF2-40B4-BE49-F238E27FC236}">
                <a16:creationId xmlns:a16="http://schemas.microsoft.com/office/drawing/2014/main" id="{5C702930-0006-094D-BA9A-00F4D87D92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527" b="27575"/>
          <a:stretch/>
        </p:blipFill>
        <p:spPr>
          <a:xfrm>
            <a:off x="3467548" y="1085084"/>
            <a:ext cx="1706417" cy="441271"/>
          </a:xfrm>
          <a:prstGeom prst="rect">
            <a:avLst/>
          </a:prstGeom>
          <a:ln>
            <a:noFill/>
          </a:ln>
        </p:spPr>
      </p:pic>
      <p:pic>
        <p:nvPicPr>
          <p:cNvPr id="8" name="Picture 7">
            <a:extLst>
              <a:ext uri="{FF2B5EF4-FFF2-40B4-BE49-F238E27FC236}">
                <a16:creationId xmlns:a16="http://schemas.microsoft.com/office/drawing/2014/main" id="{228CFF2B-3C19-0E4E-ACDC-3D9AA2AAEC3F}"/>
              </a:ext>
            </a:extLst>
          </p:cNvPr>
          <p:cNvPicPr>
            <a:picLocks noChangeAspect="1"/>
          </p:cNvPicPr>
          <p:nvPr/>
        </p:nvPicPr>
        <p:blipFill>
          <a:blip r:embed="rId6"/>
          <a:stretch>
            <a:fillRect/>
          </a:stretch>
        </p:blipFill>
        <p:spPr>
          <a:xfrm>
            <a:off x="1095173" y="2800104"/>
            <a:ext cx="1776804" cy="1381169"/>
          </a:xfrm>
          <a:prstGeom prst="rect">
            <a:avLst/>
          </a:prstGeom>
        </p:spPr>
      </p:pic>
      <p:pic>
        <p:nvPicPr>
          <p:cNvPr id="21" name="Picture 20">
            <a:extLst>
              <a:ext uri="{FF2B5EF4-FFF2-40B4-BE49-F238E27FC236}">
                <a16:creationId xmlns:a16="http://schemas.microsoft.com/office/drawing/2014/main" id="{EE6E8171-A0A8-304B-AFEB-7A5A0A8E6F29}"/>
              </a:ext>
            </a:extLst>
          </p:cNvPr>
          <p:cNvPicPr>
            <a:picLocks noChangeAspect="1"/>
          </p:cNvPicPr>
          <p:nvPr/>
        </p:nvPicPr>
        <p:blipFill>
          <a:blip r:embed="rId7"/>
          <a:stretch>
            <a:fillRect/>
          </a:stretch>
        </p:blipFill>
        <p:spPr>
          <a:xfrm>
            <a:off x="6198778" y="1754766"/>
            <a:ext cx="1622276" cy="1558155"/>
          </a:xfrm>
          <a:prstGeom prst="rect">
            <a:avLst/>
          </a:prstGeom>
        </p:spPr>
      </p:pic>
      <p:sp>
        <p:nvSpPr>
          <p:cNvPr id="22" name="Rounded Rectangle 21">
            <a:extLst>
              <a:ext uri="{FF2B5EF4-FFF2-40B4-BE49-F238E27FC236}">
                <a16:creationId xmlns:a16="http://schemas.microsoft.com/office/drawing/2014/main" id="{FA7A1EAE-7A20-274C-8635-72A2ECBBFD3C}"/>
              </a:ext>
            </a:extLst>
          </p:cNvPr>
          <p:cNvSpPr/>
          <p:nvPr/>
        </p:nvSpPr>
        <p:spPr>
          <a:xfrm>
            <a:off x="1407986" y="5960225"/>
            <a:ext cx="9172928" cy="6317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5"/>
                </a:solidFill>
              </a:rPr>
              <a:t>Different structures, but all </a:t>
            </a:r>
            <a:r>
              <a:rPr lang="en-US" sz="2800" b="1" dirty="0" smtClean="0">
                <a:solidFill>
                  <a:schemeClr val="accent5"/>
                </a:solidFill>
              </a:rPr>
              <a:t>developing </a:t>
            </a:r>
            <a:r>
              <a:rPr lang="en-US" sz="2800" b="1" dirty="0" smtClean="0">
                <a:solidFill>
                  <a:schemeClr val="accent5"/>
                </a:solidFill>
              </a:rPr>
              <a:t>best </a:t>
            </a:r>
            <a:r>
              <a:rPr lang="en-US" sz="2800" b="1" dirty="0">
                <a:solidFill>
                  <a:schemeClr val="accent5"/>
                </a:solidFill>
              </a:rPr>
              <a:t>p</a:t>
            </a:r>
            <a:r>
              <a:rPr lang="en-US" sz="2800" b="1" dirty="0" smtClean="0">
                <a:solidFill>
                  <a:schemeClr val="accent5"/>
                </a:solidFill>
              </a:rPr>
              <a:t>ractices</a:t>
            </a:r>
            <a:endParaRPr lang="en-US" sz="2800" b="1" dirty="0">
              <a:solidFill>
                <a:schemeClr val="accent5"/>
              </a:solidFill>
            </a:endParaRPr>
          </a:p>
        </p:txBody>
      </p:sp>
      <p:sp>
        <p:nvSpPr>
          <p:cNvPr id="25" name="Oval 24">
            <a:extLst>
              <a:ext uri="{FF2B5EF4-FFF2-40B4-BE49-F238E27FC236}">
                <a16:creationId xmlns:a16="http://schemas.microsoft.com/office/drawing/2014/main" id="{DE428224-08E7-6A40-B788-C8805D0BF04A}"/>
              </a:ext>
            </a:extLst>
          </p:cNvPr>
          <p:cNvSpPr/>
          <p:nvPr/>
        </p:nvSpPr>
        <p:spPr>
          <a:xfrm>
            <a:off x="4550005" y="3262853"/>
            <a:ext cx="2050029" cy="15814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dirty="0"/>
          </a:p>
        </p:txBody>
      </p:sp>
      <p:pic>
        <p:nvPicPr>
          <p:cNvPr id="24" name="Picture 23">
            <a:extLst>
              <a:ext uri="{FF2B5EF4-FFF2-40B4-BE49-F238E27FC236}">
                <a16:creationId xmlns:a16="http://schemas.microsoft.com/office/drawing/2014/main" id="{8C362F9F-BAE9-CB4E-AB67-649319B601F3}"/>
              </a:ext>
            </a:extLst>
          </p:cNvPr>
          <p:cNvPicPr>
            <a:picLocks noChangeAspect="1"/>
          </p:cNvPicPr>
          <p:nvPr/>
        </p:nvPicPr>
        <p:blipFill>
          <a:blip r:embed="rId8"/>
          <a:stretch>
            <a:fillRect/>
          </a:stretch>
        </p:blipFill>
        <p:spPr>
          <a:xfrm>
            <a:off x="6780588" y="3982171"/>
            <a:ext cx="800918" cy="906623"/>
          </a:xfrm>
          <a:prstGeom prst="rect">
            <a:avLst/>
          </a:prstGeom>
        </p:spPr>
      </p:pic>
      <p:pic>
        <p:nvPicPr>
          <p:cNvPr id="27" name="Picture 26">
            <a:extLst>
              <a:ext uri="{FF2B5EF4-FFF2-40B4-BE49-F238E27FC236}">
                <a16:creationId xmlns:a16="http://schemas.microsoft.com/office/drawing/2014/main" id="{FC716C9D-05A7-944D-A107-F20CEAEE6CF2}"/>
              </a:ext>
            </a:extLst>
          </p:cNvPr>
          <p:cNvPicPr>
            <a:picLocks noChangeAspect="1"/>
          </p:cNvPicPr>
          <p:nvPr/>
        </p:nvPicPr>
        <p:blipFill>
          <a:blip r:embed="rId9"/>
          <a:stretch>
            <a:fillRect/>
          </a:stretch>
        </p:blipFill>
        <p:spPr>
          <a:xfrm>
            <a:off x="3784108" y="1483648"/>
            <a:ext cx="973920" cy="269331"/>
          </a:xfrm>
          <a:prstGeom prst="rect">
            <a:avLst/>
          </a:prstGeom>
        </p:spPr>
      </p:pic>
      <p:pic>
        <p:nvPicPr>
          <p:cNvPr id="30" name="Picture 29">
            <a:extLst>
              <a:ext uri="{FF2B5EF4-FFF2-40B4-BE49-F238E27FC236}">
                <a16:creationId xmlns:a16="http://schemas.microsoft.com/office/drawing/2014/main" id="{820B0A98-7736-434C-85A9-12C6CD07E2A3}"/>
              </a:ext>
            </a:extLst>
          </p:cNvPr>
          <p:cNvPicPr>
            <a:picLocks noChangeAspect="1"/>
          </p:cNvPicPr>
          <p:nvPr/>
        </p:nvPicPr>
        <p:blipFill>
          <a:blip r:embed="rId10"/>
          <a:stretch>
            <a:fillRect/>
          </a:stretch>
        </p:blipFill>
        <p:spPr>
          <a:xfrm>
            <a:off x="8405549" y="1526355"/>
            <a:ext cx="3521946" cy="2257387"/>
          </a:xfrm>
          <a:prstGeom prst="rect">
            <a:avLst/>
          </a:prstGeom>
          <a:ln w="76200">
            <a:solidFill>
              <a:srgbClr val="00ADED"/>
            </a:solidFill>
          </a:ln>
        </p:spPr>
      </p:pic>
      <p:pic>
        <p:nvPicPr>
          <p:cNvPr id="6" name="Picture 5">
            <a:extLst>
              <a:ext uri="{FF2B5EF4-FFF2-40B4-BE49-F238E27FC236}">
                <a16:creationId xmlns:a16="http://schemas.microsoft.com/office/drawing/2014/main" id="{FFE453CE-A226-3747-96F3-0F0A6F4D9738}"/>
              </a:ext>
            </a:extLst>
          </p:cNvPr>
          <p:cNvPicPr>
            <a:picLocks noChangeAspect="1"/>
          </p:cNvPicPr>
          <p:nvPr/>
        </p:nvPicPr>
        <p:blipFill>
          <a:blip r:embed="rId11"/>
          <a:stretch>
            <a:fillRect/>
          </a:stretch>
        </p:blipFill>
        <p:spPr>
          <a:xfrm>
            <a:off x="5942463" y="5040399"/>
            <a:ext cx="1240409" cy="813708"/>
          </a:xfrm>
          <a:prstGeom prst="rect">
            <a:avLst/>
          </a:prstGeom>
        </p:spPr>
      </p:pic>
    </p:spTree>
    <p:extLst>
      <p:ext uri="{BB962C8B-B14F-4D97-AF65-F5344CB8AC3E}">
        <p14:creationId xmlns:p14="http://schemas.microsoft.com/office/powerpoint/2010/main" val="217553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1"/>
          <p:cNvSpPr txBox="1">
            <a:spLocks noGrp="1"/>
          </p:cNvSpPr>
          <p:nvPr>
            <p:ph type="ctrTitle"/>
          </p:nvPr>
        </p:nvSpPr>
        <p:spPr>
          <a:xfrm>
            <a:off x="966651" y="1785059"/>
            <a:ext cx="7629527" cy="1500027"/>
          </a:xfrm>
          <a:prstGeom prst="rect">
            <a:avLst/>
          </a:prstGeom>
          <a:noFill/>
          <a:ln>
            <a:noFill/>
          </a:ln>
        </p:spPr>
        <p:txBody>
          <a:bodyPr spcFirstLastPara="1" wrap="square" lIns="91425" tIns="45700" rIns="91425" bIns="45700" anchor="b" anchorCtr="0">
            <a:normAutofit/>
          </a:bodyPr>
          <a:lstStyle/>
          <a:p>
            <a:pPr>
              <a:buSzPts val="4000"/>
            </a:pPr>
            <a:r>
              <a:rPr lang="en-US" sz="4800" b="1" dirty="0">
                <a:solidFill>
                  <a:schemeClr val="accent1"/>
                </a:solidFill>
              </a:rPr>
              <a:t>Best Practices</a:t>
            </a:r>
            <a:br>
              <a:rPr lang="en-US" sz="4800" b="1" dirty="0">
                <a:solidFill>
                  <a:schemeClr val="accent1"/>
                </a:solidFill>
              </a:rPr>
            </a:br>
            <a:endParaRPr sz="5400" b="1" dirty="0">
              <a:solidFill>
                <a:schemeClr val="accent1"/>
              </a:solidFill>
            </a:endParaRPr>
          </a:p>
        </p:txBody>
      </p:sp>
      <p:sp>
        <p:nvSpPr>
          <p:cNvPr id="96" name="Google Shape;96;p1"/>
          <p:cNvSpPr txBox="1">
            <a:spLocks noGrp="1"/>
          </p:cNvSpPr>
          <p:nvPr>
            <p:ph type="subTitle" idx="1"/>
          </p:nvPr>
        </p:nvSpPr>
        <p:spPr>
          <a:xfrm flipH="1">
            <a:off x="-173256" y="5678905"/>
            <a:ext cx="2560320" cy="950495"/>
          </a:xfrm>
          <a:prstGeom prst="rect">
            <a:avLst/>
          </a:prstGeom>
          <a:noFill/>
          <a:ln>
            <a:noFill/>
          </a:ln>
        </p:spPr>
        <p:txBody>
          <a:bodyPr spcFirstLastPara="1" wrap="square" lIns="91425" tIns="45700" rIns="91425" bIns="45700" anchor="t" anchorCtr="0">
            <a:normAutofit/>
          </a:bodyPr>
          <a:lstStyle/>
          <a:p>
            <a:pPr marL="0" indent="0">
              <a:spcBef>
                <a:spcPts val="0"/>
              </a:spcBef>
            </a:pPr>
            <a:endParaRPr/>
          </a:p>
          <a:p>
            <a:pPr marL="0" indent="0">
              <a:buSzPts val="1800"/>
            </a:pPr>
            <a:endParaRPr sz="1800">
              <a:solidFill>
                <a:schemeClr val="lt1"/>
              </a:solidFill>
            </a:endParaRPr>
          </a:p>
        </p:txBody>
      </p:sp>
      <p:sp>
        <p:nvSpPr>
          <p:cNvPr id="97" name="Google Shape;97;p1"/>
          <p:cNvSpPr txBox="1"/>
          <p:nvPr/>
        </p:nvSpPr>
        <p:spPr>
          <a:xfrm>
            <a:off x="10972801" y="6494929"/>
            <a:ext cx="301687" cy="369291"/>
          </a:xfrm>
          <a:prstGeom prst="rect">
            <a:avLst/>
          </a:prstGeom>
          <a:noFill/>
          <a:ln>
            <a:noFill/>
          </a:ln>
        </p:spPr>
        <p:txBody>
          <a:bodyPr spcFirstLastPara="1" wrap="square" lIns="91425" tIns="45700" rIns="91425" bIns="45700" anchor="t" anchorCtr="0">
            <a:spAutoFit/>
          </a:bodyPr>
          <a:lstStyle/>
          <a:p>
            <a:fld id="{00000000-1234-1234-1234-123412341234}" type="slidenum">
              <a:rPr lang="en-US" sz="1800">
                <a:solidFill>
                  <a:schemeClr val="dk1"/>
                </a:solidFill>
              </a:rPr>
              <a:pPr/>
              <a:t>20</a:t>
            </a:fld>
            <a:endParaRPr sz="1800">
              <a:solidFill>
                <a:schemeClr val="dk1"/>
              </a:solidFill>
            </a:endParaRPr>
          </a:p>
        </p:txBody>
      </p:sp>
      <p:pic>
        <p:nvPicPr>
          <p:cNvPr id="98" name="Google Shape;98;p1"/>
          <p:cNvPicPr preferRelativeResize="0"/>
          <p:nvPr/>
        </p:nvPicPr>
        <p:blipFill rotWithShape="1">
          <a:blip r:embed="rId3">
            <a:alphaModFix/>
          </a:blip>
          <a:srcRect/>
          <a:stretch/>
        </p:blipFill>
        <p:spPr>
          <a:xfrm>
            <a:off x="201065" y="315869"/>
            <a:ext cx="1322937" cy="1322937"/>
          </a:xfrm>
          <a:prstGeom prst="rect">
            <a:avLst/>
          </a:prstGeom>
          <a:noFill/>
          <a:ln>
            <a:noFill/>
          </a:ln>
        </p:spPr>
      </p:pic>
      <p:pic>
        <p:nvPicPr>
          <p:cNvPr id="99" name="Google Shape;99;p1"/>
          <p:cNvPicPr preferRelativeResize="0"/>
          <p:nvPr/>
        </p:nvPicPr>
        <p:blipFill rotWithShape="1">
          <a:blip r:embed="rId4">
            <a:alphaModFix/>
          </a:blip>
          <a:srcRect/>
          <a:stretch/>
        </p:blipFill>
        <p:spPr>
          <a:xfrm>
            <a:off x="7962901" y="6401715"/>
            <a:ext cx="4095751" cy="555760"/>
          </a:xfrm>
          <a:prstGeom prst="rect">
            <a:avLst/>
          </a:prstGeom>
          <a:noFill/>
          <a:ln>
            <a:noFill/>
          </a:ln>
        </p:spPr>
      </p:pic>
      <p:sp>
        <p:nvSpPr>
          <p:cNvPr id="100" name="Google Shape;100;p1"/>
          <p:cNvSpPr txBox="1"/>
          <p:nvPr/>
        </p:nvSpPr>
        <p:spPr>
          <a:xfrm>
            <a:off x="3548470" y="1579251"/>
            <a:ext cx="7972427" cy="3264150"/>
          </a:xfrm>
          <a:prstGeom prst="rect">
            <a:avLst/>
          </a:prstGeom>
          <a:noFill/>
          <a:ln>
            <a:noFill/>
          </a:ln>
        </p:spPr>
        <p:txBody>
          <a:bodyPr spcFirstLastPara="1" wrap="square" lIns="91425" tIns="45700" rIns="91425" bIns="45700" anchor="b" anchorCtr="0">
            <a:normAutofit/>
          </a:bodyPr>
          <a:lstStyle/>
          <a:p>
            <a:pPr algn="ctr">
              <a:lnSpc>
                <a:spcPct val="80000"/>
              </a:lnSpc>
              <a:buClr>
                <a:schemeClr val="lt1"/>
              </a:buClr>
              <a:buSzPts val="2590"/>
            </a:pPr>
            <a:r>
              <a:rPr lang="en-US" sz="2800" b="1" dirty="0">
                <a:solidFill>
                  <a:schemeClr val="accent1"/>
                </a:solidFill>
              </a:rPr>
              <a:t>Single Repository and/or a Distributed Network?</a:t>
            </a:r>
            <a:endParaRPr sz="2800" dirty="0">
              <a:solidFill>
                <a:schemeClr val="accent1"/>
              </a:solidFill>
            </a:endParaRPr>
          </a:p>
          <a:p>
            <a:pPr algn="ctr">
              <a:lnSpc>
                <a:spcPct val="80000"/>
              </a:lnSpc>
              <a:buClr>
                <a:schemeClr val="lt1"/>
              </a:buClr>
              <a:buSzPts val="2590"/>
            </a:pPr>
            <a:r>
              <a:rPr lang="en-US" sz="2591" b="1" dirty="0">
                <a:solidFill>
                  <a:schemeClr val="accent1"/>
                </a:solidFill>
              </a:rPr>
              <a:t> </a:t>
            </a:r>
            <a:endParaRPr sz="1051" dirty="0">
              <a:solidFill>
                <a:schemeClr val="accent1"/>
              </a:solidFill>
            </a:endParaRPr>
          </a:p>
          <a:p>
            <a:pPr algn="ctr">
              <a:lnSpc>
                <a:spcPct val="80000"/>
              </a:lnSpc>
              <a:buClr>
                <a:schemeClr val="dk1"/>
              </a:buClr>
              <a:buSzPts val="2590"/>
            </a:pPr>
            <a:endParaRPr sz="2591" b="1" dirty="0">
              <a:solidFill>
                <a:schemeClr val="accent1"/>
              </a:solidFill>
            </a:endParaRPr>
          </a:p>
          <a:p>
            <a:pPr>
              <a:lnSpc>
                <a:spcPct val="90000"/>
              </a:lnSpc>
              <a:buClr>
                <a:schemeClr val="lt1"/>
              </a:buClr>
              <a:buSzPts val="2590"/>
            </a:pPr>
            <a:r>
              <a:rPr lang="en-GB" sz="2591" b="1" dirty="0" smtClean="0">
                <a:solidFill>
                  <a:schemeClr val="accent1"/>
                </a:solidFill>
              </a:rPr>
              <a:t>Either </a:t>
            </a:r>
            <a:r>
              <a:rPr lang="en-GB" sz="2591" b="1" i="1" dirty="0" smtClean="0">
                <a:solidFill>
                  <a:schemeClr val="accent1"/>
                </a:solidFill>
              </a:rPr>
              <a:t>could </a:t>
            </a:r>
            <a:r>
              <a:rPr lang="en-GB" sz="2591" b="1" dirty="0" smtClean="0">
                <a:solidFill>
                  <a:schemeClr val="accent1"/>
                </a:solidFill>
              </a:rPr>
              <a:t>work – but distributed systems must be </a:t>
            </a:r>
            <a:r>
              <a:rPr lang="en-GB" sz="2591" b="1" u="sng" dirty="0" smtClean="0">
                <a:solidFill>
                  <a:schemeClr val="accent1"/>
                </a:solidFill>
              </a:rPr>
              <a:t>truly</a:t>
            </a:r>
            <a:r>
              <a:rPr lang="en-GB" sz="2591" b="1" i="1" u="sng" dirty="0" smtClean="0">
                <a:solidFill>
                  <a:schemeClr val="accent1"/>
                </a:solidFill>
              </a:rPr>
              <a:t> </a:t>
            </a:r>
            <a:r>
              <a:rPr lang="en-GB" sz="2591" b="1" dirty="0" smtClean="0">
                <a:solidFill>
                  <a:schemeClr val="accent1"/>
                </a:solidFill>
              </a:rPr>
              <a:t>interoperable and federated – what’s more pragmatic at the cusp of the Decade</a:t>
            </a:r>
            <a:endParaRPr sz="2591" b="1" dirty="0">
              <a:solidFill>
                <a:schemeClr val="accent1"/>
              </a:solidFill>
            </a:endParaRPr>
          </a:p>
        </p:txBody>
      </p:sp>
      <p:sp>
        <p:nvSpPr>
          <p:cNvPr id="2" name="Rectangle 1"/>
          <p:cNvSpPr/>
          <p:nvPr/>
        </p:nvSpPr>
        <p:spPr>
          <a:xfrm>
            <a:off x="-3279872" y="6309148"/>
            <a:ext cx="5666936" cy="313932"/>
          </a:xfrm>
          <a:prstGeom prst="rect">
            <a:avLst/>
          </a:prstGeom>
        </p:spPr>
        <p:txBody>
          <a:bodyPr wrap="none">
            <a:spAutoFit/>
          </a:bodyPr>
          <a:lstStyle/>
          <a:p>
            <a:pPr algn="ctr">
              <a:lnSpc>
                <a:spcPct val="80000"/>
              </a:lnSpc>
              <a:buClr>
                <a:schemeClr val="lt1"/>
              </a:buClr>
              <a:buSzPts val="1480"/>
            </a:pPr>
            <a:r>
              <a:rPr lang="en-US" b="1" dirty="0">
                <a:solidFill>
                  <a:schemeClr val="accent1"/>
                </a:solidFill>
              </a:rPr>
              <a:t>				December 16 2019</a:t>
            </a:r>
            <a:endParaRPr lang="en-US" b="1" dirty="0">
              <a:solidFill>
                <a:schemeClr val="accent1"/>
              </a:solidFill>
            </a:endParaRPr>
          </a:p>
        </p:txBody>
      </p:sp>
    </p:spTree>
    <p:extLst>
      <p:ext uri="{BB962C8B-B14F-4D97-AF65-F5344CB8AC3E}">
        <p14:creationId xmlns:p14="http://schemas.microsoft.com/office/powerpoint/2010/main" val="3779829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787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E3ACEA-E873-A14B-80F2-809C97BFEA22}"/>
              </a:ext>
            </a:extLst>
          </p:cNvPr>
          <p:cNvPicPr>
            <a:picLocks noChangeAspect="1"/>
          </p:cNvPicPr>
          <p:nvPr/>
        </p:nvPicPr>
        <p:blipFill>
          <a:blip r:embed="rId2"/>
          <a:stretch>
            <a:fillRect/>
          </a:stretch>
        </p:blipFill>
        <p:spPr>
          <a:xfrm>
            <a:off x="8827625" y="2720050"/>
            <a:ext cx="3171463" cy="2378597"/>
          </a:xfrm>
          <a:prstGeom prst="rect">
            <a:avLst/>
          </a:prstGeom>
        </p:spPr>
      </p:pic>
      <p:sp>
        <p:nvSpPr>
          <p:cNvPr id="4" name="Rectangle 3">
            <a:extLst>
              <a:ext uri="{FF2B5EF4-FFF2-40B4-BE49-F238E27FC236}">
                <a16:creationId xmlns:a16="http://schemas.microsoft.com/office/drawing/2014/main" id="{D43762FF-9EA6-824B-B28F-F6B489DFB8A5}"/>
              </a:ext>
            </a:extLst>
          </p:cNvPr>
          <p:cNvSpPr/>
          <p:nvPr/>
        </p:nvSpPr>
        <p:spPr>
          <a:xfrm>
            <a:off x="218928" y="777099"/>
            <a:ext cx="8055980" cy="4708981"/>
          </a:xfrm>
          <a:prstGeom prst="rect">
            <a:avLst/>
          </a:prstGeom>
        </p:spPr>
        <p:txBody>
          <a:bodyPr wrap="square">
            <a:spAutoFit/>
          </a:bodyPr>
          <a:lstStyle/>
          <a:p>
            <a:r>
              <a:rPr lang="en-US" sz="2000" dirty="0">
                <a:latin typeface="Arial" panose="020B0604020202020204" pitchFamily="34" charset="0"/>
                <a:ea typeface="Times New Roman" panose="02020603050405020304" pitchFamily="18" charset="0"/>
                <a:cs typeface="Arial" panose="020B0604020202020204" pitchFamily="34" charset="0"/>
              </a:rPr>
              <a:t>The User interfaces and search and discovery functions are done on AWS, drawing on data from the OBPS Repository (built on D-space) </a:t>
            </a:r>
          </a:p>
          <a:p>
            <a:r>
              <a:rPr lang="en-US" sz="2000" dirty="0">
                <a:latin typeface="Arial" panose="020B0604020202020204" pitchFamily="34" charset="0"/>
                <a:ea typeface="Times New Roman" panose="02020603050405020304" pitchFamily="18" charset="0"/>
                <a:cs typeface="Arial" panose="020B0604020202020204" pitchFamily="34" charset="0"/>
              </a:rPr>
              <a:t>The search and user interface operates as follows: </a:t>
            </a:r>
          </a:p>
          <a:p>
            <a:pPr marL="342900" lvl="4" indent="-342900">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Lambda functions on AWS fetch the document metadata and raw text.</a:t>
            </a:r>
          </a:p>
          <a:p>
            <a:pPr marL="342900" lvl="4"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Document text is then percolated against an existing Elasticsearch “tags” index, which includes pre-defined queries matching</a:t>
            </a:r>
          </a:p>
          <a:p>
            <a:pPr marL="342900" lvl="4"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Document metadata and raw text are then added to the Elasticsearch documents index </a:t>
            </a:r>
          </a:p>
          <a:p>
            <a:pPr marL="342900" lvl="4"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Search and browse capabilities are exposed to clients via a high-availability and publicly accessible API built on top of AWS’ API Gateway service.</a:t>
            </a:r>
          </a:p>
          <a:p>
            <a:pPr marL="3429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interface provides several options.  Query execution retrieves contextualized search results, document preview combined with keyword localization options, and citation generation.  </a:t>
            </a:r>
          </a:p>
        </p:txBody>
      </p:sp>
      <p:sp>
        <p:nvSpPr>
          <p:cNvPr id="5" name="TextBox 4">
            <a:extLst>
              <a:ext uri="{FF2B5EF4-FFF2-40B4-BE49-F238E27FC236}">
                <a16:creationId xmlns:a16="http://schemas.microsoft.com/office/drawing/2014/main" id="{A8E25D5C-5F28-5B4C-894A-B07D8FCB32F1}"/>
              </a:ext>
            </a:extLst>
          </p:cNvPr>
          <p:cNvSpPr txBox="1"/>
          <p:nvPr/>
        </p:nvSpPr>
        <p:spPr>
          <a:xfrm>
            <a:off x="3437681" y="231494"/>
            <a:ext cx="4647426" cy="584775"/>
          </a:xfrm>
          <a:prstGeom prst="rect">
            <a:avLst/>
          </a:prstGeom>
          <a:noFill/>
        </p:spPr>
        <p:txBody>
          <a:bodyPr wrap="none" rtlCol="0">
            <a:spAutoFit/>
          </a:bodyPr>
          <a:lstStyle/>
          <a:p>
            <a:r>
              <a:rPr lang="en-US" sz="3200" dirty="0">
                <a:solidFill>
                  <a:schemeClr val="bg1"/>
                </a:solidFill>
              </a:rPr>
              <a:t>What is under the hood?</a:t>
            </a:r>
          </a:p>
        </p:txBody>
      </p:sp>
      <p:sp>
        <p:nvSpPr>
          <p:cNvPr id="6" name="TextBox 5">
            <a:extLst>
              <a:ext uri="{FF2B5EF4-FFF2-40B4-BE49-F238E27FC236}">
                <a16:creationId xmlns:a16="http://schemas.microsoft.com/office/drawing/2014/main" id="{C99CD834-FC30-154F-82F7-4CD4C1058127}"/>
              </a:ext>
            </a:extLst>
          </p:cNvPr>
          <p:cNvSpPr txBox="1"/>
          <p:nvPr/>
        </p:nvSpPr>
        <p:spPr>
          <a:xfrm>
            <a:off x="729206" y="5888636"/>
            <a:ext cx="9086126" cy="646331"/>
          </a:xfrm>
          <a:prstGeom prst="rect">
            <a:avLst/>
          </a:prstGeom>
          <a:noFill/>
        </p:spPr>
        <p:txBody>
          <a:bodyPr wrap="square" rtlCol="0">
            <a:spAutoFit/>
          </a:bodyPr>
          <a:lstStyle/>
          <a:p>
            <a:r>
              <a:rPr lang="en-US" sz="1800" dirty="0">
                <a:latin typeface="Times New Roman" panose="02020603050405020304" pitchFamily="18" charset="0"/>
              </a:rPr>
              <a:t>For more information, see our Conference paper “The Ocean Best Practices System - Supporting a Transparent and Accessible Ocean” by Buttigieg, </a:t>
            </a:r>
            <a:r>
              <a:rPr lang="en-US" sz="1800" dirty="0" err="1">
                <a:latin typeface="Times New Roman" panose="02020603050405020304" pitchFamily="18" charset="0"/>
              </a:rPr>
              <a:t>Caltagirone</a:t>
            </a:r>
            <a:r>
              <a:rPr lang="en-US" sz="1800" dirty="0">
                <a:latin typeface="Times New Roman" panose="02020603050405020304" pitchFamily="18" charset="0"/>
              </a:rPr>
              <a:t>, Simpson and Pearlman.</a:t>
            </a:r>
          </a:p>
        </p:txBody>
      </p:sp>
    </p:spTree>
    <p:extLst>
      <p:ext uri="{BB962C8B-B14F-4D97-AF65-F5344CB8AC3E}">
        <p14:creationId xmlns:p14="http://schemas.microsoft.com/office/powerpoint/2010/main" val="1861495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
          <p:cNvPicPr preferRelativeResize="0"/>
          <p:nvPr/>
        </p:nvPicPr>
        <p:blipFill rotWithShape="1">
          <a:blip r:embed="rId3">
            <a:alphaModFix/>
          </a:blip>
          <a:srcRect/>
          <a:stretch/>
        </p:blipFill>
        <p:spPr>
          <a:xfrm>
            <a:off x="87064" y="1"/>
            <a:ext cx="1095945" cy="1095945"/>
          </a:xfrm>
          <a:prstGeom prst="rect">
            <a:avLst/>
          </a:prstGeom>
          <a:noFill/>
          <a:ln>
            <a:noFill/>
          </a:ln>
        </p:spPr>
      </p:pic>
      <p:sp>
        <p:nvSpPr>
          <p:cNvPr id="107" name="Google Shape;107;p2"/>
          <p:cNvSpPr txBox="1">
            <a:spLocks noGrp="1"/>
          </p:cNvSpPr>
          <p:nvPr>
            <p:ph type="title"/>
          </p:nvPr>
        </p:nvSpPr>
        <p:spPr>
          <a:xfrm>
            <a:off x="1532966" y="154217"/>
            <a:ext cx="10192871" cy="823311"/>
          </a:xfrm>
          <a:prstGeom prst="rect">
            <a:avLst/>
          </a:prstGeom>
          <a:noFill/>
          <a:ln>
            <a:noFill/>
          </a:ln>
        </p:spPr>
        <p:txBody>
          <a:bodyPr spcFirstLastPara="1" wrap="square" lIns="91425" tIns="45700" rIns="91425" bIns="45700" anchor="ctr" anchorCtr="0">
            <a:noAutofit/>
          </a:bodyPr>
          <a:lstStyle/>
          <a:p>
            <a:pPr algn="ctr">
              <a:buSzPts val="4000"/>
            </a:pPr>
            <a:r>
              <a:rPr lang="en-US" sz="4000" b="1"/>
              <a:t>What is a Best Practice?</a:t>
            </a:r>
            <a:endParaRPr/>
          </a:p>
        </p:txBody>
      </p:sp>
      <p:sp>
        <p:nvSpPr>
          <p:cNvPr id="108" name="Google Shape;108;p2"/>
          <p:cNvSpPr txBox="1">
            <a:spLocks noGrp="1"/>
          </p:cNvSpPr>
          <p:nvPr>
            <p:ph idx="1"/>
          </p:nvPr>
        </p:nvSpPr>
        <p:spPr>
          <a:xfrm>
            <a:off x="267695" y="1487831"/>
            <a:ext cx="5726697" cy="2860912"/>
          </a:xfrm>
          <a:prstGeom prst="rect">
            <a:avLst/>
          </a:prstGeom>
          <a:noFill/>
          <a:ln>
            <a:noFill/>
          </a:ln>
        </p:spPr>
        <p:txBody>
          <a:bodyPr spcFirstLastPara="1" wrap="square" lIns="91425" tIns="45700" rIns="91425" bIns="45700" anchor="t" anchorCtr="0">
            <a:normAutofit fontScale="92500"/>
          </a:bodyPr>
          <a:lstStyle/>
          <a:p>
            <a:pPr marL="0" indent="0">
              <a:lnSpc>
                <a:spcPct val="120000"/>
              </a:lnSpc>
              <a:buSzPts val="2800"/>
              <a:buNone/>
            </a:pPr>
            <a:r>
              <a:rPr lang="en-US" b="1" dirty="0">
                <a:latin typeface="Arial"/>
                <a:ea typeface="Arial"/>
                <a:cs typeface="Arial"/>
                <a:sym typeface="Arial"/>
              </a:rPr>
              <a:t>A best practice is a methodology that has repeatedly produced superior results relative to other methodologies with the same </a:t>
            </a:r>
            <a:r>
              <a:rPr lang="en-US" b="1" dirty="0" smtClean="0">
                <a:latin typeface="Arial"/>
                <a:ea typeface="Arial"/>
                <a:cs typeface="Arial"/>
                <a:sym typeface="Arial"/>
              </a:rPr>
              <a:t>objective</a:t>
            </a:r>
            <a:endParaRPr b="1" dirty="0"/>
          </a:p>
        </p:txBody>
      </p:sp>
      <p:sp>
        <p:nvSpPr>
          <p:cNvPr id="109" name="Google Shape;109;p2"/>
          <p:cNvSpPr txBox="1"/>
          <p:nvPr/>
        </p:nvSpPr>
        <p:spPr>
          <a:xfrm>
            <a:off x="1986201" y="40302347"/>
            <a:ext cx="13415544" cy="2031285"/>
          </a:xfrm>
          <a:prstGeom prst="rect">
            <a:avLst/>
          </a:prstGeom>
          <a:noFill/>
          <a:ln>
            <a:noFill/>
          </a:ln>
        </p:spPr>
        <p:txBody>
          <a:bodyPr spcFirstLastPara="1" wrap="square" lIns="91425" tIns="45700" rIns="91425" bIns="45700" anchor="t" anchorCtr="0">
            <a:spAutoFit/>
          </a:bodyPr>
          <a:lstStyle/>
          <a:p>
            <a:r>
              <a:rPr lang="en-US" sz="2400" b="1">
                <a:solidFill>
                  <a:schemeClr val="dk1"/>
                </a:solidFill>
              </a:rPr>
              <a:t>Repository</a:t>
            </a:r>
            <a:r>
              <a:rPr lang="en-US" sz="2400">
                <a:solidFill>
                  <a:schemeClr val="dk1"/>
                </a:solidFill>
              </a:rPr>
              <a:t>   – </a:t>
            </a:r>
            <a:r>
              <a:rPr lang="en-US" sz="2400" u="sng">
                <a:solidFill>
                  <a:schemeClr val="dk1"/>
                </a:solidFill>
                <a:hlinkClick r:id="rId4"/>
              </a:rPr>
              <a:t>www.oceanbestpractice.org</a:t>
            </a:r>
            <a:endParaRPr sz="2400">
              <a:solidFill>
                <a:schemeClr val="dk1"/>
              </a:solidFill>
            </a:endParaRPr>
          </a:p>
          <a:p>
            <a:pPr>
              <a:spcBef>
                <a:spcPts val="1200"/>
              </a:spcBef>
            </a:pPr>
            <a:r>
              <a:rPr lang="en-US" sz="2400" b="1">
                <a:solidFill>
                  <a:schemeClr val="dk1"/>
                </a:solidFill>
              </a:rPr>
              <a:t>Frontiers RT </a:t>
            </a:r>
            <a:r>
              <a:rPr lang="en-US" sz="2400">
                <a:solidFill>
                  <a:schemeClr val="dk1"/>
                </a:solidFill>
              </a:rPr>
              <a:t>- </a:t>
            </a:r>
            <a:r>
              <a:rPr lang="en-US" sz="2400" u="sng">
                <a:solidFill>
                  <a:schemeClr val="dk1"/>
                </a:solidFill>
                <a:hlinkClick r:id="rId5"/>
              </a:rPr>
              <a:t>https://www.frontiersin.org/research-topics/7173/best-practices-in-ocean-observing</a:t>
            </a:r>
            <a:endParaRPr sz="2400">
              <a:solidFill>
                <a:schemeClr val="dk1"/>
              </a:solidFill>
            </a:endParaRPr>
          </a:p>
          <a:p>
            <a:pPr>
              <a:spcBef>
                <a:spcPts val="1200"/>
              </a:spcBef>
            </a:pPr>
            <a:r>
              <a:rPr lang="en-US" sz="2400" b="1">
                <a:solidFill>
                  <a:schemeClr val="dk1"/>
                </a:solidFill>
              </a:rPr>
              <a:t>OTGA  </a:t>
            </a:r>
            <a:r>
              <a:rPr lang="en-US" sz="2400">
                <a:solidFill>
                  <a:schemeClr val="dk1"/>
                </a:solidFill>
              </a:rPr>
              <a:t>          - </a:t>
            </a:r>
            <a:r>
              <a:rPr lang="en-US" sz="2400" u="sng">
                <a:solidFill>
                  <a:schemeClr val="dk1"/>
                </a:solidFill>
                <a:hlinkClick r:id="rId6"/>
              </a:rPr>
              <a:t>www.oceanteacher.org</a:t>
            </a:r>
            <a:endParaRPr sz="2400">
              <a:solidFill>
                <a:schemeClr val="dk1"/>
              </a:solidFill>
            </a:endParaRPr>
          </a:p>
          <a:p>
            <a:pPr>
              <a:spcBef>
                <a:spcPts val="1200"/>
              </a:spcBef>
            </a:pPr>
            <a:r>
              <a:rPr lang="en-US" sz="2400" b="1">
                <a:solidFill>
                  <a:schemeClr val="dk1"/>
                </a:solidFill>
              </a:rPr>
              <a:t>Newsletter</a:t>
            </a:r>
            <a:r>
              <a:rPr lang="en-US" sz="2400">
                <a:solidFill>
                  <a:schemeClr val="dk1"/>
                </a:solidFill>
              </a:rPr>
              <a:t>    - </a:t>
            </a:r>
            <a:r>
              <a:rPr lang="en-US" sz="2400" u="sng">
                <a:solidFill>
                  <a:schemeClr val="dk1"/>
                </a:solidFill>
                <a:hlinkClick r:id="rId7"/>
              </a:rPr>
              <a:t>https://tinyurl.com/y6pmases</a:t>
            </a:r>
            <a:endParaRPr sz="2400">
              <a:solidFill>
                <a:schemeClr val="dk1"/>
              </a:solidFill>
            </a:endParaRPr>
          </a:p>
        </p:txBody>
      </p:sp>
      <p:sp>
        <p:nvSpPr>
          <p:cNvPr id="110" name="Google Shape;110;p2"/>
          <p:cNvSpPr txBox="1"/>
          <p:nvPr/>
        </p:nvSpPr>
        <p:spPr>
          <a:xfrm>
            <a:off x="2138601" y="40454747"/>
            <a:ext cx="13415544" cy="2031285"/>
          </a:xfrm>
          <a:prstGeom prst="rect">
            <a:avLst/>
          </a:prstGeom>
          <a:noFill/>
          <a:ln>
            <a:noFill/>
          </a:ln>
        </p:spPr>
        <p:txBody>
          <a:bodyPr spcFirstLastPara="1" wrap="square" lIns="91425" tIns="45700" rIns="91425" bIns="45700" anchor="t" anchorCtr="0">
            <a:spAutoFit/>
          </a:bodyPr>
          <a:lstStyle/>
          <a:p>
            <a:r>
              <a:rPr lang="en-US" sz="2400" b="1">
                <a:solidFill>
                  <a:schemeClr val="dk1"/>
                </a:solidFill>
              </a:rPr>
              <a:t>Repository</a:t>
            </a:r>
            <a:r>
              <a:rPr lang="en-US" sz="2400">
                <a:solidFill>
                  <a:schemeClr val="dk1"/>
                </a:solidFill>
              </a:rPr>
              <a:t>   – </a:t>
            </a:r>
            <a:r>
              <a:rPr lang="en-US" sz="2400" u="sng">
                <a:solidFill>
                  <a:schemeClr val="dk1"/>
                </a:solidFill>
                <a:hlinkClick r:id="rId4"/>
              </a:rPr>
              <a:t>www.oceanbestpractice.org</a:t>
            </a:r>
            <a:endParaRPr sz="2400">
              <a:solidFill>
                <a:schemeClr val="dk1"/>
              </a:solidFill>
            </a:endParaRPr>
          </a:p>
          <a:p>
            <a:pPr>
              <a:spcBef>
                <a:spcPts val="1200"/>
              </a:spcBef>
            </a:pPr>
            <a:r>
              <a:rPr lang="en-US" sz="2400" b="1">
                <a:solidFill>
                  <a:schemeClr val="dk1"/>
                </a:solidFill>
              </a:rPr>
              <a:t>Frontiers RT </a:t>
            </a:r>
            <a:r>
              <a:rPr lang="en-US" sz="2400">
                <a:solidFill>
                  <a:schemeClr val="dk1"/>
                </a:solidFill>
              </a:rPr>
              <a:t>- </a:t>
            </a:r>
            <a:r>
              <a:rPr lang="en-US" sz="2400" u="sng">
                <a:solidFill>
                  <a:schemeClr val="dk1"/>
                </a:solidFill>
                <a:hlinkClick r:id="rId5"/>
              </a:rPr>
              <a:t>https://www.frontiersin.org/research-topics/7173/best-practices-in-ocean-observing</a:t>
            </a:r>
            <a:endParaRPr sz="2400">
              <a:solidFill>
                <a:schemeClr val="dk1"/>
              </a:solidFill>
            </a:endParaRPr>
          </a:p>
          <a:p>
            <a:pPr>
              <a:spcBef>
                <a:spcPts val="1200"/>
              </a:spcBef>
            </a:pPr>
            <a:r>
              <a:rPr lang="en-US" sz="2400" b="1">
                <a:solidFill>
                  <a:schemeClr val="dk1"/>
                </a:solidFill>
              </a:rPr>
              <a:t>OTGA  </a:t>
            </a:r>
            <a:r>
              <a:rPr lang="en-US" sz="2400">
                <a:solidFill>
                  <a:schemeClr val="dk1"/>
                </a:solidFill>
              </a:rPr>
              <a:t>          - </a:t>
            </a:r>
            <a:r>
              <a:rPr lang="en-US" sz="2400" u="sng">
                <a:solidFill>
                  <a:schemeClr val="dk1"/>
                </a:solidFill>
                <a:hlinkClick r:id="rId6"/>
              </a:rPr>
              <a:t>www.oceanteacher.org</a:t>
            </a:r>
            <a:endParaRPr sz="2400">
              <a:solidFill>
                <a:schemeClr val="dk1"/>
              </a:solidFill>
            </a:endParaRPr>
          </a:p>
          <a:p>
            <a:pPr>
              <a:spcBef>
                <a:spcPts val="1200"/>
              </a:spcBef>
            </a:pPr>
            <a:r>
              <a:rPr lang="en-US" sz="2400" b="1">
                <a:solidFill>
                  <a:schemeClr val="dk1"/>
                </a:solidFill>
              </a:rPr>
              <a:t>Newsletter</a:t>
            </a:r>
            <a:r>
              <a:rPr lang="en-US" sz="2400">
                <a:solidFill>
                  <a:schemeClr val="dk1"/>
                </a:solidFill>
              </a:rPr>
              <a:t>    - </a:t>
            </a:r>
            <a:r>
              <a:rPr lang="en-US" sz="2400" u="sng">
                <a:solidFill>
                  <a:schemeClr val="dk1"/>
                </a:solidFill>
                <a:hlinkClick r:id="rId7"/>
              </a:rPr>
              <a:t>https://tinyurl.com/y6pmases</a:t>
            </a:r>
            <a:endParaRPr sz="2400">
              <a:solidFill>
                <a:schemeClr val="dk1"/>
              </a:solidFill>
            </a:endParaRPr>
          </a:p>
        </p:txBody>
      </p:sp>
      <p:sp>
        <p:nvSpPr>
          <p:cNvPr id="111" name="Google Shape;111;p2"/>
          <p:cNvSpPr txBox="1"/>
          <p:nvPr/>
        </p:nvSpPr>
        <p:spPr>
          <a:xfrm>
            <a:off x="7390894" y="1942364"/>
            <a:ext cx="4484571" cy="4154943"/>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r>
              <a:rPr lang="en-US" sz="2400" dirty="0">
                <a:solidFill>
                  <a:schemeClr val="dk1"/>
                </a:solidFill>
              </a:rPr>
              <a:t>Best practices can come in many forms such as standard operating procedures, manuals, guides, cookbooks etc. </a:t>
            </a:r>
            <a:endParaRPr sz="1051" dirty="0"/>
          </a:p>
          <a:p>
            <a:endParaRPr sz="2400" dirty="0">
              <a:solidFill>
                <a:schemeClr val="dk1"/>
              </a:solidFill>
            </a:endParaRPr>
          </a:p>
          <a:p>
            <a:r>
              <a:rPr lang="en-US" sz="2400" dirty="0">
                <a:solidFill>
                  <a:schemeClr val="dk1"/>
                </a:solidFill>
              </a:rPr>
              <a:t>However, they all have a common goal of improving the quality and consistency of processes, measurements, data and applications through agreed practices.</a:t>
            </a:r>
            <a:endParaRPr sz="1051" dirty="0"/>
          </a:p>
        </p:txBody>
      </p:sp>
      <p:pic>
        <p:nvPicPr>
          <p:cNvPr id="9" name="Google Shape;239;p15">
            <a:extLst>
              <a:ext uri="{FF2B5EF4-FFF2-40B4-BE49-F238E27FC236}">
                <a16:creationId xmlns:a16="http://schemas.microsoft.com/office/drawing/2014/main" id="{0CC00DE1-73E6-2341-8465-BA44CAD16619}"/>
              </a:ext>
            </a:extLst>
          </p:cNvPr>
          <p:cNvPicPr preferRelativeResize="0"/>
          <p:nvPr/>
        </p:nvPicPr>
        <p:blipFill rotWithShape="1">
          <a:blip r:embed="rId8">
            <a:alphaModFix/>
          </a:blip>
          <a:srcRect t="23450" b="13999"/>
          <a:stretch/>
        </p:blipFill>
        <p:spPr>
          <a:xfrm>
            <a:off x="2312128" y="4019835"/>
            <a:ext cx="4484570" cy="25520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17494" y="78776"/>
            <a:ext cx="9090467" cy="7083722"/>
            <a:chOff x="-306507" y="78776"/>
            <a:chExt cx="9090467" cy="7083722"/>
          </a:xfrm>
        </p:grpSpPr>
        <p:sp>
          <p:nvSpPr>
            <p:cNvPr id="11" name="Down Arrow 10"/>
            <p:cNvSpPr/>
            <p:nvPr/>
          </p:nvSpPr>
          <p:spPr>
            <a:xfrm rot="16200000">
              <a:off x="-353400" y="125669"/>
              <a:ext cx="7083722" cy="6989935"/>
            </a:xfrm>
            <a:custGeom>
              <a:avLst/>
              <a:gdLst>
                <a:gd name="connsiteX0" fmla="*/ 0 w 2556932"/>
                <a:gd name="connsiteY0" fmla="*/ 1172754 h 2345508"/>
                <a:gd name="connsiteX1" fmla="*/ 639233 w 2556932"/>
                <a:gd name="connsiteY1" fmla="*/ 1172754 h 2345508"/>
                <a:gd name="connsiteX2" fmla="*/ 639233 w 2556932"/>
                <a:gd name="connsiteY2" fmla="*/ 0 h 2345508"/>
                <a:gd name="connsiteX3" fmla="*/ 1917699 w 2556932"/>
                <a:gd name="connsiteY3" fmla="*/ 0 h 2345508"/>
                <a:gd name="connsiteX4" fmla="*/ 1917699 w 2556932"/>
                <a:gd name="connsiteY4" fmla="*/ 1172754 h 2345508"/>
                <a:gd name="connsiteX5" fmla="*/ 2556932 w 2556932"/>
                <a:gd name="connsiteY5" fmla="*/ 1172754 h 2345508"/>
                <a:gd name="connsiteX6" fmla="*/ 1278466 w 2556932"/>
                <a:gd name="connsiteY6" fmla="*/ 2345508 h 2345508"/>
                <a:gd name="connsiteX7" fmla="*/ 0 w 2556932"/>
                <a:gd name="connsiteY7" fmla="*/ 1172754 h 2345508"/>
                <a:gd name="connsiteX0" fmla="*/ 3724537 w 6281469"/>
                <a:gd name="connsiteY0" fmla="*/ 5219653 h 6392407"/>
                <a:gd name="connsiteX1" fmla="*/ 4363770 w 6281469"/>
                <a:gd name="connsiteY1" fmla="*/ 5219653 h 6392407"/>
                <a:gd name="connsiteX2" fmla="*/ 0 w 6281469"/>
                <a:gd name="connsiteY2" fmla="*/ 0 h 6392407"/>
                <a:gd name="connsiteX3" fmla="*/ 5642236 w 6281469"/>
                <a:gd name="connsiteY3" fmla="*/ 4046899 h 6392407"/>
                <a:gd name="connsiteX4" fmla="*/ 5642236 w 6281469"/>
                <a:gd name="connsiteY4" fmla="*/ 5219653 h 6392407"/>
                <a:gd name="connsiteX5" fmla="*/ 6281469 w 6281469"/>
                <a:gd name="connsiteY5" fmla="*/ 5219653 h 6392407"/>
                <a:gd name="connsiteX6" fmla="*/ 5003003 w 6281469"/>
                <a:gd name="connsiteY6" fmla="*/ 6392407 h 6392407"/>
                <a:gd name="connsiteX7" fmla="*/ 3724537 w 6281469"/>
                <a:gd name="connsiteY7" fmla="*/ 5219653 h 6392407"/>
                <a:gd name="connsiteX0" fmla="*/ 3724537 w 6674331"/>
                <a:gd name="connsiteY0" fmla="*/ 5663272 h 6836026"/>
                <a:gd name="connsiteX1" fmla="*/ 4363770 w 6674331"/>
                <a:gd name="connsiteY1" fmla="*/ 5663272 h 6836026"/>
                <a:gd name="connsiteX2" fmla="*/ 0 w 6674331"/>
                <a:gd name="connsiteY2" fmla="*/ 443619 h 6836026"/>
                <a:gd name="connsiteX3" fmla="*/ 6674331 w 6674331"/>
                <a:gd name="connsiteY3" fmla="*/ 0 h 6836026"/>
                <a:gd name="connsiteX4" fmla="*/ 5642236 w 6674331"/>
                <a:gd name="connsiteY4" fmla="*/ 5663272 h 6836026"/>
                <a:gd name="connsiteX5" fmla="*/ 6281469 w 6674331"/>
                <a:gd name="connsiteY5" fmla="*/ 5663272 h 6836026"/>
                <a:gd name="connsiteX6" fmla="*/ 5003003 w 6674331"/>
                <a:gd name="connsiteY6" fmla="*/ 6836026 h 6836026"/>
                <a:gd name="connsiteX7" fmla="*/ 3724537 w 6674331"/>
                <a:gd name="connsiteY7" fmla="*/ 5663272 h 6836026"/>
                <a:gd name="connsiteX0" fmla="*/ 3606841 w 6556635"/>
                <a:gd name="connsiteY0" fmla="*/ 5817181 h 6989935"/>
                <a:gd name="connsiteX1" fmla="*/ 4246074 w 6556635"/>
                <a:gd name="connsiteY1" fmla="*/ 5817181 h 6989935"/>
                <a:gd name="connsiteX2" fmla="*/ 0 w 6556635"/>
                <a:gd name="connsiteY2" fmla="*/ 0 h 6989935"/>
                <a:gd name="connsiteX3" fmla="*/ 6556635 w 6556635"/>
                <a:gd name="connsiteY3" fmla="*/ 153909 h 6989935"/>
                <a:gd name="connsiteX4" fmla="*/ 5524540 w 6556635"/>
                <a:gd name="connsiteY4" fmla="*/ 5817181 h 6989935"/>
                <a:gd name="connsiteX5" fmla="*/ 6163773 w 6556635"/>
                <a:gd name="connsiteY5" fmla="*/ 5817181 h 6989935"/>
                <a:gd name="connsiteX6" fmla="*/ 4885307 w 6556635"/>
                <a:gd name="connsiteY6" fmla="*/ 6989935 h 6989935"/>
                <a:gd name="connsiteX7" fmla="*/ 3606841 w 6556635"/>
                <a:gd name="connsiteY7" fmla="*/ 5817181 h 6989935"/>
                <a:gd name="connsiteX0" fmla="*/ 3606841 w 6556635"/>
                <a:gd name="connsiteY0" fmla="*/ 5817181 h 6989935"/>
                <a:gd name="connsiteX1" fmla="*/ 4246074 w 6556635"/>
                <a:gd name="connsiteY1" fmla="*/ 5817181 h 6989935"/>
                <a:gd name="connsiteX2" fmla="*/ 0 w 6556635"/>
                <a:gd name="connsiteY2" fmla="*/ 0 h 6989935"/>
                <a:gd name="connsiteX3" fmla="*/ 6556635 w 6556635"/>
                <a:gd name="connsiteY3" fmla="*/ 153909 h 6989935"/>
                <a:gd name="connsiteX4" fmla="*/ 5524540 w 6556635"/>
                <a:gd name="connsiteY4" fmla="*/ 5817181 h 6989935"/>
                <a:gd name="connsiteX5" fmla="*/ 6163773 w 6556635"/>
                <a:gd name="connsiteY5" fmla="*/ 5817181 h 6989935"/>
                <a:gd name="connsiteX6" fmla="*/ 4885307 w 6556635"/>
                <a:gd name="connsiteY6" fmla="*/ 6989935 h 6989935"/>
                <a:gd name="connsiteX7" fmla="*/ 3606841 w 6556635"/>
                <a:gd name="connsiteY7" fmla="*/ 5817181 h 6989935"/>
                <a:gd name="connsiteX0" fmla="*/ 3606841 w 6556635"/>
                <a:gd name="connsiteY0" fmla="*/ 5817181 h 6989935"/>
                <a:gd name="connsiteX1" fmla="*/ 4246074 w 6556635"/>
                <a:gd name="connsiteY1" fmla="*/ 5817181 h 6989935"/>
                <a:gd name="connsiteX2" fmla="*/ 0 w 6556635"/>
                <a:gd name="connsiteY2" fmla="*/ 0 h 6989935"/>
                <a:gd name="connsiteX3" fmla="*/ 6556635 w 6556635"/>
                <a:gd name="connsiteY3" fmla="*/ 153909 h 6989935"/>
                <a:gd name="connsiteX4" fmla="*/ 5524540 w 6556635"/>
                <a:gd name="connsiteY4" fmla="*/ 5817181 h 6989935"/>
                <a:gd name="connsiteX5" fmla="*/ 6163773 w 6556635"/>
                <a:gd name="connsiteY5" fmla="*/ 5817181 h 6989935"/>
                <a:gd name="connsiteX6" fmla="*/ 4885307 w 6556635"/>
                <a:gd name="connsiteY6" fmla="*/ 6989935 h 6989935"/>
                <a:gd name="connsiteX7" fmla="*/ 3606841 w 6556635"/>
                <a:gd name="connsiteY7" fmla="*/ 5817181 h 6989935"/>
                <a:gd name="connsiteX0" fmla="*/ 4133928 w 7083722"/>
                <a:gd name="connsiteY0" fmla="*/ 5817181 h 6989935"/>
                <a:gd name="connsiteX1" fmla="*/ 4773161 w 7083722"/>
                <a:gd name="connsiteY1" fmla="*/ 5817181 h 6989935"/>
                <a:gd name="connsiteX2" fmla="*/ 779804 w 7083722"/>
                <a:gd name="connsiteY2" fmla="*/ 3393739 h 6989935"/>
                <a:gd name="connsiteX3" fmla="*/ 527087 w 7083722"/>
                <a:gd name="connsiteY3" fmla="*/ 0 h 6989935"/>
                <a:gd name="connsiteX4" fmla="*/ 7083722 w 7083722"/>
                <a:gd name="connsiteY4" fmla="*/ 153909 h 6989935"/>
                <a:gd name="connsiteX5" fmla="*/ 6051627 w 7083722"/>
                <a:gd name="connsiteY5" fmla="*/ 5817181 h 6989935"/>
                <a:gd name="connsiteX6" fmla="*/ 6690860 w 7083722"/>
                <a:gd name="connsiteY6" fmla="*/ 5817181 h 6989935"/>
                <a:gd name="connsiteX7" fmla="*/ 5412394 w 7083722"/>
                <a:gd name="connsiteY7" fmla="*/ 6989935 h 6989935"/>
                <a:gd name="connsiteX8" fmla="*/ 4133928 w 7083722"/>
                <a:gd name="connsiteY8" fmla="*/ 5817181 h 69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3722" h="6989935">
                  <a:moveTo>
                    <a:pt x="4133928" y="5817181"/>
                  </a:moveTo>
                  <a:lnTo>
                    <a:pt x="4773161" y="5817181"/>
                  </a:lnTo>
                  <a:cubicBezTo>
                    <a:pt x="4310711" y="5008886"/>
                    <a:pt x="1487483" y="4363269"/>
                    <a:pt x="779804" y="3393739"/>
                  </a:cubicBezTo>
                  <a:cubicBezTo>
                    <a:pt x="72125" y="2424209"/>
                    <a:pt x="-426996" y="135583"/>
                    <a:pt x="527087" y="0"/>
                  </a:cubicBezTo>
                  <a:lnTo>
                    <a:pt x="7083722" y="153909"/>
                  </a:lnTo>
                  <a:cubicBezTo>
                    <a:pt x="6739690" y="2041666"/>
                    <a:pt x="5001426" y="4572220"/>
                    <a:pt x="6051627" y="5817181"/>
                  </a:cubicBezTo>
                  <a:lnTo>
                    <a:pt x="6690860" y="5817181"/>
                  </a:lnTo>
                  <a:lnTo>
                    <a:pt x="5412394" y="6989935"/>
                  </a:lnTo>
                  <a:lnTo>
                    <a:pt x="4133928" y="5817181"/>
                  </a:lnTo>
                  <a:close/>
                </a:path>
              </a:pathLst>
            </a:custGeom>
            <a:gradFill>
              <a:gsLst>
                <a:gs pos="53000">
                  <a:srgbClr val="EAC6C5">
                    <a:alpha val="16000"/>
                  </a:srgbClr>
                </a:gs>
                <a:gs pos="0">
                  <a:schemeClr val="accent2">
                    <a:lumMod val="20000"/>
                    <a:lumOff val="80000"/>
                    <a:alpha val="0"/>
                  </a:schemeClr>
                </a:gs>
                <a:gs pos="100000">
                  <a:schemeClr val="accent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3" descr="C:\Users\pbuttigi\AppData\Local\Microsoft\Windows\Temporary Internet Files\Content.IE5\U3OKK4WB\130513203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532511"/>
              <a:ext cx="2123728" cy="24516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121396" y="235346"/>
            <a:ext cx="2721929" cy="1105422"/>
            <a:chOff x="1597395" y="235346"/>
            <a:chExt cx="2721929" cy="1105422"/>
          </a:xfrm>
        </p:grpSpPr>
        <p:pic>
          <p:nvPicPr>
            <p:cNvPr id="3080" name="Picture 8" descr="C:\Users\pbuttigi\AppData\Local\Microsoft\Windows\Temporary Internet Files\Content.IE5\U3OKK4WB\611px-Microsoft_Excel_2013_logo.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8360" y="404664"/>
              <a:ext cx="687322" cy="67494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pbuttigi\AppData\Local\Microsoft\Windows\Temporary Internet Files\Content.IE5\JU7QFN3O\1043px-Microsoft_PowerPoint_2013_logo.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994" y="404664"/>
              <a:ext cx="772537" cy="758464"/>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1597395" y="235346"/>
              <a:ext cx="2721929" cy="1105422"/>
            </a:xfrm>
            <a:prstGeom prst="roundRect">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1786672" y="1870351"/>
            <a:ext cx="2415095" cy="980811"/>
            <a:chOff x="262671" y="1870350"/>
            <a:chExt cx="2415095" cy="980811"/>
          </a:xfrm>
        </p:grpSpPr>
        <p:pic>
          <p:nvPicPr>
            <p:cNvPr id="3078" name="Picture 6" descr="C:\Users\pbuttigi\AppData\Local\Microsoft\Windows\Temporary Internet Files\Content.IE5\63JDIP6A\Adobe_Photoshop_CC_icon.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8596" y="2054423"/>
              <a:ext cx="612666" cy="6126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Users\pbuttigi\AppData\Local\Microsoft\Windows\Temporary Internet Files\Content.IE5\U3OKK4WB\Microsoft_Excel_201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223" y="2083970"/>
              <a:ext cx="574143" cy="574143"/>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pbuttigi\AppData\Local\Microsoft\Windows\Temporary Internet Files\Content.IE5\U3OKK4WB\Microsoft_Powerpoint_Icon.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6144" y="2054423"/>
              <a:ext cx="658590" cy="63323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262671" y="1870350"/>
              <a:ext cx="2415095" cy="980811"/>
            </a:xfrm>
            <a:prstGeom prst="roundRect">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p:cNvGrpSpPr/>
          <p:nvPr/>
        </p:nvGrpSpPr>
        <p:grpSpPr>
          <a:xfrm>
            <a:off x="1752091" y="4508460"/>
            <a:ext cx="2063990" cy="980811"/>
            <a:chOff x="2156906" y="4188851"/>
            <a:chExt cx="2063990" cy="980811"/>
          </a:xfrm>
        </p:grpSpPr>
        <p:pic>
          <p:nvPicPr>
            <p:cNvPr id="3077" name="Picture 5" descr="C:\Users\pbuttigi\AppData\Local\Microsoft\Windows\Temporary Internet Files\Content.IE5\L2YXHJ3S\1200px-OOoWriter.svg[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5414" y="4296905"/>
              <a:ext cx="764704" cy="76470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Users\pbuttigi\AppData\Local\Microsoft\Windows\Temporary Internet Files\Content.IE5\L2YXHJ3S\OOoImpress.svg[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52626" y="4324334"/>
              <a:ext cx="737275" cy="737275"/>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2156906" y="4188851"/>
              <a:ext cx="2063990" cy="980811"/>
            </a:xfrm>
            <a:prstGeom prst="roundRect">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p:cNvGrpSpPr/>
          <p:nvPr/>
        </p:nvGrpSpPr>
        <p:grpSpPr>
          <a:xfrm>
            <a:off x="5285806" y="1796904"/>
            <a:ext cx="1109448" cy="1088020"/>
            <a:chOff x="365109" y="5524748"/>
            <a:chExt cx="1109448" cy="1088020"/>
          </a:xfrm>
        </p:grpSpPr>
        <p:pic>
          <p:nvPicPr>
            <p:cNvPr id="3074" name="Picture 2" descr="C:\Users\pbuttigi\AppData\Local\Microsoft\Windows\Temporary Internet Files\Content.IE5\U3OKK4WB\1024px-Word_2013_file_icon.svg[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986" y="5609333"/>
              <a:ext cx="918850" cy="91885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365109" y="5524748"/>
              <a:ext cx="1109448" cy="1088020"/>
            </a:xfrm>
            <a:prstGeom prst="roundRect">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 name="Group 7"/>
          <p:cNvGrpSpPr/>
          <p:nvPr/>
        </p:nvGrpSpPr>
        <p:grpSpPr>
          <a:xfrm>
            <a:off x="3668428" y="5716021"/>
            <a:ext cx="2063990" cy="1065359"/>
            <a:chOff x="1969480" y="5661248"/>
            <a:chExt cx="2063990" cy="1065359"/>
          </a:xfrm>
        </p:grpSpPr>
        <p:pic>
          <p:nvPicPr>
            <p:cNvPr id="3076" name="Picture 4" descr="C:\Users\pbuttigi\AppData\Local\Microsoft\Windows\Temporary Internet Files\Content.IE5\63JDIP6A\1024px-Microsoft_Word_doc_logo.svg[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39709" y="5745796"/>
              <a:ext cx="836712" cy="83671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pbuttigi\AppData\Local\Microsoft\Windows\Temporary Internet Files\Content.IE5\FY8K26AY\Adobe_Illustrator_CS3_icon_mockup.svg[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9523" y="5764720"/>
              <a:ext cx="837848" cy="83784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1969480" y="5661248"/>
              <a:ext cx="2063990" cy="1065359"/>
            </a:xfrm>
            <a:prstGeom prst="roundRect">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 name="Group 5"/>
          <p:cNvGrpSpPr/>
          <p:nvPr/>
        </p:nvGrpSpPr>
        <p:grpSpPr>
          <a:xfrm>
            <a:off x="3663710" y="3339252"/>
            <a:ext cx="2289597" cy="1088020"/>
            <a:chOff x="3030806" y="2132857"/>
            <a:chExt cx="2289597" cy="1088020"/>
          </a:xfrm>
        </p:grpSpPr>
        <p:pic>
          <p:nvPicPr>
            <p:cNvPr id="10" name="Picture 3" descr="C:\Users\pbuttigi\AppData\Local\Microsoft\Windows\Temporary Internet Files\Content.IE5\L2YXHJ3S\html-154434_960_72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19324" y="2218725"/>
              <a:ext cx="792840" cy="916284"/>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3030806" y="2132857"/>
              <a:ext cx="2289597" cy="1088020"/>
            </a:xfrm>
            <a:prstGeom prst="roundRect">
              <a:avLst/>
            </a:pr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91" name="Picture 19" descr="C:\Users\pbuttigi\AppData\Local\Microsoft\Windows\Temporary Internet Files\Content.IE5\63JDIP6A\latex[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21267" y="2486367"/>
              <a:ext cx="1143000" cy="381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4505562" y="1843948"/>
            <a:ext cx="472000" cy="891556"/>
            <a:chOff x="27699154" y="36094190"/>
            <a:chExt cx="1573708" cy="2972560"/>
          </a:xfrm>
        </p:grpSpPr>
        <p:grpSp>
          <p:nvGrpSpPr>
            <p:cNvPr id="31" name="Group 30"/>
            <p:cNvGrpSpPr/>
            <p:nvPr/>
          </p:nvGrpSpPr>
          <p:grpSpPr>
            <a:xfrm>
              <a:off x="27699154" y="36094190"/>
              <a:ext cx="1573708" cy="2972560"/>
              <a:chOff x="1223628" y="4293096"/>
              <a:chExt cx="648072" cy="1224136"/>
            </a:xfrm>
          </p:grpSpPr>
          <p:sp>
            <p:nvSpPr>
              <p:cNvPr id="35" name="Flowchart: Delay 34"/>
              <p:cNvSpPr/>
              <p:nvPr/>
            </p:nvSpPr>
            <p:spPr>
              <a:xfrm rot="16200000">
                <a:off x="1259632" y="4941168"/>
                <a:ext cx="576064" cy="576064"/>
              </a:xfrm>
              <a:prstGeom prst="flowChartDelay">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sp>
            <p:nvSpPr>
              <p:cNvPr id="36" name="Flowchart: Connector 35"/>
              <p:cNvSpPr/>
              <p:nvPr/>
            </p:nvSpPr>
            <p:spPr>
              <a:xfrm>
                <a:off x="1223628" y="4293096"/>
                <a:ext cx="648072" cy="648072"/>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2" name="Flowchart: Delay 355"/>
            <p:cNvSpPr/>
            <p:nvPr/>
          </p:nvSpPr>
          <p:spPr>
            <a:xfrm rot="5400000">
              <a:off x="28018879" y="37904081"/>
              <a:ext cx="926837" cy="495250"/>
            </a:xfrm>
            <a:custGeom>
              <a:avLst/>
              <a:gdLst>
                <a:gd name="connsiteX0" fmla="*/ 0 w 1398852"/>
                <a:gd name="connsiteY0" fmla="*/ 0 h 1398852"/>
                <a:gd name="connsiteX1" fmla="*/ 699426 w 1398852"/>
                <a:gd name="connsiteY1" fmla="*/ 0 h 1398852"/>
                <a:gd name="connsiteX2" fmla="*/ 1398852 w 1398852"/>
                <a:gd name="connsiteY2" fmla="*/ 699426 h 1398852"/>
                <a:gd name="connsiteX3" fmla="*/ 699426 w 1398852"/>
                <a:gd name="connsiteY3" fmla="*/ 1398852 h 1398852"/>
                <a:gd name="connsiteX4" fmla="*/ 0 w 1398852"/>
                <a:gd name="connsiteY4" fmla="*/ 1398852 h 1398852"/>
                <a:gd name="connsiteX5" fmla="*/ 0 w 1398852"/>
                <a:gd name="connsiteY5" fmla="*/ 0 h 1398852"/>
                <a:gd name="connsiteX0" fmla="*/ 0 w 1398852"/>
                <a:gd name="connsiteY0" fmla="*/ 1398852 h 1398852"/>
                <a:gd name="connsiteX1" fmla="*/ 699426 w 1398852"/>
                <a:gd name="connsiteY1" fmla="*/ 0 h 1398852"/>
                <a:gd name="connsiteX2" fmla="*/ 1398852 w 1398852"/>
                <a:gd name="connsiteY2" fmla="*/ 699426 h 1398852"/>
                <a:gd name="connsiteX3" fmla="*/ 699426 w 1398852"/>
                <a:gd name="connsiteY3" fmla="*/ 1398852 h 1398852"/>
                <a:gd name="connsiteX4" fmla="*/ 0 w 1398852"/>
                <a:gd name="connsiteY4" fmla="*/ 1398852 h 1398852"/>
                <a:gd name="connsiteX0" fmla="*/ 0 w 699426"/>
                <a:gd name="connsiteY0" fmla="*/ 1398852 h 1398852"/>
                <a:gd name="connsiteX1" fmla="*/ 0 w 699426"/>
                <a:gd name="connsiteY1" fmla="*/ 0 h 1398852"/>
                <a:gd name="connsiteX2" fmla="*/ 699426 w 699426"/>
                <a:gd name="connsiteY2" fmla="*/ 699426 h 1398852"/>
                <a:gd name="connsiteX3" fmla="*/ 0 w 699426"/>
                <a:gd name="connsiteY3" fmla="*/ 1398852 h 1398852"/>
                <a:gd name="connsiteX0" fmla="*/ 177800 w 879015"/>
                <a:gd name="connsiteY0" fmla="*/ 1005152 h 1005152"/>
                <a:gd name="connsiteX1" fmla="*/ 0 w 879015"/>
                <a:gd name="connsiteY1" fmla="*/ 0 h 1005152"/>
                <a:gd name="connsiteX2" fmla="*/ 877226 w 879015"/>
                <a:gd name="connsiteY2" fmla="*/ 305726 h 1005152"/>
                <a:gd name="connsiteX3" fmla="*/ 177800 w 879015"/>
                <a:gd name="connsiteY3" fmla="*/ 1005152 h 1005152"/>
                <a:gd name="connsiteX0" fmla="*/ 0 w 877227"/>
                <a:gd name="connsiteY0" fmla="*/ 497155 h 497155"/>
                <a:gd name="connsiteX1" fmla="*/ 1 w 877227"/>
                <a:gd name="connsiteY1" fmla="*/ 0 h 497155"/>
                <a:gd name="connsiteX2" fmla="*/ 877227 w 877227"/>
                <a:gd name="connsiteY2" fmla="*/ 305726 h 497155"/>
                <a:gd name="connsiteX3" fmla="*/ 0 w 877227"/>
                <a:gd name="connsiteY3" fmla="*/ 497155 h 497155"/>
                <a:gd name="connsiteX0" fmla="*/ 0 w 928027"/>
                <a:gd name="connsiteY0" fmla="*/ 497155 h 497155"/>
                <a:gd name="connsiteX1" fmla="*/ 1 w 928027"/>
                <a:gd name="connsiteY1" fmla="*/ 0 h 497155"/>
                <a:gd name="connsiteX2" fmla="*/ 928027 w 928027"/>
                <a:gd name="connsiteY2" fmla="*/ 242226 h 497155"/>
                <a:gd name="connsiteX3" fmla="*/ 0 w 928027"/>
                <a:gd name="connsiteY3" fmla="*/ 497155 h 497155"/>
                <a:gd name="connsiteX0" fmla="*/ 20954 w 928043"/>
                <a:gd name="connsiteY0" fmla="*/ 499060 h 499060"/>
                <a:gd name="connsiteX1" fmla="*/ 0 w 928043"/>
                <a:gd name="connsiteY1" fmla="*/ 0 h 499060"/>
                <a:gd name="connsiteX2" fmla="*/ 928026 w 928043"/>
                <a:gd name="connsiteY2" fmla="*/ 242226 h 499060"/>
                <a:gd name="connsiteX3" fmla="*/ 20954 w 928043"/>
                <a:gd name="connsiteY3" fmla="*/ 499060 h 499060"/>
                <a:gd name="connsiteX0" fmla="*/ 1901 w 908973"/>
                <a:gd name="connsiteY0" fmla="*/ 495250 h 495250"/>
                <a:gd name="connsiteX1" fmla="*/ 0 w 908973"/>
                <a:gd name="connsiteY1" fmla="*/ 0 h 495250"/>
                <a:gd name="connsiteX2" fmla="*/ 908973 w 908973"/>
                <a:gd name="connsiteY2" fmla="*/ 238416 h 495250"/>
                <a:gd name="connsiteX3" fmla="*/ 1901 w 908973"/>
                <a:gd name="connsiteY3" fmla="*/ 495250 h 495250"/>
                <a:gd name="connsiteX0" fmla="*/ 14125 w 921197"/>
                <a:gd name="connsiteY0" fmla="*/ 495250 h 495250"/>
                <a:gd name="connsiteX1" fmla="*/ 12224 w 921197"/>
                <a:gd name="connsiteY1" fmla="*/ 0 h 495250"/>
                <a:gd name="connsiteX2" fmla="*/ 921197 w 921197"/>
                <a:gd name="connsiteY2" fmla="*/ 238416 h 495250"/>
                <a:gd name="connsiteX3" fmla="*/ 14125 w 921197"/>
                <a:gd name="connsiteY3" fmla="*/ 495250 h 495250"/>
                <a:gd name="connsiteX0" fmla="*/ 21720 w 928792"/>
                <a:gd name="connsiteY0" fmla="*/ 495250 h 495250"/>
                <a:gd name="connsiteX1" fmla="*/ 19819 w 928792"/>
                <a:gd name="connsiteY1" fmla="*/ 0 h 495250"/>
                <a:gd name="connsiteX2" fmla="*/ 928792 w 928792"/>
                <a:gd name="connsiteY2" fmla="*/ 238416 h 495250"/>
                <a:gd name="connsiteX3" fmla="*/ 21720 w 928792"/>
                <a:gd name="connsiteY3" fmla="*/ 495250 h 495250"/>
                <a:gd name="connsiteX0" fmla="*/ 19765 w 926837"/>
                <a:gd name="connsiteY0" fmla="*/ 495250 h 495250"/>
                <a:gd name="connsiteX1" fmla="*/ 17864 w 926837"/>
                <a:gd name="connsiteY1" fmla="*/ 0 h 495250"/>
                <a:gd name="connsiteX2" fmla="*/ 926837 w 926837"/>
                <a:gd name="connsiteY2" fmla="*/ 238416 h 495250"/>
                <a:gd name="connsiteX3" fmla="*/ 19765 w 926837"/>
                <a:gd name="connsiteY3" fmla="*/ 495250 h 495250"/>
              </a:gdLst>
              <a:ahLst/>
              <a:cxnLst>
                <a:cxn ang="0">
                  <a:pos x="connsiteX0" y="connsiteY0"/>
                </a:cxn>
                <a:cxn ang="0">
                  <a:pos x="connsiteX1" y="connsiteY1"/>
                </a:cxn>
                <a:cxn ang="0">
                  <a:pos x="connsiteX2" y="connsiteY2"/>
                </a:cxn>
                <a:cxn ang="0">
                  <a:pos x="connsiteX3" y="connsiteY3"/>
                </a:cxn>
              </a:cxnLst>
              <a:rect l="l" t="t" r="r" b="b"/>
              <a:pathLst>
                <a:path w="926837" h="495250">
                  <a:moveTo>
                    <a:pt x="19765" y="495250"/>
                  </a:moveTo>
                  <a:cubicBezTo>
                    <a:pt x="-1188" y="333342"/>
                    <a:pt x="-10709" y="262873"/>
                    <a:pt x="17864" y="0"/>
                  </a:cubicBezTo>
                  <a:cubicBezTo>
                    <a:pt x="404146" y="0"/>
                    <a:pt x="926520" y="155874"/>
                    <a:pt x="926837" y="238416"/>
                  </a:cubicBezTo>
                  <a:cubicBezTo>
                    <a:pt x="927154" y="320958"/>
                    <a:pt x="406047" y="495250"/>
                    <a:pt x="19765" y="495250"/>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sp>
          <p:nvSpPr>
            <p:cNvPr id="33" name="Isosceles Triangle 1073"/>
            <p:cNvSpPr/>
            <p:nvPr/>
          </p:nvSpPr>
          <p:spPr>
            <a:xfrm>
              <a:off x="28394025" y="37676128"/>
              <a:ext cx="202473" cy="919409"/>
            </a:xfrm>
            <a:custGeom>
              <a:avLst/>
              <a:gdLst>
                <a:gd name="connsiteX0" fmla="*/ 0 w 224790"/>
                <a:gd name="connsiteY0" fmla="*/ 998220 h 998220"/>
                <a:gd name="connsiteX1" fmla="*/ 112395 w 224790"/>
                <a:gd name="connsiteY1" fmla="*/ 0 h 998220"/>
                <a:gd name="connsiteX2" fmla="*/ 224790 w 224790"/>
                <a:gd name="connsiteY2" fmla="*/ 998220 h 998220"/>
                <a:gd name="connsiteX3" fmla="*/ 0 w 224790"/>
                <a:gd name="connsiteY3" fmla="*/ 998220 h 998220"/>
                <a:gd name="connsiteX0" fmla="*/ 0 w 224790"/>
                <a:gd name="connsiteY0" fmla="*/ 998220 h 998220"/>
                <a:gd name="connsiteX1" fmla="*/ 112395 w 224790"/>
                <a:gd name="connsiteY1" fmla="*/ 0 h 998220"/>
                <a:gd name="connsiteX2" fmla="*/ 224790 w 224790"/>
                <a:gd name="connsiteY2" fmla="*/ 998220 h 998220"/>
                <a:gd name="connsiteX3" fmla="*/ 37557 w 224790"/>
                <a:gd name="connsiteY3" fmla="*/ 751530 h 998220"/>
                <a:gd name="connsiteX4" fmla="*/ 0 w 224790"/>
                <a:gd name="connsiteY4" fmla="*/ 998220 h 998220"/>
                <a:gd name="connsiteX0" fmla="*/ 0 w 187233"/>
                <a:gd name="connsiteY0" fmla="*/ 751530 h 998220"/>
                <a:gd name="connsiteX1" fmla="*/ 74838 w 187233"/>
                <a:gd name="connsiteY1" fmla="*/ 0 h 998220"/>
                <a:gd name="connsiteX2" fmla="*/ 187233 w 187233"/>
                <a:gd name="connsiteY2" fmla="*/ 998220 h 998220"/>
                <a:gd name="connsiteX3" fmla="*/ 0 w 187233"/>
                <a:gd name="connsiteY3" fmla="*/ 751530 h 998220"/>
                <a:gd name="connsiteX0" fmla="*/ 0 w 171993"/>
                <a:gd name="connsiteY0" fmla="*/ 751530 h 751552"/>
                <a:gd name="connsiteX1" fmla="*/ 74838 w 171993"/>
                <a:gd name="connsiteY1" fmla="*/ 0 h 751552"/>
                <a:gd name="connsiteX2" fmla="*/ 171993 w 171993"/>
                <a:gd name="connsiteY2" fmla="*/ 723900 h 751552"/>
                <a:gd name="connsiteX3" fmla="*/ 0 w 171993"/>
                <a:gd name="connsiteY3" fmla="*/ 751530 h 751552"/>
                <a:gd name="connsiteX0" fmla="*/ 0 w 171993"/>
                <a:gd name="connsiteY0" fmla="*/ 751530 h 923258"/>
                <a:gd name="connsiteX1" fmla="*/ 74838 w 171993"/>
                <a:gd name="connsiteY1" fmla="*/ 0 h 923258"/>
                <a:gd name="connsiteX2" fmla="*/ 171993 w 171993"/>
                <a:gd name="connsiteY2" fmla="*/ 723900 h 923258"/>
                <a:gd name="connsiteX3" fmla="*/ 85725 w 171993"/>
                <a:gd name="connsiteY3" fmla="*/ 922980 h 923258"/>
                <a:gd name="connsiteX4" fmla="*/ 0 w 171993"/>
                <a:gd name="connsiteY4" fmla="*/ 751530 h 923258"/>
                <a:gd name="connsiteX0" fmla="*/ 0 w 171993"/>
                <a:gd name="connsiteY0" fmla="*/ 751530 h 910003"/>
                <a:gd name="connsiteX1" fmla="*/ 74838 w 171993"/>
                <a:gd name="connsiteY1" fmla="*/ 0 h 910003"/>
                <a:gd name="connsiteX2" fmla="*/ 171993 w 171993"/>
                <a:gd name="connsiteY2" fmla="*/ 723900 h 910003"/>
                <a:gd name="connsiteX3" fmla="*/ 85725 w 171993"/>
                <a:gd name="connsiteY3" fmla="*/ 909645 h 910003"/>
                <a:gd name="connsiteX4" fmla="*/ 0 w 171993"/>
                <a:gd name="connsiteY4" fmla="*/ 751530 h 910003"/>
                <a:gd name="connsiteX0" fmla="*/ 0 w 171993"/>
                <a:gd name="connsiteY0" fmla="*/ 751530 h 919467"/>
                <a:gd name="connsiteX1" fmla="*/ 74838 w 171993"/>
                <a:gd name="connsiteY1" fmla="*/ 0 h 919467"/>
                <a:gd name="connsiteX2" fmla="*/ 171993 w 171993"/>
                <a:gd name="connsiteY2" fmla="*/ 723900 h 919467"/>
                <a:gd name="connsiteX3" fmla="*/ 85725 w 171993"/>
                <a:gd name="connsiteY3" fmla="*/ 919170 h 919467"/>
                <a:gd name="connsiteX4" fmla="*/ 0 w 171993"/>
                <a:gd name="connsiteY4" fmla="*/ 751530 h 919467"/>
                <a:gd name="connsiteX0" fmla="*/ 0 w 171993"/>
                <a:gd name="connsiteY0" fmla="*/ 751530 h 919467"/>
                <a:gd name="connsiteX1" fmla="*/ 74838 w 171993"/>
                <a:gd name="connsiteY1" fmla="*/ 0 h 919467"/>
                <a:gd name="connsiteX2" fmla="*/ 171993 w 171993"/>
                <a:gd name="connsiteY2" fmla="*/ 723900 h 919467"/>
                <a:gd name="connsiteX3" fmla="*/ 85725 w 171993"/>
                <a:gd name="connsiteY3" fmla="*/ 919170 h 919467"/>
                <a:gd name="connsiteX4" fmla="*/ 0 w 171993"/>
                <a:gd name="connsiteY4" fmla="*/ 751530 h 919467"/>
                <a:gd name="connsiteX0" fmla="*/ 0 w 171993"/>
                <a:gd name="connsiteY0" fmla="*/ 751530 h 919448"/>
                <a:gd name="connsiteX1" fmla="*/ 74838 w 171993"/>
                <a:gd name="connsiteY1" fmla="*/ 0 h 919448"/>
                <a:gd name="connsiteX2" fmla="*/ 171993 w 171993"/>
                <a:gd name="connsiteY2" fmla="*/ 723900 h 919448"/>
                <a:gd name="connsiteX3" fmla="*/ 85725 w 171993"/>
                <a:gd name="connsiteY3" fmla="*/ 919170 h 919448"/>
                <a:gd name="connsiteX4" fmla="*/ 0 w 171993"/>
                <a:gd name="connsiteY4" fmla="*/ 751530 h 919448"/>
                <a:gd name="connsiteX0" fmla="*/ 0 w 171993"/>
                <a:gd name="connsiteY0" fmla="*/ 751530 h 919416"/>
                <a:gd name="connsiteX1" fmla="*/ 74838 w 171993"/>
                <a:gd name="connsiteY1" fmla="*/ 0 h 919416"/>
                <a:gd name="connsiteX2" fmla="*/ 171993 w 171993"/>
                <a:gd name="connsiteY2" fmla="*/ 723900 h 919416"/>
                <a:gd name="connsiteX3" fmla="*/ 85725 w 171993"/>
                <a:gd name="connsiteY3" fmla="*/ 919170 h 919416"/>
                <a:gd name="connsiteX4" fmla="*/ 0 w 171993"/>
                <a:gd name="connsiteY4" fmla="*/ 751530 h 919416"/>
                <a:gd name="connsiteX0" fmla="*/ 0 w 171993"/>
                <a:gd name="connsiteY0" fmla="*/ 751530 h 919416"/>
                <a:gd name="connsiteX1" fmla="*/ 74838 w 171993"/>
                <a:gd name="connsiteY1" fmla="*/ 0 h 919416"/>
                <a:gd name="connsiteX2" fmla="*/ 171993 w 171993"/>
                <a:gd name="connsiteY2" fmla="*/ 723900 h 919416"/>
                <a:gd name="connsiteX3" fmla="*/ 85725 w 171993"/>
                <a:gd name="connsiteY3" fmla="*/ 919170 h 919416"/>
                <a:gd name="connsiteX4" fmla="*/ 0 w 171993"/>
                <a:gd name="connsiteY4" fmla="*/ 751530 h 919416"/>
                <a:gd name="connsiteX0" fmla="*/ 0 w 171993"/>
                <a:gd name="connsiteY0" fmla="*/ 751530 h 919416"/>
                <a:gd name="connsiteX1" fmla="*/ 74838 w 171993"/>
                <a:gd name="connsiteY1" fmla="*/ 0 h 919416"/>
                <a:gd name="connsiteX2" fmla="*/ 171993 w 171993"/>
                <a:gd name="connsiteY2" fmla="*/ 723900 h 919416"/>
                <a:gd name="connsiteX3" fmla="*/ 85725 w 171993"/>
                <a:gd name="connsiteY3" fmla="*/ 919170 h 919416"/>
                <a:gd name="connsiteX4" fmla="*/ 0 w 171993"/>
                <a:gd name="connsiteY4" fmla="*/ 751530 h 919416"/>
                <a:gd name="connsiteX0" fmla="*/ 0 w 185328"/>
                <a:gd name="connsiteY0" fmla="*/ 751530 h 919416"/>
                <a:gd name="connsiteX1" fmla="*/ 74838 w 185328"/>
                <a:gd name="connsiteY1" fmla="*/ 0 h 919416"/>
                <a:gd name="connsiteX2" fmla="*/ 185328 w 185328"/>
                <a:gd name="connsiteY2" fmla="*/ 725805 h 919416"/>
                <a:gd name="connsiteX3" fmla="*/ 85725 w 185328"/>
                <a:gd name="connsiteY3" fmla="*/ 919170 h 919416"/>
                <a:gd name="connsiteX4" fmla="*/ 0 w 185328"/>
                <a:gd name="connsiteY4" fmla="*/ 751530 h 919416"/>
                <a:gd name="connsiteX0" fmla="*/ 0 w 202473"/>
                <a:gd name="connsiteY0" fmla="*/ 753435 h 919424"/>
                <a:gd name="connsiteX1" fmla="*/ 91983 w 202473"/>
                <a:gd name="connsiteY1" fmla="*/ 0 h 919424"/>
                <a:gd name="connsiteX2" fmla="*/ 202473 w 202473"/>
                <a:gd name="connsiteY2" fmla="*/ 725805 h 919424"/>
                <a:gd name="connsiteX3" fmla="*/ 102870 w 202473"/>
                <a:gd name="connsiteY3" fmla="*/ 919170 h 919424"/>
                <a:gd name="connsiteX4" fmla="*/ 0 w 202473"/>
                <a:gd name="connsiteY4" fmla="*/ 753435 h 919424"/>
                <a:gd name="connsiteX0" fmla="*/ 0 w 202473"/>
                <a:gd name="connsiteY0" fmla="*/ 753435 h 919409"/>
                <a:gd name="connsiteX1" fmla="*/ 91983 w 202473"/>
                <a:gd name="connsiteY1" fmla="*/ 0 h 919409"/>
                <a:gd name="connsiteX2" fmla="*/ 202473 w 202473"/>
                <a:gd name="connsiteY2" fmla="*/ 725805 h 919409"/>
                <a:gd name="connsiteX3" fmla="*/ 102870 w 202473"/>
                <a:gd name="connsiteY3" fmla="*/ 919170 h 919409"/>
                <a:gd name="connsiteX4" fmla="*/ 0 w 202473"/>
                <a:gd name="connsiteY4" fmla="*/ 753435 h 919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73" h="919409">
                  <a:moveTo>
                    <a:pt x="0" y="753435"/>
                  </a:moveTo>
                  <a:cubicBezTo>
                    <a:pt x="21136" y="487685"/>
                    <a:pt x="67037" y="250510"/>
                    <a:pt x="91983" y="0"/>
                  </a:cubicBezTo>
                  <a:lnTo>
                    <a:pt x="202473" y="725805"/>
                  </a:lnTo>
                  <a:cubicBezTo>
                    <a:pt x="162695" y="845662"/>
                    <a:pt x="131535" y="914565"/>
                    <a:pt x="102870" y="919170"/>
                  </a:cubicBezTo>
                  <a:cubicBezTo>
                    <a:pt x="74205" y="923775"/>
                    <a:pt x="47852" y="861862"/>
                    <a:pt x="0" y="753435"/>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lowchart: Manual Operation 33"/>
            <p:cNvSpPr/>
            <p:nvPr/>
          </p:nvSpPr>
          <p:spPr>
            <a:xfrm>
              <a:off x="28398378" y="37676130"/>
              <a:ext cx="175260" cy="150014"/>
            </a:xfrm>
            <a:prstGeom prst="flowChartManualOperatio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p:cNvGrpSpPr/>
          <p:nvPr/>
        </p:nvGrpSpPr>
        <p:grpSpPr>
          <a:xfrm>
            <a:off x="2030723" y="3275521"/>
            <a:ext cx="1405607" cy="899433"/>
            <a:chOff x="5036353" y="1763532"/>
            <a:chExt cx="2065911" cy="1321955"/>
          </a:xfrm>
        </p:grpSpPr>
        <p:grpSp>
          <p:nvGrpSpPr>
            <p:cNvPr id="38" name="Group 37"/>
            <p:cNvGrpSpPr/>
            <p:nvPr/>
          </p:nvGrpSpPr>
          <p:grpSpPr>
            <a:xfrm>
              <a:off x="5036353" y="1763532"/>
              <a:ext cx="2065911" cy="1321955"/>
              <a:chOff x="5036353" y="1763532"/>
              <a:chExt cx="2065911" cy="1321955"/>
            </a:xfrm>
          </p:grpSpPr>
          <p:pic>
            <p:nvPicPr>
              <p:cNvPr id="40" name="Picture 12" descr="C:\Users\pbuttigi\AppData\Local\Microsoft\Windows\Temporary Internet Files\Content.IE5\XX6JAFDU\ncomms4706-f1[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50032" y="1763532"/>
                <a:ext cx="852232" cy="84371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5036353" y="1861351"/>
                <a:ext cx="1608373" cy="1224136"/>
                <a:chOff x="5436096" y="4742996"/>
                <a:chExt cx="1608373" cy="1224136"/>
              </a:xfrm>
            </p:grpSpPr>
            <p:grpSp>
              <p:nvGrpSpPr>
                <p:cNvPr id="42" name="Group 41"/>
                <p:cNvGrpSpPr/>
                <p:nvPr/>
              </p:nvGrpSpPr>
              <p:grpSpPr>
                <a:xfrm>
                  <a:off x="5436096" y="4742996"/>
                  <a:ext cx="648072" cy="1224136"/>
                  <a:chOff x="1223628" y="4293096"/>
                  <a:chExt cx="648072" cy="1224136"/>
                </a:xfrm>
              </p:grpSpPr>
              <p:sp>
                <p:nvSpPr>
                  <p:cNvPr id="46" name="Flowchart: Delay 45"/>
                  <p:cNvSpPr/>
                  <p:nvPr/>
                </p:nvSpPr>
                <p:spPr>
                  <a:xfrm rot="16200000">
                    <a:off x="1259632" y="4941168"/>
                    <a:ext cx="576064" cy="576064"/>
                  </a:xfrm>
                  <a:prstGeom prst="flowChartDelay">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sp>
                <p:nvSpPr>
                  <p:cNvPr id="47" name="Flowchart: Connector 46"/>
                  <p:cNvSpPr/>
                  <p:nvPr/>
                </p:nvSpPr>
                <p:spPr>
                  <a:xfrm>
                    <a:off x="1223628" y="4293096"/>
                    <a:ext cx="648072" cy="648072"/>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lowchart: Delay 47"/>
                  <p:cNvSpPr/>
                  <p:nvPr/>
                </p:nvSpPr>
                <p:spPr>
                  <a:xfrm rot="5400000">
                    <a:off x="1610245" y="5108038"/>
                    <a:ext cx="144316" cy="174623"/>
                  </a:xfrm>
                  <a:prstGeom prst="flowChartDelay">
                    <a:avLst/>
                  </a:prstGeom>
                  <a:solidFill>
                    <a:schemeClr val="accent1">
                      <a:lumMod val="20000"/>
                      <a:lumOff val="8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grpSp>
            <p:grpSp>
              <p:nvGrpSpPr>
                <p:cNvPr id="43" name="Group 42"/>
                <p:cNvGrpSpPr/>
                <p:nvPr/>
              </p:nvGrpSpPr>
              <p:grpSpPr>
                <a:xfrm>
                  <a:off x="5966653" y="5003698"/>
                  <a:ext cx="1077816" cy="963433"/>
                  <a:chOff x="6178086" y="5003698"/>
                  <a:chExt cx="1077816" cy="963433"/>
                </a:xfrm>
              </p:grpSpPr>
              <p:sp>
                <p:nvSpPr>
                  <p:cNvPr id="44" name="Rectangle 43"/>
                  <p:cNvSpPr/>
                  <p:nvPr/>
                </p:nvSpPr>
                <p:spPr>
                  <a:xfrm flipV="1">
                    <a:off x="6178086" y="5003698"/>
                    <a:ext cx="1077816" cy="65037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lowchart: Delay 44"/>
                  <p:cNvSpPr/>
                  <p:nvPr/>
                </p:nvSpPr>
                <p:spPr>
                  <a:xfrm rot="16200000">
                    <a:off x="6398583" y="5504507"/>
                    <a:ext cx="709225" cy="216024"/>
                  </a:xfrm>
                  <a:prstGeom prst="flowChartDelay">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grpSp>
        <p:cxnSp>
          <p:nvCxnSpPr>
            <p:cNvPr id="39" name="Straight Connector 38"/>
            <p:cNvCxnSpPr>
              <a:stCxn id="46" idx="3"/>
              <a:endCxn id="46" idx="1"/>
            </p:cNvCxnSpPr>
            <p:nvPr/>
          </p:nvCxnSpPr>
          <p:spPr>
            <a:xfrm>
              <a:off x="5360389" y="2509423"/>
              <a:ext cx="0" cy="576064"/>
            </a:xfrm>
            <a:prstGeom prst="line">
              <a:avLst/>
            </a:pr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49" name="Group 48"/>
          <p:cNvGrpSpPr/>
          <p:nvPr/>
        </p:nvGrpSpPr>
        <p:grpSpPr>
          <a:xfrm>
            <a:off x="4378539" y="4535763"/>
            <a:ext cx="1147376" cy="965723"/>
            <a:chOff x="1749779" y="1589436"/>
            <a:chExt cx="1649317" cy="1388195"/>
          </a:xfrm>
        </p:grpSpPr>
        <p:grpSp>
          <p:nvGrpSpPr>
            <p:cNvPr id="50" name="Group 49"/>
            <p:cNvGrpSpPr/>
            <p:nvPr/>
          </p:nvGrpSpPr>
          <p:grpSpPr>
            <a:xfrm>
              <a:off x="1749779" y="1589436"/>
              <a:ext cx="1649317" cy="1388195"/>
              <a:chOff x="364174" y="4820667"/>
              <a:chExt cx="1649317" cy="1388195"/>
            </a:xfrm>
          </p:grpSpPr>
          <p:grpSp>
            <p:nvGrpSpPr>
              <p:cNvPr id="52" name="Group 51"/>
              <p:cNvGrpSpPr/>
              <p:nvPr/>
            </p:nvGrpSpPr>
            <p:grpSpPr>
              <a:xfrm>
                <a:off x="1365419" y="4820667"/>
                <a:ext cx="648072" cy="1224137"/>
                <a:chOff x="1412070" y="4430792"/>
                <a:chExt cx="648072" cy="1224137"/>
              </a:xfrm>
            </p:grpSpPr>
            <p:sp>
              <p:nvSpPr>
                <p:cNvPr id="55" name="Flowchart: Delay 54"/>
                <p:cNvSpPr/>
                <p:nvPr/>
              </p:nvSpPr>
              <p:spPr>
                <a:xfrm rot="16200000">
                  <a:off x="1448074" y="5078865"/>
                  <a:ext cx="576064" cy="576064"/>
                </a:xfrm>
                <a:prstGeom prst="flowChartDelay">
                  <a:avLst/>
                </a:prstGeom>
                <a:solidFill>
                  <a:srgbClr val="FF99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lowchart: Connector 55"/>
                <p:cNvSpPr/>
                <p:nvPr/>
              </p:nvSpPr>
              <p:spPr>
                <a:xfrm>
                  <a:off x="1412070" y="4430792"/>
                  <a:ext cx="648072" cy="648072"/>
                </a:xfrm>
                <a:prstGeom prst="flowChartConnector">
                  <a:avLst/>
                </a:prstGeom>
                <a:solidFill>
                  <a:srgbClr val="FF99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lowchart: Connector 56"/>
                <p:cNvSpPr/>
                <p:nvPr/>
              </p:nvSpPr>
              <p:spPr>
                <a:xfrm>
                  <a:off x="1529307" y="4590598"/>
                  <a:ext cx="413597" cy="413597"/>
                </a:xfrm>
                <a:prstGeom prst="flowChartConnector">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3" name="Picture 4" descr="C:\Users\pbuttigi\AppData\Local\Microsoft\Windows\Temporary Internet Files\Content.IE5\63JDIP6A\hole[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4174" y="5802461"/>
                <a:ext cx="812802" cy="40640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7" descr="C:\Users\pbuttigi\AppData\Local\Microsoft\Windows\Temporary Internet Files\Content.IE5\63JDIP6A\water01[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79979" y="5140167"/>
                <a:ext cx="370881" cy="6926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1" name="Straight Connector 50"/>
            <p:cNvCxnSpPr>
              <a:stCxn id="55" idx="3"/>
              <a:endCxn id="55" idx="1"/>
            </p:cNvCxnSpPr>
            <p:nvPr/>
          </p:nvCxnSpPr>
          <p:spPr>
            <a:xfrm>
              <a:off x="3075060" y="2237509"/>
              <a:ext cx="0" cy="576064"/>
            </a:xfrm>
            <a:prstGeom prst="line">
              <a:avLst/>
            </a:prstGeom>
            <a:ln w="28575">
              <a:solidFill>
                <a:schemeClr val="accent6">
                  <a:lumMod val="75000"/>
                </a:schemeClr>
              </a:solidFill>
            </a:ln>
          </p:spPr>
          <p:style>
            <a:lnRef idx="1">
              <a:schemeClr val="dk1"/>
            </a:lnRef>
            <a:fillRef idx="0">
              <a:schemeClr val="dk1"/>
            </a:fillRef>
            <a:effectRef idx="0">
              <a:schemeClr val="dk1"/>
            </a:effectRef>
            <a:fontRef idx="minor">
              <a:schemeClr val="tx1"/>
            </a:fontRef>
          </p:style>
        </p:cxnSp>
      </p:grpSp>
      <p:grpSp>
        <p:nvGrpSpPr>
          <p:cNvPr id="58" name="Group 57"/>
          <p:cNvGrpSpPr/>
          <p:nvPr/>
        </p:nvGrpSpPr>
        <p:grpSpPr>
          <a:xfrm>
            <a:off x="1977203" y="260303"/>
            <a:ext cx="1144193" cy="858916"/>
            <a:chOff x="1607587" y="5216906"/>
            <a:chExt cx="1754377" cy="1316966"/>
          </a:xfrm>
        </p:grpSpPr>
        <p:grpSp>
          <p:nvGrpSpPr>
            <p:cNvPr id="59" name="Group 58"/>
            <p:cNvGrpSpPr/>
            <p:nvPr/>
          </p:nvGrpSpPr>
          <p:grpSpPr>
            <a:xfrm>
              <a:off x="1607587" y="5216906"/>
              <a:ext cx="1754377" cy="1316966"/>
              <a:chOff x="1607587" y="5216906"/>
              <a:chExt cx="1754377" cy="1316966"/>
            </a:xfrm>
          </p:grpSpPr>
          <p:grpSp>
            <p:nvGrpSpPr>
              <p:cNvPr id="61" name="Group 60"/>
              <p:cNvGrpSpPr/>
              <p:nvPr/>
            </p:nvGrpSpPr>
            <p:grpSpPr>
              <a:xfrm>
                <a:off x="1607587" y="5216906"/>
                <a:ext cx="751482" cy="1224136"/>
                <a:chOff x="4292387" y="3314497"/>
                <a:chExt cx="751482" cy="1224136"/>
              </a:xfrm>
            </p:grpSpPr>
            <p:grpSp>
              <p:nvGrpSpPr>
                <p:cNvPr id="63" name="Group 62"/>
                <p:cNvGrpSpPr/>
                <p:nvPr/>
              </p:nvGrpSpPr>
              <p:grpSpPr>
                <a:xfrm>
                  <a:off x="4395797" y="3314497"/>
                  <a:ext cx="648072" cy="1224136"/>
                  <a:chOff x="1223628" y="4293096"/>
                  <a:chExt cx="648072" cy="1224136"/>
                </a:xfrm>
              </p:grpSpPr>
              <p:sp>
                <p:nvSpPr>
                  <p:cNvPr id="65" name="Flowchart: Delay 64"/>
                  <p:cNvSpPr/>
                  <p:nvPr/>
                </p:nvSpPr>
                <p:spPr>
                  <a:xfrm rot="16200000">
                    <a:off x="1259632" y="4941168"/>
                    <a:ext cx="576064" cy="576064"/>
                  </a:xfrm>
                  <a:prstGeom prst="flowChartDelay">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sp>
                <p:nvSpPr>
                  <p:cNvPr id="66" name="Flowchart: Connector 65"/>
                  <p:cNvSpPr/>
                  <p:nvPr/>
                </p:nvSpPr>
                <p:spPr>
                  <a:xfrm>
                    <a:off x="1223628" y="4293096"/>
                    <a:ext cx="648072" cy="648072"/>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Flowchart: Delay 66"/>
                  <p:cNvSpPr/>
                  <p:nvPr/>
                </p:nvSpPr>
                <p:spPr>
                  <a:xfrm rot="5400000">
                    <a:off x="1610245" y="5108038"/>
                    <a:ext cx="144316" cy="174623"/>
                  </a:xfrm>
                  <a:prstGeom prst="flowChartDelay">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grpSp>
            <p:pic>
              <p:nvPicPr>
                <p:cNvPr id="64" name="Picture 5" descr="C:\Users\pbuttigi\AppData\Local\Microsoft\Windows\Temporary Internet Files\Content.IE5\63JDIP6A\sample-147365_640[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92387" y="3968604"/>
                  <a:ext cx="198976" cy="397952"/>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10" descr="C:\Users\pbuttigi\AppData\Local\Microsoft\Windows\Temporary Internet Files\Content.IE5\FT2QYEX4\genomesequencer4_sm[1].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99695" y="5671603"/>
                <a:ext cx="862269" cy="8622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0" name="Straight Connector 59"/>
            <p:cNvCxnSpPr>
              <a:stCxn id="65" idx="3"/>
            </p:cNvCxnSpPr>
            <p:nvPr/>
          </p:nvCxnSpPr>
          <p:spPr>
            <a:xfrm>
              <a:off x="2035033" y="5864978"/>
              <a:ext cx="0" cy="576063"/>
            </a:xfrm>
            <a:prstGeom prst="line">
              <a:avLst/>
            </a:pr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74" name="Group 73"/>
          <p:cNvGrpSpPr/>
          <p:nvPr/>
        </p:nvGrpSpPr>
        <p:grpSpPr>
          <a:xfrm>
            <a:off x="2507246" y="5818289"/>
            <a:ext cx="506645" cy="840255"/>
            <a:chOff x="395536" y="3170612"/>
            <a:chExt cx="738111" cy="1224136"/>
          </a:xfrm>
        </p:grpSpPr>
        <p:grpSp>
          <p:nvGrpSpPr>
            <p:cNvPr id="75" name="Group 74"/>
            <p:cNvGrpSpPr/>
            <p:nvPr/>
          </p:nvGrpSpPr>
          <p:grpSpPr>
            <a:xfrm>
              <a:off x="395536" y="3170612"/>
              <a:ext cx="738111" cy="1224136"/>
              <a:chOff x="2933789" y="5442089"/>
              <a:chExt cx="738111" cy="1224136"/>
            </a:xfrm>
          </p:grpSpPr>
          <p:grpSp>
            <p:nvGrpSpPr>
              <p:cNvPr id="77" name="Group 76"/>
              <p:cNvGrpSpPr/>
              <p:nvPr/>
            </p:nvGrpSpPr>
            <p:grpSpPr>
              <a:xfrm>
                <a:off x="3023828" y="5442089"/>
                <a:ext cx="648072" cy="1224136"/>
                <a:chOff x="1223628" y="4293096"/>
                <a:chExt cx="648072" cy="1224136"/>
              </a:xfrm>
            </p:grpSpPr>
            <p:sp>
              <p:nvSpPr>
                <p:cNvPr id="79" name="Flowchart: Delay 78"/>
                <p:cNvSpPr/>
                <p:nvPr/>
              </p:nvSpPr>
              <p:spPr>
                <a:xfrm rot="16200000">
                  <a:off x="1259632" y="4941168"/>
                  <a:ext cx="576064" cy="576064"/>
                </a:xfrm>
                <a:prstGeom prst="flowChartDelay">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sp>
              <p:nvSpPr>
                <p:cNvPr id="80" name="Flowchart: Connector 79"/>
                <p:cNvSpPr/>
                <p:nvPr/>
              </p:nvSpPr>
              <p:spPr>
                <a:xfrm>
                  <a:off x="1223628" y="4293096"/>
                  <a:ext cx="648072" cy="648072"/>
                </a:xfrm>
                <a:prstGeom prst="flowChartConnector">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lowchart: Delay 80"/>
                <p:cNvSpPr/>
                <p:nvPr/>
              </p:nvSpPr>
              <p:spPr>
                <a:xfrm rot="5400000">
                  <a:off x="1610245" y="5108038"/>
                  <a:ext cx="144316" cy="174623"/>
                </a:xfrm>
                <a:prstGeom prst="flowChartDelay">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black"/>
                      </a:solidFill>
                    </a:ln>
                    <a:solidFill>
                      <a:prstClr val="white"/>
                    </a:solidFill>
                    <a:effectLst/>
                    <a:uLnTx/>
                    <a:uFillTx/>
                    <a:latin typeface="Calibri"/>
                    <a:ea typeface="+mn-ea"/>
                    <a:cs typeface="+mn-cs"/>
                  </a:endParaRPr>
                </a:p>
              </p:txBody>
            </p:sp>
          </p:grpSp>
          <p:pic>
            <p:nvPicPr>
              <p:cNvPr id="78" name="Picture 2" descr="C:\Users\pbuttigi\AppData\Local\Microsoft\Windows\Temporary Internet Files\Content.IE5\FT2QYEX4\large-glass-test-tube-chemical-laboratory-icon-66.6-12285[1].gi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933789" y="6103802"/>
                <a:ext cx="249094" cy="52641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6" name="Straight Connector 75"/>
            <p:cNvCxnSpPr>
              <a:stCxn id="80" idx="4"/>
              <a:endCxn id="79" idx="1"/>
            </p:cNvCxnSpPr>
            <p:nvPr/>
          </p:nvCxnSpPr>
          <p:spPr>
            <a:xfrm>
              <a:off x="809611" y="3818684"/>
              <a:ext cx="0" cy="576064"/>
            </a:xfrm>
            <a:prstGeom prst="line">
              <a:avLst/>
            </a:pr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7632866" y="4663254"/>
            <a:ext cx="2980413" cy="2194746"/>
            <a:chOff x="6108865" y="4663254"/>
            <a:chExt cx="2980413" cy="2194746"/>
          </a:xfrm>
        </p:grpSpPr>
        <p:pic>
          <p:nvPicPr>
            <p:cNvPr id="84" name="Picture 4" descr="C:\Users\pbuttigi\AppData\Local\Microsoft\Windows\Temporary Internet Files\Content.IE5\L2YXHJ3S\Diseno-web-responsive-design[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08865" y="4663254"/>
              <a:ext cx="2980413" cy="219474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 descr="C:\Users\pbuttigi\AppData\Local\Microsoft\Windows\Temporary Internet Files\Content.IE5\U3OKK4WB\1305132030[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442707" y="4901089"/>
              <a:ext cx="573040" cy="66151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3" descr="C:\Users\pbuttigi\AppData\Local\Microsoft\Windows\Temporary Internet Files\Content.IE5\U3OKK4WB\1305132030[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316416" y="5533219"/>
              <a:ext cx="286520" cy="33075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 descr="C:\Users\pbuttigi\AppData\Local\Microsoft\Windows\Temporary Internet Files\Content.IE5\U3OKK4WB\1305132030[1].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615932" y="6218572"/>
              <a:ext cx="177906" cy="20537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Down Arrow 14"/>
          <p:cNvSpPr/>
          <p:nvPr/>
        </p:nvSpPr>
        <p:spPr>
          <a:xfrm>
            <a:off x="8691023" y="532511"/>
            <a:ext cx="864096" cy="4233944"/>
          </a:xfrm>
          <a:prstGeom prst="downArrow">
            <a:avLst/>
          </a:prstGeom>
          <a:gradFill>
            <a:gsLst>
              <a:gs pos="53000">
                <a:srgbClr val="EAC6C5">
                  <a:alpha val="16000"/>
                </a:srgbClr>
              </a:gs>
              <a:gs pos="0">
                <a:schemeClr val="accent2">
                  <a:lumMod val="20000"/>
                  <a:lumOff val="80000"/>
                  <a:alpha val="0"/>
                </a:schemeClr>
              </a:gs>
              <a:gs pos="100000">
                <a:schemeClr val="accent2">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38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Google Shape;133;p17"/>
          <p:cNvSpPr txBox="1">
            <a:spLocks noGrp="1"/>
          </p:cNvSpPr>
          <p:nvPr>
            <p:ph type="title"/>
          </p:nvPr>
        </p:nvSpPr>
        <p:spPr>
          <a:xfrm>
            <a:off x="362869" y="131937"/>
            <a:ext cx="12397634" cy="763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b="1" dirty="0">
                <a:solidFill>
                  <a:srgbClr val="FFFFFF"/>
                </a:solidFill>
                <a:latin typeface="Arial"/>
                <a:ea typeface="Arial"/>
                <a:cs typeface="Arial"/>
                <a:sym typeface="Arial"/>
              </a:rPr>
              <a:t>Ocean Best Practices</a:t>
            </a:r>
            <a:endParaRPr sz="4000" b="1" dirty="0">
              <a:solidFill>
                <a:srgbClr val="FFFFFF"/>
              </a:solidFill>
              <a:latin typeface="Arial"/>
              <a:ea typeface="Arial"/>
              <a:cs typeface="Arial"/>
              <a:sym typeface="Arial"/>
            </a:endParaRPr>
          </a:p>
        </p:txBody>
      </p:sp>
      <p:sp>
        <p:nvSpPr>
          <p:cNvPr id="134" name="Google Shape;134;p17"/>
          <p:cNvSpPr txBox="1">
            <a:spLocks noGrp="1"/>
          </p:cNvSpPr>
          <p:nvPr>
            <p:ph type="body" idx="1"/>
          </p:nvPr>
        </p:nvSpPr>
        <p:spPr>
          <a:xfrm>
            <a:off x="96817" y="262189"/>
            <a:ext cx="7551000" cy="3092975"/>
          </a:xfrm>
          <a:prstGeom prst="rect">
            <a:avLst/>
          </a:prstGeom>
          <a:noFill/>
          <a:ln>
            <a:noFill/>
          </a:ln>
        </p:spPr>
        <p:txBody>
          <a:bodyPr spcFirstLastPara="1" wrap="square" lIns="91425" tIns="91425" rIns="91425" bIns="91425" anchor="t" anchorCtr="0">
            <a:noAutofit/>
          </a:bodyPr>
          <a:lstStyle/>
          <a:p>
            <a:pPr marL="76200" lvl="0" indent="0" algn="l" rtl="0">
              <a:lnSpc>
                <a:spcPct val="80000"/>
              </a:lnSpc>
              <a:spcBef>
                <a:spcPts val="1200"/>
              </a:spcBef>
              <a:spcAft>
                <a:spcPts val="0"/>
              </a:spcAft>
              <a:buClr>
                <a:srgbClr val="000000"/>
              </a:buClr>
              <a:buSzPts val="2400"/>
              <a:buNone/>
            </a:pPr>
            <a:r>
              <a:rPr lang="en-US" sz="2200" b="1" dirty="0">
                <a:solidFill>
                  <a:schemeClr val="accent1"/>
                </a:solidFill>
              </a:rPr>
              <a:t>Best practices bring many </a:t>
            </a:r>
            <a:r>
              <a:rPr lang="en-US" sz="2200" b="1" dirty="0" smtClean="0">
                <a:solidFill>
                  <a:schemeClr val="accent1"/>
                </a:solidFill>
              </a:rPr>
              <a:t>benefits</a:t>
            </a:r>
            <a:endParaRPr dirty="0">
              <a:solidFill>
                <a:schemeClr val="accent1"/>
              </a:solidFill>
            </a:endParaRPr>
          </a:p>
          <a:p>
            <a:pPr marL="457200" lvl="0" indent="-381000" algn="l" rtl="0">
              <a:lnSpc>
                <a:spcPct val="80000"/>
              </a:lnSpc>
              <a:spcBef>
                <a:spcPts val="1200"/>
              </a:spcBef>
              <a:spcAft>
                <a:spcPts val="0"/>
              </a:spcAft>
              <a:buClr>
                <a:srgbClr val="000000"/>
              </a:buClr>
              <a:buSzPts val="2400"/>
              <a:buFont typeface="Wingdings" pitchFamily="2" charset="2"/>
              <a:buChar char="ü"/>
            </a:pPr>
            <a:r>
              <a:rPr lang="en-US" sz="2000" dirty="0">
                <a:solidFill>
                  <a:srgbClr val="000000"/>
                </a:solidFill>
              </a:rPr>
              <a:t>Quality and consistency of observations</a:t>
            </a:r>
            <a:endParaRPr dirty="0"/>
          </a:p>
          <a:p>
            <a:pPr marL="457200" lvl="0" indent="-381000" algn="l" rtl="0">
              <a:lnSpc>
                <a:spcPct val="80000"/>
              </a:lnSpc>
              <a:spcBef>
                <a:spcPts val="1200"/>
              </a:spcBef>
              <a:spcAft>
                <a:spcPts val="0"/>
              </a:spcAft>
              <a:buClr>
                <a:srgbClr val="000000"/>
              </a:buClr>
              <a:buSzPts val="2400"/>
              <a:buFont typeface="Wingdings" pitchFamily="2" charset="2"/>
              <a:buChar char="ü"/>
            </a:pPr>
            <a:r>
              <a:rPr lang="en-US" sz="2000" dirty="0">
                <a:solidFill>
                  <a:srgbClr val="000000"/>
                </a:solidFill>
              </a:rPr>
              <a:t>Interoperability of data</a:t>
            </a:r>
            <a:endParaRPr dirty="0"/>
          </a:p>
          <a:p>
            <a:pPr marL="457200" lvl="0" indent="-381000" algn="l" rtl="0">
              <a:lnSpc>
                <a:spcPct val="80000"/>
              </a:lnSpc>
              <a:spcBef>
                <a:spcPts val="1200"/>
              </a:spcBef>
              <a:spcAft>
                <a:spcPts val="0"/>
              </a:spcAft>
              <a:buClr>
                <a:srgbClr val="000000"/>
              </a:buClr>
              <a:buSzPts val="2400"/>
              <a:buFont typeface="Wingdings" pitchFamily="2" charset="2"/>
              <a:buChar char="ü"/>
            </a:pPr>
            <a:r>
              <a:rPr lang="en-US" sz="2000" dirty="0">
                <a:solidFill>
                  <a:srgbClr val="000000"/>
                </a:solidFill>
              </a:rPr>
              <a:t>Efficiency (don’t re-invent the wheel)</a:t>
            </a:r>
            <a:endParaRPr dirty="0"/>
          </a:p>
          <a:p>
            <a:pPr marL="457200" lvl="0" indent="-381000" algn="l" rtl="0">
              <a:lnSpc>
                <a:spcPct val="80000"/>
              </a:lnSpc>
              <a:spcBef>
                <a:spcPts val="1200"/>
              </a:spcBef>
              <a:spcAft>
                <a:spcPts val="0"/>
              </a:spcAft>
              <a:buClr>
                <a:srgbClr val="000000"/>
              </a:buClr>
              <a:buSzPts val="2400"/>
              <a:buFont typeface="Wingdings" pitchFamily="2" charset="2"/>
              <a:buChar char="ü"/>
            </a:pPr>
            <a:r>
              <a:rPr lang="en-US" sz="2000" dirty="0">
                <a:solidFill>
                  <a:srgbClr val="000000"/>
                </a:solidFill>
              </a:rPr>
              <a:t>Transparency - Data traceability and reproducibility</a:t>
            </a:r>
            <a:endParaRPr dirty="0"/>
          </a:p>
          <a:p>
            <a:pPr marL="457200" lvl="0" indent="-381000" algn="l" rtl="0">
              <a:lnSpc>
                <a:spcPct val="80000"/>
              </a:lnSpc>
              <a:spcBef>
                <a:spcPts val="1200"/>
              </a:spcBef>
              <a:spcAft>
                <a:spcPts val="0"/>
              </a:spcAft>
              <a:buClr>
                <a:srgbClr val="000000"/>
              </a:buClr>
              <a:buSzPts val="2400"/>
              <a:buFont typeface="Wingdings" pitchFamily="2" charset="2"/>
              <a:buChar char="ü"/>
            </a:pPr>
            <a:r>
              <a:rPr lang="en-US" sz="2000" dirty="0">
                <a:solidFill>
                  <a:srgbClr val="000000"/>
                </a:solidFill>
              </a:rPr>
              <a:t>Connections between data, models and applications</a:t>
            </a:r>
            <a:endParaRPr dirty="0"/>
          </a:p>
          <a:p>
            <a:pPr marL="457200" lvl="0" indent="-381000" algn="l" rtl="0">
              <a:lnSpc>
                <a:spcPct val="100000"/>
              </a:lnSpc>
              <a:spcBef>
                <a:spcPts val="1200"/>
              </a:spcBef>
              <a:spcAft>
                <a:spcPts val="0"/>
              </a:spcAft>
              <a:buClr>
                <a:srgbClr val="000000"/>
              </a:buClr>
              <a:buSzPts val="2400"/>
              <a:buFont typeface="Wingdings" pitchFamily="2" charset="2"/>
              <a:buChar char="ü"/>
            </a:pPr>
            <a:r>
              <a:rPr lang="en-US" sz="2000" dirty="0">
                <a:solidFill>
                  <a:srgbClr val="000000"/>
                </a:solidFill>
              </a:rPr>
              <a:t>Resource for training and capacity development </a:t>
            </a:r>
            <a:endParaRPr dirty="0"/>
          </a:p>
          <a:p>
            <a:pPr marL="114300" lvl="0" indent="0" algn="l" rtl="0">
              <a:lnSpc>
                <a:spcPct val="100000"/>
              </a:lnSpc>
              <a:spcBef>
                <a:spcPts val="600"/>
              </a:spcBef>
              <a:spcAft>
                <a:spcPts val="0"/>
              </a:spcAft>
              <a:buSzPts val="1800"/>
              <a:buNone/>
            </a:pPr>
            <a:endParaRPr lang="en-US" sz="2000" b="1" dirty="0" smtClean="0">
              <a:solidFill>
                <a:srgbClr val="FF0000"/>
              </a:solidFill>
            </a:endParaRPr>
          </a:p>
        </p:txBody>
      </p:sp>
      <p:sp>
        <p:nvSpPr>
          <p:cNvPr id="135" name="Google Shape;135;p17"/>
          <p:cNvSpPr txBox="1"/>
          <p:nvPr/>
        </p:nvSpPr>
        <p:spPr>
          <a:xfrm>
            <a:off x="9996487" y="6218237"/>
            <a:ext cx="549300" cy="523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FFFFFF"/>
              </a:buClr>
              <a:buSzPts val="1800"/>
              <a:buFont typeface="Source Sans Pro"/>
              <a:buNone/>
            </a:pPr>
            <a:fld id="{00000000-1234-1234-1234-123412341234}" type="slidenum">
              <a:rPr lang="en-US" sz="1800" b="0" i="0" u="none" strike="noStrike" cap="none">
                <a:solidFill>
                  <a:srgbClr val="FFFFFF"/>
                </a:solidFill>
                <a:latin typeface="Source Sans Pro"/>
                <a:ea typeface="Source Sans Pro"/>
                <a:cs typeface="Source Sans Pro"/>
                <a:sym typeface="Source Sans Pro"/>
              </a:rPr>
              <a:t>5</a:t>
            </a:fld>
            <a:endParaRPr sz="1400" b="0" i="0" u="none" strike="noStrike" cap="none">
              <a:solidFill>
                <a:srgbClr val="000000"/>
              </a:solidFill>
              <a:latin typeface="Arial"/>
              <a:ea typeface="Arial"/>
              <a:cs typeface="Arial"/>
              <a:sym typeface="Arial"/>
            </a:endParaRPr>
          </a:p>
        </p:txBody>
      </p:sp>
      <p:sp>
        <p:nvSpPr>
          <p:cNvPr id="136" name="Google Shape;136;p17"/>
          <p:cNvSpPr txBox="1"/>
          <p:nvPr/>
        </p:nvSpPr>
        <p:spPr>
          <a:xfrm>
            <a:off x="6175375" y="6619875"/>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 name="Google Shape;137;p17"/>
          <p:cNvSpPr txBox="1"/>
          <p:nvPr/>
        </p:nvSpPr>
        <p:spPr>
          <a:xfrm>
            <a:off x="233060" y="3622317"/>
            <a:ext cx="7556100" cy="2409900"/>
          </a:xfrm>
          <a:prstGeom prst="rect">
            <a:avLst/>
          </a:prstGeom>
          <a:noFill/>
          <a:ln>
            <a:noFill/>
          </a:ln>
        </p:spPr>
        <p:txBody>
          <a:bodyPr spcFirstLastPara="1" wrap="square" lIns="91425" tIns="91425" rIns="91425" bIns="91425" anchor="t" anchorCtr="0">
            <a:noAutofit/>
          </a:bodyPr>
          <a:lstStyle/>
          <a:p>
            <a:pPr marL="76200" marR="0" lvl="0" algn="l" rtl="0">
              <a:lnSpc>
                <a:spcPct val="80000"/>
              </a:lnSpc>
              <a:spcBef>
                <a:spcPts val="1200"/>
              </a:spcBef>
              <a:spcAft>
                <a:spcPts val="0"/>
              </a:spcAft>
              <a:buClr>
                <a:srgbClr val="000000"/>
              </a:buClr>
              <a:buSzPts val="2400"/>
            </a:pPr>
            <a:r>
              <a:rPr lang="en-GB" sz="2000" b="1" dirty="0" smtClean="0">
                <a:solidFill>
                  <a:srgbClr val="FF0000"/>
                </a:solidFill>
                <a:latin typeface="Arial"/>
                <a:ea typeface="Arial"/>
                <a:cs typeface="Arial"/>
                <a:sym typeface="Arial"/>
              </a:rPr>
              <a:t>HOWEVER</a:t>
            </a:r>
            <a:endParaRPr lang="en-US" sz="2000" b="1" i="0" u="none" strike="noStrike" cap="none" dirty="0" smtClean="0">
              <a:solidFill>
                <a:srgbClr val="FF0000"/>
              </a:solidFill>
              <a:latin typeface="Arial"/>
              <a:ea typeface="Arial"/>
              <a:cs typeface="Arial"/>
              <a:sym typeface="Arial"/>
            </a:endParaRPr>
          </a:p>
          <a:p>
            <a:pPr marL="457200" marR="0" lvl="0" indent="-381000" algn="l" rtl="0">
              <a:lnSpc>
                <a:spcPct val="80000"/>
              </a:lnSpc>
              <a:spcBef>
                <a:spcPts val="1200"/>
              </a:spcBef>
              <a:spcAft>
                <a:spcPts val="0"/>
              </a:spcAft>
              <a:buClr>
                <a:srgbClr val="000000"/>
              </a:buClr>
              <a:buSzPts val="2400"/>
              <a:buFont typeface="Noto Sans Symbols"/>
              <a:buChar char="⮚"/>
            </a:pPr>
            <a:r>
              <a:rPr lang="en-US" sz="2000" b="0" i="0" u="none" strike="noStrike" cap="none" dirty="0" smtClean="0">
                <a:solidFill>
                  <a:srgbClr val="000000"/>
                </a:solidFill>
                <a:latin typeface="Arial"/>
                <a:ea typeface="Arial"/>
                <a:cs typeface="Arial"/>
                <a:sym typeface="Arial"/>
              </a:rPr>
              <a:t>Not </a:t>
            </a:r>
            <a:r>
              <a:rPr lang="en-US" sz="2000" b="0" i="0" u="none" strike="noStrike" cap="none" dirty="0">
                <a:solidFill>
                  <a:srgbClr val="000000"/>
                </a:solidFill>
                <a:latin typeface="Arial"/>
                <a:ea typeface="Arial"/>
                <a:cs typeface="Arial"/>
                <a:sym typeface="Arial"/>
              </a:rPr>
              <a:t>all best practice knowledge is documented</a:t>
            </a:r>
            <a:endParaRPr sz="1400" b="0" i="0" u="none" strike="noStrike" cap="none" dirty="0">
              <a:solidFill>
                <a:srgbClr val="000000"/>
              </a:solidFill>
              <a:latin typeface="Arial"/>
              <a:ea typeface="Arial"/>
              <a:cs typeface="Arial"/>
              <a:sym typeface="Arial"/>
            </a:endParaRPr>
          </a:p>
          <a:p>
            <a:pPr marL="457200" marR="0" lvl="0" indent="-381000" algn="l" rtl="0">
              <a:lnSpc>
                <a:spcPct val="80000"/>
              </a:lnSpc>
              <a:spcBef>
                <a:spcPts val="1200"/>
              </a:spcBef>
              <a:spcAft>
                <a:spcPts val="0"/>
              </a:spcAft>
              <a:buClr>
                <a:srgbClr val="000000"/>
              </a:buClr>
              <a:buSzPts val="2400"/>
              <a:buFont typeface="Noto Sans Symbols"/>
              <a:buChar char="⮚"/>
            </a:pPr>
            <a:r>
              <a:rPr lang="en-US" sz="2000" b="0" i="0" u="none" strike="noStrike" cap="none" dirty="0">
                <a:solidFill>
                  <a:srgbClr val="000000"/>
                </a:solidFill>
                <a:latin typeface="Arial"/>
                <a:ea typeface="Arial"/>
                <a:cs typeface="Arial"/>
                <a:sym typeface="Arial"/>
              </a:rPr>
              <a:t>They are scattered and can be hard to find</a:t>
            </a:r>
            <a:endParaRPr sz="1400" b="0" i="0" u="none" strike="noStrike" cap="none" dirty="0">
              <a:solidFill>
                <a:srgbClr val="000000"/>
              </a:solidFill>
              <a:latin typeface="Arial"/>
              <a:ea typeface="Arial"/>
              <a:cs typeface="Arial"/>
              <a:sym typeface="Arial"/>
            </a:endParaRPr>
          </a:p>
          <a:p>
            <a:pPr marL="457200" marR="0" lvl="0" indent="-381000" algn="l" rtl="0">
              <a:lnSpc>
                <a:spcPct val="80000"/>
              </a:lnSpc>
              <a:spcBef>
                <a:spcPts val="1200"/>
              </a:spcBef>
              <a:spcAft>
                <a:spcPts val="0"/>
              </a:spcAft>
              <a:buClr>
                <a:srgbClr val="000000"/>
              </a:buClr>
              <a:buSzPts val="2400"/>
              <a:buFont typeface="Noto Sans Symbols"/>
              <a:buChar char="⮚"/>
            </a:pPr>
            <a:r>
              <a:rPr lang="en-US" sz="2000" b="0" i="0" u="none" strike="noStrike" cap="none" dirty="0">
                <a:solidFill>
                  <a:srgbClr val="000000"/>
                </a:solidFill>
                <a:latin typeface="Arial"/>
                <a:ea typeface="Arial"/>
                <a:cs typeface="Arial"/>
                <a:sym typeface="Arial"/>
              </a:rPr>
              <a:t>Can be lost when a project ends</a:t>
            </a:r>
            <a:endParaRPr sz="1400" b="0" i="0" u="none" strike="noStrike" cap="none" dirty="0">
              <a:solidFill>
                <a:srgbClr val="000000"/>
              </a:solidFill>
              <a:latin typeface="Arial"/>
              <a:ea typeface="Arial"/>
              <a:cs typeface="Arial"/>
              <a:sym typeface="Arial"/>
            </a:endParaRPr>
          </a:p>
          <a:p>
            <a:pPr marL="457200" marR="0" lvl="0" indent="-381000" algn="l" rtl="0">
              <a:lnSpc>
                <a:spcPct val="80000"/>
              </a:lnSpc>
              <a:spcBef>
                <a:spcPts val="1200"/>
              </a:spcBef>
              <a:spcAft>
                <a:spcPts val="0"/>
              </a:spcAft>
              <a:buClr>
                <a:srgbClr val="000000"/>
              </a:buClr>
              <a:buSzPts val="2400"/>
              <a:buFont typeface="Noto Sans Symbols"/>
              <a:buChar char="⮚"/>
            </a:pPr>
            <a:r>
              <a:rPr lang="en-US" sz="2000" b="0" i="0" u="none" strike="noStrike" cap="none" dirty="0">
                <a:solidFill>
                  <a:srgbClr val="000000"/>
                </a:solidFill>
                <a:latin typeface="Arial"/>
                <a:ea typeface="Arial"/>
                <a:cs typeface="Arial"/>
                <a:sym typeface="Arial"/>
              </a:rPr>
              <a:t>Promising methods may not be shared </a:t>
            </a:r>
            <a:endParaRPr sz="1400" b="0" i="0" u="none" strike="noStrike" cap="none" dirty="0">
              <a:solidFill>
                <a:srgbClr val="000000"/>
              </a:solidFill>
              <a:latin typeface="Arial"/>
              <a:ea typeface="Arial"/>
              <a:cs typeface="Arial"/>
              <a:sym typeface="Arial"/>
            </a:endParaRPr>
          </a:p>
          <a:p>
            <a:pPr marL="457200" marR="0" lvl="0" indent="-381000" algn="l" rtl="0">
              <a:lnSpc>
                <a:spcPct val="80000"/>
              </a:lnSpc>
              <a:spcBef>
                <a:spcPts val="1200"/>
              </a:spcBef>
              <a:spcAft>
                <a:spcPts val="0"/>
              </a:spcAft>
              <a:buClr>
                <a:srgbClr val="000000"/>
              </a:buClr>
              <a:buSzPts val="2400"/>
              <a:buFont typeface="Noto Sans Symbols"/>
              <a:buChar char="⮚"/>
            </a:pPr>
            <a:r>
              <a:rPr lang="en-US" sz="2000" b="0" i="0" u="none" strike="noStrike" cap="none" dirty="0">
                <a:solidFill>
                  <a:srgbClr val="000000"/>
                </a:solidFill>
                <a:latin typeface="Arial"/>
                <a:ea typeface="Arial"/>
                <a:cs typeface="Arial"/>
                <a:sym typeface="Arial"/>
              </a:rPr>
              <a:t>Work to create a best practice is often not </a:t>
            </a:r>
            <a:r>
              <a:rPr lang="en-US" sz="2000" b="0" i="0" u="none" strike="noStrike" cap="none" dirty="0" smtClean="0">
                <a:solidFill>
                  <a:srgbClr val="000000"/>
                </a:solidFill>
                <a:latin typeface="Arial"/>
                <a:ea typeface="Arial"/>
                <a:cs typeface="Arial"/>
                <a:sym typeface="Arial"/>
              </a:rPr>
              <a:t>acknowledged</a:t>
            </a:r>
            <a:br>
              <a:rPr lang="en-US" sz="2000" b="0" i="0" u="none" strike="noStrike" cap="none" dirty="0" smtClean="0">
                <a:solidFill>
                  <a:srgbClr val="000000"/>
                </a:solidFill>
                <a:latin typeface="Arial"/>
                <a:ea typeface="Arial"/>
                <a:cs typeface="Arial"/>
                <a:sym typeface="Arial"/>
              </a:rPr>
            </a:br>
            <a:r>
              <a:rPr lang="en-US" sz="2000" b="0" i="0" u="none" strike="noStrike" cap="none" dirty="0" smtClean="0">
                <a:solidFill>
                  <a:srgbClr val="000000"/>
                </a:solidFill>
                <a:latin typeface="Arial"/>
                <a:ea typeface="Arial"/>
                <a:cs typeface="Arial"/>
                <a:sym typeface="Arial"/>
              </a:rPr>
              <a:t>or formally credited</a:t>
            </a:r>
            <a:endParaRPr sz="1400" b="0" i="0" u="none" strike="noStrike" cap="none" dirty="0">
              <a:solidFill>
                <a:srgbClr val="000000"/>
              </a:solidFill>
              <a:latin typeface="Arial"/>
              <a:ea typeface="Arial"/>
              <a:cs typeface="Arial"/>
              <a:sym typeface="Arial"/>
            </a:endParaRPr>
          </a:p>
        </p:txBody>
      </p:sp>
      <p:sp>
        <p:nvSpPr>
          <p:cNvPr id="138" name="Google Shape;138;p17"/>
          <p:cNvSpPr txBox="1"/>
          <p:nvPr/>
        </p:nvSpPr>
        <p:spPr>
          <a:xfrm>
            <a:off x="7493017" y="3268610"/>
            <a:ext cx="4278125"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rgbClr val="1B2E8C"/>
                </a:solidFill>
                <a:latin typeface="Arial"/>
                <a:ea typeface="Arial"/>
                <a:cs typeface="Arial"/>
                <a:sym typeface="Arial"/>
              </a:rPr>
              <a:t>A system is needed for Ocean Best Practices</a:t>
            </a:r>
            <a:endParaRPr sz="2800" b="0" i="0" u="none" strike="noStrike" cap="none" dirty="0">
              <a:solidFill>
                <a:srgbClr val="000000"/>
              </a:solidFill>
              <a:latin typeface="Arial"/>
              <a:ea typeface="Arial"/>
              <a:cs typeface="Arial"/>
              <a:sym typeface="Arial"/>
            </a:endParaRPr>
          </a:p>
        </p:txBody>
      </p:sp>
      <p:pic>
        <p:nvPicPr>
          <p:cNvPr id="139" name="Google Shape;139;p17"/>
          <p:cNvPicPr preferRelativeResize="0"/>
          <p:nvPr/>
        </p:nvPicPr>
        <p:blipFill rotWithShape="1">
          <a:blip r:embed="rId3">
            <a:alphaModFix/>
          </a:blip>
          <a:srcRect t="12350" b="4099"/>
          <a:stretch/>
        </p:blipFill>
        <p:spPr>
          <a:xfrm>
            <a:off x="7647817" y="532752"/>
            <a:ext cx="4209126" cy="23222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0" name="Google Shape;140;p17"/>
          <p:cNvPicPr preferRelativeResize="0"/>
          <p:nvPr/>
        </p:nvPicPr>
        <p:blipFill rotWithShape="1">
          <a:blip r:embed="rId4">
            <a:alphaModFix/>
          </a:blip>
          <a:srcRect/>
          <a:stretch/>
        </p:blipFill>
        <p:spPr>
          <a:xfrm>
            <a:off x="7789160" y="4513263"/>
            <a:ext cx="3968524" cy="20721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579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fade">
                                      <p:cBhvr>
                                        <p:cTn id="1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p:cNvPicPr preferRelativeResize="0"/>
          <p:nvPr/>
        </p:nvPicPr>
        <p:blipFill rotWithShape="1">
          <a:blip r:embed="rId3">
            <a:alphaModFix/>
          </a:blip>
          <a:srcRect/>
          <a:stretch/>
        </p:blipFill>
        <p:spPr>
          <a:xfrm>
            <a:off x="1" y="1"/>
            <a:ext cx="1095945" cy="1095945"/>
          </a:xfrm>
          <a:prstGeom prst="rect">
            <a:avLst/>
          </a:prstGeom>
          <a:noFill/>
          <a:ln>
            <a:noFill/>
          </a:ln>
        </p:spPr>
      </p:pic>
      <p:sp>
        <p:nvSpPr>
          <p:cNvPr id="117" name="Google Shape;117;p3"/>
          <p:cNvSpPr txBox="1">
            <a:spLocks noGrp="1"/>
          </p:cNvSpPr>
          <p:nvPr>
            <p:ph type="title"/>
          </p:nvPr>
        </p:nvSpPr>
        <p:spPr>
          <a:xfrm>
            <a:off x="1532966" y="154217"/>
            <a:ext cx="10754927" cy="823311"/>
          </a:xfrm>
          <a:prstGeom prst="rect">
            <a:avLst/>
          </a:prstGeom>
          <a:noFill/>
          <a:ln>
            <a:noFill/>
          </a:ln>
        </p:spPr>
        <p:txBody>
          <a:bodyPr spcFirstLastPara="1" wrap="square" lIns="91425" tIns="45700" rIns="91425" bIns="45700" anchor="ctr" anchorCtr="0">
            <a:noAutofit/>
          </a:bodyPr>
          <a:lstStyle/>
          <a:p>
            <a:pPr algn="ctr">
              <a:buSzPts val="4000"/>
            </a:pPr>
            <a:r>
              <a:rPr lang="en-US" b="1" dirty="0">
                <a:solidFill>
                  <a:schemeClr val="accent1"/>
                </a:solidFill>
              </a:rPr>
              <a:t>The Ocean Best Practices System (OBPS)</a:t>
            </a:r>
            <a:endParaRPr b="1" dirty="0">
              <a:solidFill>
                <a:schemeClr val="accent1"/>
              </a:solidFill>
            </a:endParaRPr>
          </a:p>
        </p:txBody>
      </p:sp>
      <p:sp>
        <p:nvSpPr>
          <p:cNvPr id="118" name="Google Shape;118;p3"/>
          <p:cNvSpPr txBox="1">
            <a:spLocks noGrp="1"/>
          </p:cNvSpPr>
          <p:nvPr>
            <p:ph idx="1"/>
          </p:nvPr>
        </p:nvSpPr>
        <p:spPr>
          <a:xfrm>
            <a:off x="1299661" y="1248346"/>
            <a:ext cx="5726697" cy="5082636"/>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10000"/>
              </a:lnSpc>
              <a:spcBef>
                <a:spcPts val="0"/>
              </a:spcBef>
              <a:buSzPts val="2800"/>
              <a:buNone/>
            </a:pPr>
            <a:r>
              <a:rPr lang="en-US" b="1" dirty="0">
                <a:latin typeface="Arial"/>
                <a:ea typeface="Arial"/>
                <a:cs typeface="Arial"/>
                <a:sym typeface="Arial"/>
              </a:rPr>
              <a:t>The OBPS is an operational system currently with </a:t>
            </a:r>
            <a:r>
              <a:rPr lang="en-US" b="1" dirty="0" smtClean="0">
                <a:latin typeface="Arial"/>
                <a:ea typeface="Arial"/>
                <a:cs typeface="Arial"/>
                <a:sym typeface="Arial"/>
              </a:rPr>
              <a:t>911 </a:t>
            </a:r>
            <a:r>
              <a:rPr lang="en-US" b="1" dirty="0">
                <a:latin typeface="Arial"/>
                <a:ea typeface="Arial"/>
                <a:cs typeface="Arial"/>
                <a:sym typeface="Arial"/>
              </a:rPr>
              <a:t>best practices </a:t>
            </a:r>
            <a:endParaRPr lang="en-US" b="1" dirty="0" smtClean="0">
              <a:latin typeface="Arial"/>
              <a:ea typeface="Arial"/>
              <a:cs typeface="Arial"/>
              <a:sym typeface="Arial"/>
            </a:endParaRPr>
          </a:p>
          <a:p>
            <a:pPr marL="0" indent="0">
              <a:lnSpc>
                <a:spcPct val="110000"/>
              </a:lnSpc>
              <a:spcBef>
                <a:spcPts val="0"/>
              </a:spcBef>
              <a:buSzPts val="2800"/>
              <a:buNone/>
            </a:pPr>
            <a:endParaRPr lang="en-US" b="1" dirty="0">
              <a:latin typeface="Arial"/>
              <a:ea typeface="Arial"/>
              <a:cs typeface="Arial"/>
              <a:sym typeface="Arial"/>
            </a:endParaRPr>
          </a:p>
          <a:p>
            <a:pPr marL="0" indent="0">
              <a:lnSpc>
                <a:spcPct val="110000"/>
              </a:lnSpc>
              <a:spcBef>
                <a:spcPts val="0"/>
              </a:spcBef>
              <a:buSzPts val="2800"/>
              <a:buNone/>
            </a:pPr>
            <a:r>
              <a:rPr lang="en-US" dirty="0" smtClean="0">
                <a:latin typeface="Arial"/>
                <a:ea typeface="Arial"/>
                <a:cs typeface="Arial"/>
                <a:sym typeface="Arial"/>
              </a:rPr>
              <a:t>It supports methodological development across the </a:t>
            </a:r>
            <a:r>
              <a:rPr lang="en-US" dirty="0">
                <a:latin typeface="Arial"/>
                <a:ea typeface="Arial"/>
                <a:cs typeface="Arial"/>
                <a:sym typeface="Arial"/>
              </a:rPr>
              <a:t>entire ocean </a:t>
            </a:r>
            <a:r>
              <a:rPr lang="en-US" dirty="0" smtClean="0">
                <a:latin typeface="Arial"/>
                <a:ea typeface="Arial"/>
                <a:cs typeface="Arial"/>
                <a:sym typeface="Arial"/>
              </a:rPr>
              <a:t>community, fostering ever more aligned best practices.</a:t>
            </a:r>
          </a:p>
          <a:p>
            <a:pPr marL="0" indent="0">
              <a:lnSpc>
                <a:spcPct val="110000"/>
              </a:lnSpc>
              <a:spcBef>
                <a:spcPts val="0"/>
              </a:spcBef>
              <a:buSzPts val="2800"/>
              <a:buNone/>
            </a:pPr>
            <a:endParaRPr lang="en-US" dirty="0">
              <a:latin typeface="Arial"/>
              <a:ea typeface="Arial"/>
              <a:cs typeface="Arial"/>
              <a:sym typeface="Arial"/>
            </a:endParaRPr>
          </a:p>
          <a:p>
            <a:pPr marL="0" indent="0">
              <a:lnSpc>
                <a:spcPct val="110000"/>
              </a:lnSpc>
              <a:spcBef>
                <a:spcPts val="0"/>
              </a:spcBef>
              <a:buSzPts val="2800"/>
              <a:buNone/>
            </a:pPr>
            <a:r>
              <a:rPr lang="en-US" dirty="0" smtClean="0">
                <a:latin typeface="Arial"/>
                <a:ea typeface="Arial"/>
                <a:cs typeface="Arial"/>
                <a:sym typeface="Arial"/>
              </a:rPr>
              <a:t>The </a:t>
            </a:r>
            <a:r>
              <a:rPr lang="en-US" dirty="0">
                <a:latin typeface="Arial"/>
                <a:ea typeface="Arial"/>
                <a:cs typeface="Arial"/>
                <a:sym typeface="Arial"/>
              </a:rPr>
              <a:t>OBPS follows the FAIR principles of findability, accessibility, interoperability and reproducibility.</a:t>
            </a:r>
            <a:endParaRPr dirty="0"/>
          </a:p>
          <a:p>
            <a:pPr marL="0" indent="0">
              <a:lnSpc>
                <a:spcPct val="110000"/>
              </a:lnSpc>
              <a:buSzPts val="800"/>
              <a:buNone/>
            </a:pPr>
            <a:endParaRPr sz="800" b="1" dirty="0"/>
          </a:p>
        </p:txBody>
      </p:sp>
      <p:pic>
        <p:nvPicPr>
          <p:cNvPr id="119" name="Google Shape;119;p3"/>
          <p:cNvPicPr preferRelativeResize="0"/>
          <p:nvPr/>
        </p:nvPicPr>
        <p:blipFill rotWithShape="1">
          <a:blip r:embed="rId4">
            <a:alphaModFix/>
          </a:blip>
          <a:srcRect/>
          <a:stretch/>
        </p:blipFill>
        <p:spPr>
          <a:xfrm>
            <a:off x="7446399" y="1169606"/>
            <a:ext cx="3779735" cy="4967083"/>
          </a:xfrm>
          <a:prstGeom prst="rect">
            <a:avLst/>
          </a:prstGeom>
          <a:noFill/>
          <a:ln>
            <a:noFill/>
          </a:ln>
        </p:spPr>
      </p:pic>
      <p:sp>
        <p:nvSpPr>
          <p:cNvPr id="120" name="Google Shape;120;p3"/>
          <p:cNvSpPr txBox="1"/>
          <p:nvPr/>
        </p:nvSpPr>
        <p:spPr>
          <a:xfrm>
            <a:off x="1986201" y="40302347"/>
            <a:ext cx="13415544" cy="2031285"/>
          </a:xfrm>
          <a:prstGeom prst="rect">
            <a:avLst/>
          </a:prstGeom>
          <a:noFill/>
          <a:ln>
            <a:noFill/>
          </a:ln>
        </p:spPr>
        <p:txBody>
          <a:bodyPr spcFirstLastPara="1" wrap="square" lIns="91425" tIns="45700" rIns="91425" bIns="45700" anchor="t" anchorCtr="0">
            <a:spAutoFit/>
          </a:bodyPr>
          <a:lstStyle/>
          <a:p>
            <a:r>
              <a:rPr lang="en-US" sz="2400" b="1">
                <a:solidFill>
                  <a:schemeClr val="dk1"/>
                </a:solidFill>
              </a:rPr>
              <a:t>Repository</a:t>
            </a:r>
            <a:r>
              <a:rPr lang="en-US" sz="2400">
                <a:solidFill>
                  <a:schemeClr val="dk1"/>
                </a:solidFill>
              </a:rPr>
              <a:t>   – </a:t>
            </a:r>
            <a:r>
              <a:rPr lang="en-US" sz="2400" u="sng">
                <a:solidFill>
                  <a:schemeClr val="dk1"/>
                </a:solidFill>
                <a:hlinkClick r:id="rId5"/>
              </a:rPr>
              <a:t>www.oceanbestpractice.org</a:t>
            </a:r>
            <a:endParaRPr sz="2400">
              <a:solidFill>
                <a:schemeClr val="dk1"/>
              </a:solidFill>
            </a:endParaRPr>
          </a:p>
          <a:p>
            <a:pPr>
              <a:spcBef>
                <a:spcPts val="1200"/>
              </a:spcBef>
            </a:pPr>
            <a:r>
              <a:rPr lang="en-US" sz="2400" b="1">
                <a:solidFill>
                  <a:schemeClr val="dk1"/>
                </a:solidFill>
              </a:rPr>
              <a:t>Frontiers RT </a:t>
            </a:r>
            <a:r>
              <a:rPr lang="en-US" sz="2400">
                <a:solidFill>
                  <a:schemeClr val="dk1"/>
                </a:solidFill>
              </a:rPr>
              <a:t>- </a:t>
            </a:r>
            <a:r>
              <a:rPr lang="en-US" sz="2400" u="sng">
                <a:solidFill>
                  <a:schemeClr val="dk1"/>
                </a:solidFill>
                <a:hlinkClick r:id="rId6"/>
              </a:rPr>
              <a:t>https://www.frontiersin.org/research-topics/7173/best-practices-in-ocean-observing</a:t>
            </a:r>
            <a:endParaRPr sz="2400">
              <a:solidFill>
                <a:schemeClr val="dk1"/>
              </a:solidFill>
            </a:endParaRPr>
          </a:p>
          <a:p>
            <a:pPr>
              <a:spcBef>
                <a:spcPts val="1200"/>
              </a:spcBef>
            </a:pPr>
            <a:r>
              <a:rPr lang="en-US" sz="2400" b="1">
                <a:solidFill>
                  <a:schemeClr val="dk1"/>
                </a:solidFill>
              </a:rPr>
              <a:t>OTGA  </a:t>
            </a:r>
            <a:r>
              <a:rPr lang="en-US" sz="2400">
                <a:solidFill>
                  <a:schemeClr val="dk1"/>
                </a:solidFill>
              </a:rPr>
              <a:t>          - </a:t>
            </a:r>
            <a:r>
              <a:rPr lang="en-US" sz="2400" u="sng">
                <a:solidFill>
                  <a:schemeClr val="dk1"/>
                </a:solidFill>
                <a:hlinkClick r:id="rId7"/>
              </a:rPr>
              <a:t>www.oceanteacher.org</a:t>
            </a:r>
            <a:endParaRPr sz="2400">
              <a:solidFill>
                <a:schemeClr val="dk1"/>
              </a:solidFill>
            </a:endParaRPr>
          </a:p>
          <a:p>
            <a:pPr>
              <a:spcBef>
                <a:spcPts val="1200"/>
              </a:spcBef>
            </a:pPr>
            <a:r>
              <a:rPr lang="en-US" sz="2400" b="1">
                <a:solidFill>
                  <a:schemeClr val="dk1"/>
                </a:solidFill>
              </a:rPr>
              <a:t>Newsletter</a:t>
            </a:r>
            <a:r>
              <a:rPr lang="en-US" sz="2400">
                <a:solidFill>
                  <a:schemeClr val="dk1"/>
                </a:solidFill>
              </a:rPr>
              <a:t>    - </a:t>
            </a:r>
            <a:r>
              <a:rPr lang="en-US" sz="2400" u="sng">
                <a:solidFill>
                  <a:schemeClr val="dk1"/>
                </a:solidFill>
                <a:hlinkClick r:id="rId8"/>
              </a:rPr>
              <a:t>https://tinyurl.com/y6pmases</a:t>
            </a:r>
            <a:endParaRPr sz="2400">
              <a:solidFill>
                <a:schemeClr val="dk1"/>
              </a:solidFill>
            </a:endParaRPr>
          </a:p>
        </p:txBody>
      </p:sp>
      <p:sp>
        <p:nvSpPr>
          <p:cNvPr id="121" name="Google Shape;121;p3"/>
          <p:cNvSpPr txBox="1"/>
          <p:nvPr/>
        </p:nvSpPr>
        <p:spPr>
          <a:xfrm>
            <a:off x="2138601" y="40454747"/>
            <a:ext cx="13415544" cy="2031285"/>
          </a:xfrm>
          <a:prstGeom prst="rect">
            <a:avLst/>
          </a:prstGeom>
          <a:noFill/>
          <a:ln>
            <a:noFill/>
          </a:ln>
        </p:spPr>
        <p:txBody>
          <a:bodyPr spcFirstLastPara="1" wrap="square" lIns="91425" tIns="45700" rIns="91425" bIns="45700" anchor="t" anchorCtr="0">
            <a:spAutoFit/>
          </a:bodyPr>
          <a:lstStyle/>
          <a:p>
            <a:r>
              <a:rPr lang="en-US" sz="2400" b="1">
                <a:solidFill>
                  <a:schemeClr val="dk1"/>
                </a:solidFill>
              </a:rPr>
              <a:t>Repository</a:t>
            </a:r>
            <a:r>
              <a:rPr lang="en-US" sz="2400">
                <a:solidFill>
                  <a:schemeClr val="dk1"/>
                </a:solidFill>
              </a:rPr>
              <a:t>   – </a:t>
            </a:r>
            <a:r>
              <a:rPr lang="en-US" sz="2400" u="sng">
                <a:solidFill>
                  <a:schemeClr val="dk1"/>
                </a:solidFill>
                <a:hlinkClick r:id="rId5"/>
              </a:rPr>
              <a:t>www.oceanbestpractice.org</a:t>
            </a:r>
            <a:endParaRPr sz="2400">
              <a:solidFill>
                <a:schemeClr val="dk1"/>
              </a:solidFill>
            </a:endParaRPr>
          </a:p>
          <a:p>
            <a:pPr>
              <a:spcBef>
                <a:spcPts val="1200"/>
              </a:spcBef>
            </a:pPr>
            <a:r>
              <a:rPr lang="en-US" sz="2400" b="1">
                <a:solidFill>
                  <a:schemeClr val="dk1"/>
                </a:solidFill>
              </a:rPr>
              <a:t>Frontiers RT </a:t>
            </a:r>
            <a:r>
              <a:rPr lang="en-US" sz="2400">
                <a:solidFill>
                  <a:schemeClr val="dk1"/>
                </a:solidFill>
              </a:rPr>
              <a:t>- </a:t>
            </a:r>
            <a:r>
              <a:rPr lang="en-US" sz="2400" u="sng">
                <a:solidFill>
                  <a:schemeClr val="dk1"/>
                </a:solidFill>
                <a:hlinkClick r:id="rId6"/>
              </a:rPr>
              <a:t>https://www.frontiersin.org/research-topics/7173/best-practices-in-ocean-observing</a:t>
            </a:r>
            <a:endParaRPr sz="2400">
              <a:solidFill>
                <a:schemeClr val="dk1"/>
              </a:solidFill>
            </a:endParaRPr>
          </a:p>
          <a:p>
            <a:pPr>
              <a:spcBef>
                <a:spcPts val="1200"/>
              </a:spcBef>
            </a:pPr>
            <a:r>
              <a:rPr lang="en-US" sz="2400" b="1">
                <a:solidFill>
                  <a:schemeClr val="dk1"/>
                </a:solidFill>
              </a:rPr>
              <a:t>OTGA  </a:t>
            </a:r>
            <a:r>
              <a:rPr lang="en-US" sz="2400">
                <a:solidFill>
                  <a:schemeClr val="dk1"/>
                </a:solidFill>
              </a:rPr>
              <a:t>          - </a:t>
            </a:r>
            <a:r>
              <a:rPr lang="en-US" sz="2400" u="sng">
                <a:solidFill>
                  <a:schemeClr val="dk1"/>
                </a:solidFill>
                <a:hlinkClick r:id="rId7"/>
              </a:rPr>
              <a:t>www.oceanteacher.org</a:t>
            </a:r>
            <a:endParaRPr sz="2400">
              <a:solidFill>
                <a:schemeClr val="dk1"/>
              </a:solidFill>
            </a:endParaRPr>
          </a:p>
          <a:p>
            <a:pPr>
              <a:spcBef>
                <a:spcPts val="1200"/>
              </a:spcBef>
            </a:pPr>
            <a:r>
              <a:rPr lang="en-US" sz="2400" b="1">
                <a:solidFill>
                  <a:schemeClr val="dk1"/>
                </a:solidFill>
              </a:rPr>
              <a:t>Newsletter</a:t>
            </a:r>
            <a:r>
              <a:rPr lang="en-US" sz="2400">
                <a:solidFill>
                  <a:schemeClr val="dk1"/>
                </a:solidFill>
              </a:rPr>
              <a:t>    - </a:t>
            </a:r>
            <a:r>
              <a:rPr lang="en-US" sz="2400" u="sng">
                <a:solidFill>
                  <a:schemeClr val="dk1"/>
                </a:solidFill>
                <a:hlinkClick r:id="rId8"/>
              </a:rPr>
              <a:t>https://tinyurl.com/y6pmases</a:t>
            </a:r>
            <a:endParaRPr sz="2400">
              <a:solidFill>
                <a:schemeClr val="dk1"/>
              </a:solidFill>
            </a:endParaRPr>
          </a:p>
        </p:txBody>
      </p:sp>
      <p:sp>
        <p:nvSpPr>
          <p:cNvPr id="122" name="Google Shape;122;p3"/>
          <p:cNvSpPr txBox="1"/>
          <p:nvPr/>
        </p:nvSpPr>
        <p:spPr>
          <a:xfrm>
            <a:off x="8077287" y="6100170"/>
            <a:ext cx="3955251" cy="461624"/>
          </a:xfrm>
          <a:prstGeom prst="rect">
            <a:avLst/>
          </a:prstGeom>
          <a:noFill/>
          <a:ln>
            <a:noFill/>
          </a:ln>
        </p:spPr>
        <p:txBody>
          <a:bodyPr spcFirstLastPara="1" wrap="square" lIns="91425" tIns="45700" rIns="91425" bIns="45700" anchor="t" anchorCtr="0">
            <a:spAutoFit/>
          </a:bodyPr>
          <a:lstStyle/>
          <a:p>
            <a:pPr algn="ctr"/>
            <a:r>
              <a:rPr lang="en-US" sz="2400" u="sng" smtClean="0">
                <a:solidFill>
                  <a:schemeClr val="dk1"/>
                </a:solidFill>
                <a:hlinkClick r:id="rId5"/>
              </a:rPr>
              <a:t>www.oceanbestpractices.org</a:t>
            </a:r>
            <a:endParaRPr sz="2400" dirty="0">
              <a:solidFill>
                <a:schemeClr val="dk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4"/>
          <p:cNvSpPr txBox="1">
            <a:spLocks noGrp="1"/>
          </p:cNvSpPr>
          <p:nvPr>
            <p:ph type="title"/>
          </p:nvPr>
        </p:nvSpPr>
        <p:spPr>
          <a:xfrm>
            <a:off x="3217100" y="118500"/>
            <a:ext cx="7328700" cy="763500"/>
          </a:xfrm>
          <a:prstGeom prst="rect">
            <a:avLst/>
          </a:prstGeom>
          <a:noFill/>
          <a:ln>
            <a:noFill/>
          </a:ln>
        </p:spPr>
        <p:txBody>
          <a:bodyPr spcFirstLastPara="1" wrap="square" lIns="91425" tIns="91425" rIns="91425" bIns="91425" anchor="t" anchorCtr="0">
            <a:noAutofit/>
          </a:bodyPr>
          <a:lstStyle/>
          <a:p>
            <a:r>
              <a:rPr lang="en-US" sz="4000" dirty="0">
                <a:solidFill>
                  <a:schemeClr val="bg1"/>
                </a:solidFill>
                <a:latin typeface="+mj-lt"/>
              </a:rPr>
              <a:t>OBPS - Document Tagging</a:t>
            </a:r>
            <a:endParaRPr sz="4000" dirty="0">
              <a:solidFill>
                <a:schemeClr val="bg1"/>
              </a:solidFill>
              <a:latin typeface="+mj-lt"/>
            </a:endParaRPr>
          </a:p>
        </p:txBody>
      </p:sp>
      <p:sp>
        <p:nvSpPr>
          <p:cNvPr id="190" name="Google Shape;190;p34"/>
          <p:cNvSpPr txBox="1">
            <a:spLocks noGrp="1"/>
          </p:cNvSpPr>
          <p:nvPr>
            <p:ph type="sldNum" idx="12"/>
          </p:nvPr>
        </p:nvSpPr>
        <p:spPr>
          <a:xfrm>
            <a:off x="9996488" y="6218238"/>
            <a:ext cx="549300" cy="523800"/>
          </a:xfrm>
          <a:prstGeom prst="rect">
            <a:avLst/>
          </a:prstGeom>
          <a:noFill/>
          <a:ln>
            <a:noFill/>
          </a:ln>
        </p:spPr>
        <p:txBody>
          <a:bodyPr spcFirstLastPara="1" wrap="square" lIns="91425" tIns="91425" rIns="91425" bIns="91425" anchor="ctr" anchorCtr="0">
            <a:noAutofit/>
          </a:bodyPr>
          <a:lstStyle/>
          <a:p>
            <a:pPr>
              <a:buClr>
                <a:srgbClr val="000000"/>
              </a:buClr>
              <a:buSzPts val="1600"/>
            </a:pPr>
            <a:fld id="{00000000-1234-1234-1234-123412341234}" type="slidenum">
              <a:rPr lang="en-US"/>
              <a:pPr>
                <a:buClr>
                  <a:srgbClr val="000000"/>
                </a:buClr>
                <a:buSzPts val="1600"/>
              </a:pPr>
              <a:t>7</a:t>
            </a:fld>
            <a:endParaRPr/>
          </a:p>
        </p:txBody>
      </p:sp>
      <p:pic>
        <p:nvPicPr>
          <p:cNvPr id="191" name="Google Shape;191;p34"/>
          <p:cNvPicPr preferRelativeResize="0"/>
          <p:nvPr/>
        </p:nvPicPr>
        <p:blipFill rotWithShape="1">
          <a:blip r:embed="rId3">
            <a:alphaModFix/>
          </a:blip>
          <a:srcRect/>
          <a:stretch/>
        </p:blipFill>
        <p:spPr>
          <a:xfrm>
            <a:off x="1676400" y="1728426"/>
            <a:ext cx="8839202" cy="3923623"/>
          </a:xfrm>
          <a:prstGeom prst="rect">
            <a:avLst/>
          </a:prstGeom>
          <a:noFill/>
          <a:ln>
            <a:noFill/>
          </a:ln>
        </p:spPr>
      </p:pic>
    </p:spTree>
    <p:extLst>
      <p:ext uri="{BB962C8B-B14F-4D97-AF65-F5344CB8AC3E}">
        <p14:creationId xmlns:p14="http://schemas.microsoft.com/office/powerpoint/2010/main" val="255091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ight Arrow 26"/>
          <p:cNvSpPr/>
          <p:nvPr/>
        </p:nvSpPr>
        <p:spPr>
          <a:xfrm>
            <a:off x="7464152" y="1079236"/>
            <a:ext cx="1087372" cy="37148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Right Arrow 26"/>
          <p:cNvSpPr/>
          <p:nvPr/>
        </p:nvSpPr>
        <p:spPr>
          <a:xfrm rot="10800000">
            <a:off x="4994709" y="3429000"/>
            <a:ext cx="3014539" cy="37148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ounded Rectangle 4"/>
          <p:cNvSpPr/>
          <p:nvPr/>
        </p:nvSpPr>
        <p:spPr>
          <a:xfrm>
            <a:off x="6725319" y="404664"/>
            <a:ext cx="3015279" cy="1584176"/>
          </a:xfrm>
          <a:prstGeom prst="roundRect">
            <a:avLst/>
          </a:prstGeom>
          <a:noFill/>
          <a:ln w="762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Right Arrow 26"/>
          <p:cNvSpPr/>
          <p:nvPr/>
        </p:nvSpPr>
        <p:spPr>
          <a:xfrm rot="5400000">
            <a:off x="8635151" y="2100511"/>
            <a:ext cx="989353" cy="37148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Right Arrow 26"/>
          <p:cNvSpPr/>
          <p:nvPr/>
        </p:nvSpPr>
        <p:spPr>
          <a:xfrm>
            <a:off x="5474134" y="633003"/>
            <a:ext cx="1197930" cy="37148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ight Arrow 26"/>
          <p:cNvSpPr/>
          <p:nvPr/>
        </p:nvSpPr>
        <p:spPr>
          <a:xfrm>
            <a:off x="3277336" y="608931"/>
            <a:ext cx="874449" cy="37148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4"/>
          <p:cNvSpPr/>
          <p:nvPr/>
        </p:nvSpPr>
        <p:spPr>
          <a:xfrm>
            <a:off x="1839440" y="2780928"/>
            <a:ext cx="3155270" cy="1986490"/>
          </a:xfrm>
          <a:prstGeom prst="round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41"/>
          <p:cNvGrpSpPr/>
          <p:nvPr/>
        </p:nvGrpSpPr>
        <p:grpSpPr>
          <a:xfrm>
            <a:off x="1554398" y="2270472"/>
            <a:ext cx="2033137" cy="845720"/>
            <a:chOff x="0" y="370605"/>
            <a:chExt cx="3299716" cy="1372577"/>
          </a:xfrm>
        </p:grpSpPr>
        <p:sp>
          <p:nvSpPr>
            <p:cNvPr id="338" name="Rounded Rectangle 4"/>
            <p:cNvSpPr/>
            <p:nvPr/>
          </p:nvSpPr>
          <p:spPr>
            <a:xfrm>
              <a:off x="0" y="370605"/>
              <a:ext cx="3299716" cy="137257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39" name="Picture 2" descr="http://www.oceanbestpractices.net/themes/Mirage2/images/ODPrLogo_fina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13" y="620688"/>
              <a:ext cx="2857500" cy="952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97" name="Group 4096"/>
          <p:cNvGrpSpPr/>
          <p:nvPr/>
        </p:nvGrpSpPr>
        <p:grpSpPr>
          <a:xfrm>
            <a:off x="5573190" y="5561339"/>
            <a:ext cx="2924162" cy="1344662"/>
            <a:chOff x="4796795" y="5174379"/>
            <a:chExt cx="3775351" cy="1736078"/>
          </a:xfrm>
        </p:grpSpPr>
        <p:pic>
          <p:nvPicPr>
            <p:cNvPr id="337"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6795" y="5174379"/>
              <a:ext cx="3321890" cy="812952"/>
            </a:xfrm>
            <a:prstGeom prst="rect">
              <a:avLst/>
            </a:prstGeom>
          </p:spPr>
        </p:pic>
        <p:sp>
          <p:nvSpPr>
            <p:cNvPr id="4096" name="Rectangle 4095"/>
            <p:cNvSpPr/>
            <p:nvPr/>
          </p:nvSpPr>
          <p:spPr>
            <a:xfrm>
              <a:off x="5343987" y="5996514"/>
              <a:ext cx="3228159" cy="91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Ocean Observation Section for BPs</a:t>
              </a:r>
            </a:p>
          </p:txBody>
        </p:sp>
      </p:grpSp>
      <p:sp>
        <p:nvSpPr>
          <p:cNvPr id="345" name="Flecha doblada 40"/>
          <p:cNvSpPr/>
          <p:nvPr/>
        </p:nvSpPr>
        <p:spPr>
          <a:xfrm rot="5400000" flipH="1" flipV="1">
            <a:off x="2482465" y="5409682"/>
            <a:ext cx="873611" cy="1232728"/>
          </a:xfrm>
          <a:prstGeom prst="bentArrow">
            <a:avLst>
              <a:gd name="adj1" fmla="val 16956"/>
              <a:gd name="adj2" fmla="val 19064"/>
              <a:gd name="adj3" fmla="val 25000"/>
              <a:gd name="adj4" fmla="val 41776"/>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Right Arrow 26"/>
          <p:cNvSpPr/>
          <p:nvPr/>
        </p:nvSpPr>
        <p:spPr>
          <a:xfrm>
            <a:off x="4648843" y="5784540"/>
            <a:ext cx="794324" cy="318012"/>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4" name="Rounded Rectangle 4"/>
          <p:cNvSpPr/>
          <p:nvPr/>
        </p:nvSpPr>
        <p:spPr>
          <a:xfrm>
            <a:off x="2863569" y="5733500"/>
            <a:ext cx="1815239" cy="833395"/>
          </a:xfrm>
          <a:prstGeom prst="roundRect">
            <a:avLst/>
          </a:prstGeom>
          <a:solidFill>
            <a:schemeClr val="bg1"/>
          </a:solidFill>
          <a:ln w="762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BP Developers</a:t>
            </a:r>
          </a:p>
        </p:txBody>
      </p:sp>
      <p:sp>
        <p:nvSpPr>
          <p:cNvPr id="348" name="Flecha doblada 40"/>
          <p:cNvSpPr/>
          <p:nvPr/>
        </p:nvSpPr>
        <p:spPr>
          <a:xfrm rot="10800000" flipH="1" flipV="1">
            <a:off x="2279540" y="3541503"/>
            <a:ext cx="1036285" cy="1448391"/>
          </a:xfrm>
          <a:prstGeom prst="bentArrow">
            <a:avLst>
              <a:gd name="adj1" fmla="val 15925"/>
              <a:gd name="adj2" fmla="val 15974"/>
              <a:gd name="adj3" fmla="val 16758"/>
              <a:gd name="adj4" fmla="val 36625"/>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29" name="Picture 4" descr="C:\Users\pbuttigi\AppData\Local\Microsoft\Windows\Temporary Internet Files\Content.IE5\L2YXHJ3S\Diseno-web-responsive-desig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1170" y="4494451"/>
            <a:ext cx="1345597" cy="990884"/>
          </a:xfrm>
          <a:prstGeom prst="roundRect">
            <a:avLst>
              <a:gd name="adj" fmla="val 16667"/>
            </a:avLst>
          </a:prstGeom>
          <a:ln>
            <a:solidFill>
              <a:schemeClr val="tx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81" y="583471"/>
            <a:ext cx="956181" cy="136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 name="Flecha doblada 40"/>
          <p:cNvSpPr/>
          <p:nvPr/>
        </p:nvSpPr>
        <p:spPr>
          <a:xfrm rot="10800000" flipH="1" flipV="1">
            <a:off x="3809958" y="1202557"/>
            <a:ext cx="2831139" cy="1971833"/>
          </a:xfrm>
          <a:prstGeom prst="bentArrow">
            <a:avLst>
              <a:gd name="adj1" fmla="val 9232"/>
              <a:gd name="adj2" fmla="val 9759"/>
              <a:gd name="adj3" fmla="val 10065"/>
              <a:gd name="adj4" fmla="val 36625"/>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Rounded Rectangle 4"/>
          <p:cNvSpPr/>
          <p:nvPr/>
        </p:nvSpPr>
        <p:spPr>
          <a:xfrm>
            <a:off x="1697958" y="289693"/>
            <a:ext cx="1612312" cy="1009961"/>
          </a:xfrm>
          <a:prstGeom prst="roundRect">
            <a:avLst/>
          </a:prstGeom>
          <a:noFill/>
          <a:ln w="762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Ontologies / Vocabularies</a:t>
            </a:r>
          </a:p>
        </p:txBody>
      </p:sp>
      <p:sp>
        <p:nvSpPr>
          <p:cNvPr id="149" name="Rounded Rectangle 4"/>
          <p:cNvSpPr/>
          <p:nvPr/>
        </p:nvSpPr>
        <p:spPr>
          <a:xfrm>
            <a:off x="6641097" y="79524"/>
            <a:ext cx="2736305" cy="460868"/>
          </a:xfrm>
          <a:prstGeom prst="roundRect">
            <a:avLst/>
          </a:prstGeom>
          <a:solidFill>
            <a:schemeClr val="accent4">
              <a:lumMod val="60000"/>
              <a:lumOff val="40000"/>
            </a:schemeClr>
          </a:solidFill>
          <a:ln w="762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Tagging Module</a:t>
            </a:r>
          </a:p>
        </p:txBody>
      </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6556" y="3154250"/>
            <a:ext cx="851189" cy="123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7824193" y="2862306"/>
            <a:ext cx="2736305" cy="1862839"/>
            <a:chOff x="5508104" y="2758623"/>
            <a:chExt cx="2736305" cy="1862839"/>
          </a:xfrm>
        </p:grpSpPr>
        <p:pic>
          <p:nvPicPr>
            <p:cNvPr id="15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47623" y="3230637"/>
              <a:ext cx="2484752" cy="13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1" name="Rounded Rectangle 4"/>
            <p:cNvSpPr/>
            <p:nvPr/>
          </p:nvSpPr>
          <p:spPr>
            <a:xfrm>
              <a:off x="5647623" y="3150566"/>
              <a:ext cx="2484752" cy="1470896"/>
            </a:xfrm>
            <a:prstGeom prst="roundRect">
              <a:avLst/>
            </a:prstGeom>
            <a:noFill/>
            <a:ln w="762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Rounded Rectangle 4"/>
            <p:cNvSpPr/>
            <p:nvPr/>
          </p:nvSpPr>
          <p:spPr>
            <a:xfrm>
              <a:off x="5508104" y="2758623"/>
              <a:ext cx="2736305" cy="460868"/>
            </a:xfrm>
            <a:prstGeom prst="roundRect">
              <a:avLst/>
            </a:prstGeom>
            <a:solidFill>
              <a:schemeClr val="accent6">
                <a:lumMod val="75000"/>
              </a:schemeClr>
            </a:solidFill>
            <a:ln w="762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Semantic +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ElasticSearch</a:t>
              </a:r>
              <a:r>
                <a:rPr kumimoji="0" lang="en-US" sz="1800" b="1" i="0" u="none" strike="noStrike" kern="1200" cap="none" spc="0" normalizeH="0" baseline="0" noProof="0" dirty="0">
                  <a:ln>
                    <a:noFill/>
                  </a:ln>
                  <a:solidFill>
                    <a:prstClr val="white"/>
                  </a:solidFill>
                  <a:effectLst/>
                  <a:uLnTx/>
                  <a:uFillTx/>
                  <a:latin typeface="Calibri"/>
                  <a:ea typeface="+mn-ea"/>
                  <a:cs typeface="+mn-cs"/>
                </a:rPr>
                <a:t> interface</a:t>
              </a:r>
            </a:p>
          </p:txBody>
        </p:sp>
      </p:grpSp>
      <p:sp>
        <p:nvSpPr>
          <p:cNvPr id="153" name="Rounded Rectangle 4"/>
          <p:cNvSpPr/>
          <p:nvPr/>
        </p:nvSpPr>
        <p:spPr>
          <a:xfrm>
            <a:off x="3077282" y="1672754"/>
            <a:ext cx="1808579" cy="460868"/>
          </a:xfrm>
          <a:prstGeom prst="roundRect">
            <a:avLst/>
          </a:prstGeom>
          <a:solidFill>
            <a:schemeClr val="accent1">
              <a:lumMod val="60000"/>
              <a:lumOff val="40000"/>
            </a:schemeClr>
          </a:solidFill>
          <a:ln w="7620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Raw text extraction</a:t>
            </a:r>
          </a:p>
        </p:txBody>
      </p:sp>
      <p:sp>
        <p:nvSpPr>
          <p:cNvPr id="3" name="Flowchart: Magnetic Disk 2"/>
          <p:cNvSpPr/>
          <p:nvPr/>
        </p:nvSpPr>
        <p:spPr>
          <a:xfrm>
            <a:off x="4184533" y="262778"/>
            <a:ext cx="1402654" cy="939778"/>
          </a:xfrm>
          <a:prstGeom prst="flowChartMagneticDisk">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Merged </a:t>
            </a:r>
            <a:r>
              <a:rPr kumimoji="0" lang="en-GB" sz="1800" b="0" i="0" u="none" strike="noStrike" kern="1200" cap="none" spc="0" normalizeH="0" baseline="0" noProof="0" dirty="0" err="1">
                <a:ln>
                  <a:noFill/>
                </a:ln>
                <a:solidFill>
                  <a:prstClr val="white"/>
                </a:solidFill>
                <a:effectLst/>
                <a:uLnTx/>
                <a:uFillTx/>
                <a:latin typeface="Calibri"/>
                <a:ea typeface="+mn-ea"/>
                <a:cs typeface="+mn-cs"/>
              </a:rPr>
              <a:t>triplestore</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6" name="Rounded Rectangle 4"/>
          <p:cNvSpPr/>
          <p:nvPr/>
        </p:nvSpPr>
        <p:spPr>
          <a:xfrm>
            <a:off x="3601641" y="4582836"/>
            <a:ext cx="1720691" cy="460868"/>
          </a:xfrm>
          <a:prstGeom prst="roundRect">
            <a:avLst/>
          </a:prstGeom>
          <a:solidFill>
            <a:schemeClr val="tx2">
              <a:lumMod val="60000"/>
              <a:lumOff val="40000"/>
            </a:schemeClr>
          </a:solidFill>
          <a:ln w="762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Submission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interface</a:t>
            </a:r>
          </a:p>
        </p:txBody>
      </p:sp>
      <p:pic>
        <p:nvPicPr>
          <p:cNvPr id="15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2650" y="645054"/>
            <a:ext cx="851189" cy="123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1641" y="3199694"/>
            <a:ext cx="851189" cy="123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8657" y="3241257"/>
            <a:ext cx="851189" cy="123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 name="Rounded Rectangle 4"/>
          <p:cNvSpPr/>
          <p:nvPr/>
        </p:nvSpPr>
        <p:spPr>
          <a:xfrm>
            <a:off x="5610364" y="3332641"/>
            <a:ext cx="2141821" cy="460868"/>
          </a:xfrm>
          <a:prstGeom prst="roundRect">
            <a:avLst/>
          </a:prstGeom>
          <a:solidFill>
            <a:schemeClr val="accent1">
              <a:lumMod val="60000"/>
              <a:lumOff val="40000"/>
            </a:schemeClr>
          </a:solidFill>
          <a:ln w="7620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Link back to</a:t>
            </a:r>
            <a:br>
              <a:rPr kumimoji="0" lang="en-US" sz="1800" b="1" i="0" u="none" strike="noStrike" kern="1200" cap="none" spc="0" normalizeH="0" baseline="0" noProof="0" dirty="0">
                <a:ln>
                  <a:noFill/>
                </a:ln>
                <a:solidFill>
                  <a:prstClr val="white"/>
                </a:solidFill>
                <a:effectLst/>
                <a:uLnTx/>
                <a:uFillTx/>
                <a:latin typeface="Calibri"/>
                <a:ea typeface="+mn-ea"/>
                <a:cs typeface="+mn-cs"/>
              </a:rPr>
            </a:br>
            <a:r>
              <a:rPr kumimoji="0" lang="en-US" sz="1800" b="1" i="0" u="none" strike="noStrike" kern="1200" cap="none" spc="0" normalizeH="0" baseline="0" noProof="0" dirty="0">
                <a:ln>
                  <a:noFill/>
                </a:ln>
                <a:solidFill>
                  <a:prstClr val="white"/>
                </a:solidFill>
                <a:effectLst/>
                <a:uLnTx/>
                <a:uFillTx/>
                <a:latin typeface="Calibri"/>
                <a:ea typeface="+mn-ea"/>
                <a:cs typeface="+mn-cs"/>
              </a:rPr>
              <a:t>original documents</a:t>
            </a:r>
          </a:p>
        </p:txBody>
      </p:sp>
      <p:pic>
        <p:nvPicPr>
          <p:cNvPr id="17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5605" y="5876173"/>
            <a:ext cx="495361" cy="72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4" name="Group 173"/>
          <p:cNvGrpSpPr/>
          <p:nvPr/>
        </p:nvGrpSpPr>
        <p:grpSpPr>
          <a:xfrm>
            <a:off x="7176121" y="5013177"/>
            <a:ext cx="3222325" cy="584775"/>
            <a:chOff x="5564830" y="6278963"/>
            <a:chExt cx="3222325" cy="584775"/>
          </a:xfrm>
        </p:grpSpPr>
        <p:sp>
          <p:nvSpPr>
            <p:cNvPr id="175" name="TextBox 174"/>
            <p:cNvSpPr txBox="1"/>
            <p:nvPr/>
          </p:nvSpPr>
          <p:spPr>
            <a:xfrm>
              <a:off x="5564830" y="6278963"/>
              <a:ext cx="32213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a:t>
              </a:r>
              <a:r>
                <a:rPr kumimoji="0" lang="en-GB" sz="2000" b="1" i="0" u="none" strike="noStrike" kern="1200" cap="none" spc="0" normalizeH="0" baseline="0" noProof="0" dirty="0">
                  <a:ln>
                    <a:noFill/>
                  </a:ln>
                  <a:solidFill>
                    <a:prstClr val="black"/>
                  </a:solidFill>
                  <a:effectLst/>
                  <a:uLnTx/>
                  <a:uFillTx/>
                  <a:latin typeface="Calibri"/>
                  <a:ea typeface="+mn-ea"/>
                  <a:cs typeface="+mn-cs"/>
                </a:rPr>
                <a:t>Developed by   Element 84</a:t>
              </a:r>
            </a:p>
          </p:txBody>
        </p:sp>
        <p:pic>
          <p:nvPicPr>
            <p:cNvPr id="17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6995" y="6351309"/>
              <a:ext cx="1440160" cy="50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6"/>
          <p:cNvSpPr/>
          <p:nvPr/>
        </p:nvSpPr>
        <p:spPr>
          <a:xfrm>
            <a:off x="9655123" y="112277"/>
            <a:ext cx="3898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9" name="Rectangle 178"/>
          <p:cNvSpPr/>
          <p:nvPr/>
        </p:nvSpPr>
        <p:spPr>
          <a:xfrm>
            <a:off x="10365572" y="2492239"/>
            <a:ext cx="3898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0" name="Rectangle 179"/>
          <p:cNvSpPr/>
          <p:nvPr/>
        </p:nvSpPr>
        <p:spPr>
          <a:xfrm>
            <a:off x="5493184" y="1"/>
            <a:ext cx="3898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alibri"/>
                <a:ea typeface="+mn-ea"/>
                <a:cs typeface="+mn-cs"/>
              </a:rPr>
              <a:t>*</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C99CD834-FC30-154F-82F7-4CD4C1058127}"/>
              </a:ext>
            </a:extLst>
          </p:cNvPr>
          <p:cNvSpPr txBox="1"/>
          <p:nvPr/>
        </p:nvSpPr>
        <p:spPr>
          <a:xfrm rot="16200000">
            <a:off x="-2497953" y="3113034"/>
            <a:ext cx="6155404" cy="738664"/>
          </a:xfrm>
          <a:prstGeom prst="rect">
            <a:avLst/>
          </a:prstGeom>
          <a:noFill/>
        </p:spPr>
        <p:txBody>
          <a:bodyPr wrap="square" rtlCol="0">
            <a:spAutoFit/>
          </a:bodyPr>
          <a:lstStyle/>
          <a:p>
            <a:r>
              <a:rPr lang="en-US" sz="1400" dirty="0">
                <a:latin typeface="Times New Roman" panose="02020603050405020304" pitchFamily="18" charset="0"/>
              </a:rPr>
              <a:t>For more information, see our Conference paper “The Ocean Best Practices System - Supporting a Transparent and Accessible Ocean” by Buttigieg, </a:t>
            </a:r>
            <a:r>
              <a:rPr lang="en-US" sz="1400" dirty="0" err="1">
                <a:latin typeface="Times New Roman" panose="02020603050405020304" pitchFamily="18" charset="0"/>
              </a:rPr>
              <a:t>Caltagirone</a:t>
            </a:r>
            <a:r>
              <a:rPr lang="en-US" sz="1400" dirty="0">
                <a:latin typeface="Times New Roman" panose="02020603050405020304" pitchFamily="18" charset="0"/>
              </a:rPr>
              <a:t>, Simpson and Pearlman.</a:t>
            </a:r>
          </a:p>
        </p:txBody>
      </p:sp>
    </p:spTree>
    <p:extLst>
      <p:ext uri="{BB962C8B-B14F-4D97-AF65-F5344CB8AC3E}">
        <p14:creationId xmlns:p14="http://schemas.microsoft.com/office/powerpoint/2010/main" val="204027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172"/>
                                        </p:tgtEl>
                                        <p:attrNameLst>
                                          <p:attrName>style.visibility</p:attrName>
                                        </p:attrNameLst>
                                      </p:cBhvr>
                                      <p:to>
                                        <p:strVal val="visible"/>
                                      </p:to>
                                    </p:set>
                                    <p:animEffect transition="in" filter="fade">
                                      <p:cBhvr>
                                        <p:cTn id="10" dur="500"/>
                                        <p:tgtEl>
                                          <p:spTgt spid="1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4097"/>
                                        </p:tgtEl>
                                        <p:attrNameLst>
                                          <p:attrName>style.visibility</p:attrName>
                                        </p:attrNameLst>
                                      </p:cBhvr>
                                      <p:to>
                                        <p:strVal val="visible"/>
                                      </p:to>
                                    </p:set>
                                    <p:animEffect transition="in" filter="fade">
                                      <p:cBhvr>
                                        <p:cTn id="16" dur="500"/>
                                        <p:tgtEl>
                                          <p:spTgt spid="4097"/>
                                        </p:tgtEl>
                                      </p:cBhvr>
                                    </p:animEffect>
                                  </p:childTnLst>
                                </p:cTn>
                              </p:par>
                              <p:par>
                                <p:cTn id="17" presetID="10" presetClass="entr" presetSubtype="0" fill="hold" nodeType="withEffect">
                                  <p:stCondLst>
                                    <p:cond delay="0"/>
                                  </p:stCondLst>
                                  <p:childTnLst>
                                    <p:set>
                                      <p:cBhvr>
                                        <p:cTn id="18" dur="1" fill="hold">
                                          <p:stCondLst>
                                            <p:cond delay="0"/>
                                          </p:stCondLst>
                                        </p:cTn>
                                        <p:tgtEl>
                                          <p:spTgt spid="329"/>
                                        </p:tgtEl>
                                        <p:attrNameLst>
                                          <p:attrName>style.visibility</p:attrName>
                                        </p:attrNameLst>
                                      </p:cBhvr>
                                      <p:to>
                                        <p:strVal val="visible"/>
                                      </p:to>
                                    </p:set>
                                    <p:animEffect transition="in" filter="fade">
                                      <p:cBhvr>
                                        <p:cTn id="19" dur="500"/>
                                        <p:tgtEl>
                                          <p:spTgt spid="3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8"/>
                                        </p:tgtEl>
                                        <p:attrNameLst>
                                          <p:attrName>style.visibility</p:attrName>
                                        </p:attrNameLst>
                                      </p:cBhvr>
                                      <p:to>
                                        <p:strVal val="visible"/>
                                      </p:to>
                                    </p:set>
                                    <p:animEffect transition="in" filter="fade">
                                      <p:cBhvr>
                                        <p:cTn id="33" dur="500"/>
                                        <p:tgtEl>
                                          <p:spTgt spid="348"/>
                                        </p:tgtEl>
                                      </p:cBhvr>
                                    </p:animEffect>
                                  </p:childTnLst>
                                </p:cTn>
                              </p:par>
                              <p:par>
                                <p:cTn id="34" presetID="10" presetClass="entr" presetSubtype="0" fill="hold" nodeType="withEffect">
                                  <p:stCondLst>
                                    <p:cond delay="0"/>
                                  </p:stCondLst>
                                  <p:childTnLst>
                                    <p:set>
                                      <p:cBhvr>
                                        <p:cTn id="35" dur="1" fill="hold">
                                          <p:stCondLst>
                                            <p:cond delay="0"/>
                                          </p:stCondLst>
                                        </p:cTn>
                                        <p:tgtEl>
                                          <p:spTgt spid="170"/>
                                        </p:tgtEl>
                                        <p:attrNameLst>
                                          <p:attrName>style.visibility</p:attrName>
                                        </p:attrNameLst>
                                      </p:cBhvr>
                                      <p:to>
                                        <p:strVal val="visible"/>
                                      </p:to>
                                    </p:set>
                                    <p:animEffect transition="in" filter="fade">
                                      <p:cBhvr>
                                        <p:cTn id="36" dur="500"/>
                                        <p:tgtEl>
                                          <p:spTgt spid="170"/>
                                        </p:tgtEl>
                                      </p:cBhvr>
                                    </p:animEffect>
                                  </p:childTnLst>
                                </p:cTn>
                              </p:par>
                              <p:par>
                                <p:cTn id="37" presetID="10" presetClass="entr" presetSubtype="0" fill="hold" nodeType="with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fade">
                                      <p:cBhvr>
                                        <p:cTn id="39" dur="500"/>
                                        <p:tgtEl>
                                          <p:spTgt spid="2051"/>
                                        </p:tgtEl>
                                      </p:cBhvr>
                                    </p:animEffect>
                                  </p:childTnLst>
                                </p:cTn>
                              </p:par>
                              <p:par>
                                <p:cTn id="40" presetID="10" presetClass="entr" presetSubtype="0" fill="hold" nodeType="withEffect">
                                  <p:stCondLst>
                                    <p:cond delay="0"/>
                                  </p:stCondLst>
                                  <p:childTnLst>
                                    <p:set>
                                      <p:cBhvr>
                                        <p:cTn id="41" dur="1" fill="hold">
                                          <p:stCondLst>
                                            <p:cond delay="0"/>
                                          </p:stCondLst>
                                        </p:cTn>
                                        <p:tgtEl>
                                          <p:spTgt spid="167"/>
                                        </p:tgtEl>
                                        <p:attrNameLst>
                                          <p:attrName>style.visibility</p:attrName>
                                        </p:attrNameLst>
                                      </p:cBhvr>
                                      <p:to>
                                        <p:strVal val="visible"/>
                                      </p:to>
                                    </p:set>
                                    <p:animEffect transition="in" filter="fade">
                                      <p:cBhvr>
                                        <p:cTn id="42" dur="500"/>
                                        <p:tgtEl>
                                          <p:spTgt spid="16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7"/>
                                        </p:tgtEl>
                                        <p:attrNameLst>
                                          <p:attrName>style.visibility</p:attrName>
                                        </p:attrNameLst>
                                      </p:cBhvr>
                                      <p:to>
                                        <p:strVal val="visible"/>
                                      </p:to>
                                    </p:set>
                                    <p:animEffect transition="in" filter="fade">
                                      <p:cBhvr>
                                        <p:cTn id="47" dur="500"/>
                                        <p:tgtEl>
                                          <p:spTgt spid="14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8"/>
                                        </p:tgtEl>
                                        <p:attrNameLst>
                                          <p:attrName>style.visibility</p:attrName>
                                        </p:attrNameLst>
                                      </p:cBhvr>
                                      <p:to>
                                        <p:strVal val="visible"/>
                                      </p:to>
                                    </p:set>
                                    <p:animEffect transition="in" filter="fade">
                                      <p:cBhvr>
                                        <p:cTn id="50" dur="500"/>
                                        <p:tgtEl>
                                          <p:spTgt spid="14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5"/>
                                        </p:tgtEl>
                                        <p:attrNameLst>
                                          <p:attrName>style.visibility</p:attrName>
                                        </p:attrNameLst>
                                      </p:cBhvr>
                                      <p:to>
                                        <p:strVal val="visible"/>
                                      </p:to>
                                    </p:set>
                                    <p:animEffect transition="in" filter="fade">
                                      <p:cBhvr>
                                        <p:cTn id="56" dur="500"/>
                                        <p:tgtEl>
                                          <p:spTgt spid="15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9"/>
                                        </p:tgtEl>
                                        <p:attrNameLst>
                                          <p:attrName>style.visibility</p:attrName>
                                        </p:attrNameLst>
                                      </p:cBhvr>
                                      <p:to>
                                        <p:strVal val="visible"/>
                                      </p:to>
                                    </p:set>
                                    <p:animEffect transition="in" filter="fade">
                                      <p:cBhvr>
                                        <p:cTn id="59" dur="500"/>
                                        <p:tgtEl>
                                          <p:spTgt spid="14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5"/>
                                        </p:tgtEl>
                                        <p:attrNameLst>
                                          <p:attrName>style.visibility</p:attrName>
                                        </p:attrNameLst>
                                      </p:cBhvr>
                                      <p:to>
                                        <p:strVal val="visible"/>
                                      </p:to>
                                    </p:set>
                                    <p:animEffect transition="in" filter="fade">
                                      <p:cBhvr>
                                        <p:cTn id="62" dur="500"/>
                                        <p:tgtEl>
                                          <p:spTgt spid="1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6"/>
                                        </p:tgtEl>
                                        <p:attrNameLst>
                                          <p:attrName>style.visibility</p:attrName>
                                        </p:attrNameLst>
                                      </p:cBhvr>
                                      <p:to>
                                        <p:strVal val="visible"/>
                                      </p:to>
                                    </p:set>
                                    <p:animEffect transition="in" filter="fade">
                                      <p:cBhvr>
                                        <p:cTn id="67" dur="500"/>
                                        <p:tgtEl>
                                          <p:spTgt spid="14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fade">
                                      <p:cBhvr>
                                        <p:cTn id="70" dur="500"/>
                                        <p:tgtEl>
                                          <p:spTgt spid="153"/>
                                        </p:tgtEl>
                                      </p:cBhvr>
                                    </p:animEffect>
                                  </p:childTnLst>
                                </p:cTn>
                              </p:par>
                              <p:par>
                                <p:cTn id="71" presetID="10" presetClass="entr" presetSubtype="0" fill="hold" nodeType="withEffect">
                                  <p:stCondLst>
                                    <p:cond delay="0"/>
                                  </p:stCondLst>
                                  <p:childTnLst>
                                    <p:set>
                                      <p:cBhvr>
                                        <p:cTn id="72" dur="1" fill="hold">
                                          <p:stCondLst>
                                            <p:cond delay="0"/>
                                          </p:stCondLst>
                                        </p:cTn>
                                        <p:tgtEl>
                                          <p:spTgt spid="157"/>
                                        </p:tgtEl>
                                        <p:attrNameLst>
                                          <p:attrName>style.visibility</p:attrName>
                                        </p:attrNameLst>
                                      </p:cBhvr>
                                      <p:to>
                                        <p:strVal val="visible"/>
                                      </p:to>
                                    </p:set>
                                    <p:animEffect transition="in" filter="fade">
                                      <p:cBhvr>
                                        <p:cTn id="73" dur="500"/>
                                        <p:tgtEl>
                                          <p:spTgt spid="157"/>
                                        </p:tgtEl>
                                      </p:cBhvr>
                                    </p:animEffect>
                                  </p:childTnLst>
                                </p:cTn>
                              </p:par>
                              <p:par>
                                <p:cTn id="74" presetID="10" presetClass="entr" presetSubtype="0" fill="hold" nodeType="withEffect">
                                  <p:stCondLst>
                                    <p:cond delay="0"/>
                                  </p:stCondLst>
                                  <p:childTnLst>
                                    <p:set>
                                      <p:cBhvr>
                                        <p:cTn id="75" dur="1" fill="hold">
                                          <p:stCondLst>
                                            <p:cond delay="0"/>
                                          </p:stCondLst>
                                        </p:cTn>
                                        <p:tgtEl>
                                          <p:spTgt spid="2052"/>
                                        </p:tgtEl>
                                        <p:attrNameLst>
                                          <p:attrName>style.visibility</p:attrName>
                                        </p:attrNameLst>
                                      </p:cBhvr>
                                      <p:to>
                                        <p:strVal val="visible"/>
                                      </p:to>
                                    </p:set>
                                    <p:animEffect transition="in" filter="fade">
                                      <p:cBhvr>
                                        <p:cTn id="76" dur="500"/>
                                        <p:tgtEl>
                                          <p:spTgt spid="205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8"/>
                                        </p:tgtEl>
                                        <p:attrNameLst>
                                          <p:attrName>style.visibility</p:attrName>
                                        </p:attrNameLst>
                                      </p:cBhvr>
                                      <p:to>
                                        <p:strVal val="visible"/>
                                      </p:to>
                                    </p:set>
                                    <p:animEffect transition="in" filter="fade">
                                      <p:cBhvr>
                                        <p:cTn id="79" dur="500"/>
                                        <p:tgtEl>
                                          <p:spTgt spid="15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1"/>
                                        </p:tgtEl>
                                        <p:attrNameLst>
                                          <p:attrName>style.visibility</p:attrName>
                                        </p:attrNameLst>
                                      </p:cBhvr>
                                      <p:to>
                                        <p:strVal val="visible"/>
                                      </p:to>
                                    </p:set>
                                    <p:animEffect transition="in" filter="fade">
                                      <p:cBhvr>
                                        <p:cTn id="84" dur="500"/>
                                        <p:tgtEl>
                                          <p:spTgt spid="161"/>
                                        </p:tgtEl>
                                      </p:cBhvr>
                                    </p:animEffect>
                                  </p:childTnLst>
                                </p:cTn>
                              </p:par>
                              <p:par>
                                <p:cTn id="85" presetID="10"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71"/>
                                        </p:tgtEl>
                                        <p:attrNameLst>
                                          <p:attrName>style.visibility</p:attrName>
                                        </p:attrNameLst>
                                      </p:cBhvr>
                                      <p:to>
                                        <p:strVal val="visible"/>
                                      </p:to>
                                    </p:set>
                                    <p:animEffect transition="in" filter="fade">
                                      <p:cBhvr>
                                        <p:cTn id="90" dur="500"/>
                                        <p:tgtEl>
                                          <p:spTgt spid="17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64"/>
                                        </p:tgtEl>
                                        <p:attrNameLst>
                                          <p:attrName>style.visibility</p:attrName>
                                        </p:attrNameLst>
                                      </p:cBhvr>
                                      <p:to>
                                        <p:strVal val="visible"/>
                                      </p:to>
                                    </p:set>
                                    <p:animEffect transition="in" filter="fade">
                                      <p:cBhvr>
                                        <p:cTn id="93" dur="500"/>
                                        <p:tgtEl>
                                          <p:spTgt spid="16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74"/>
                                        </p:tgtEl>
                                        <p:attrNameLst>
                                          <p:attrName>style.visibility</p:attrName>
                                        </p:attrNameLst>
                                      </p:cBhvr>
                                      <p:to>
                                        <p:strVal val="visible"/>
                                      </p:to>
                                    </p:set>
                                    <p:animEffect transition="in" filter="fade">
                                      <p:cBhvr>
                                        <p:cTn id="98" dur="500"/>
                                        <p:tgtEl>
                                          <p:spTgt spid="17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79"/>
                                        </p:tgtEl>
                                        <p:attrNameLst>
                                          <p:attrName>style.visibility</p:attrName>
                                        </p:attrNameLst>
                                      </p:cBhvr>
                                      <p:to>
                                        <p:strVal val="visible"/>
                                      </p:to>
                                    </p:set>
                                    <p:animEffect transition="in" filter="fade">
                                      <p:cBhvr>
                                        <p:cTn id="101" dur="500"/>
                                        <p:tgtEl>
                                          <p:spTgt spid="17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80"/>
                                        </p:tgtEl>
                                        <p:attrNameLst>
                                          <p:attrName>style.visibility</p:attrName>
                                        </p:attrNameLst>
                                      </p:cBhvr>
                                      <p:to>
                                        <p:strVal val="visible"/>
                                      </p:to>
                                    </p:set>
                                    <p:animEffect transition="in" filter="fade">
                                      <p:cBhvr>
                                        <p:cTn id="107"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64" grpId="0" animBg="1"/>
      <p:bldP spid="145" grpId="0" animBg="1"/>
      <p:bldP spid="161" grpId="0" animBg="1"/>
      <p:bldP spid="155" grpId="0" animBg="1"/>
      <p:bldP spid="148" grpId="0" animBg="1"/>
      <p:bldP spid="28" grpId="0" animBg="1"/>
      <p:bldP spid="345" grpId="0" animBg="1"/>
      <p:bldP spid="346" grpId="0" animBg="1"/>
      <p:bldP spid="348" grpId="0" animBg="1"/>
      <p:bldP spid="146" grpId="0" animBg="1"/>
      <p:bldP spid="147" grpId="0" animBg="1"/>
      <p:bldP spid="149" grpId="0" animBg="1"/>
      <p:bldP spid="153" grpId="0" animBg="1"/>
      <p:bldP spid="3" grpId="0" animBg="1"/>
      <p:bldP spid="156" grpId="0" animBg="1"/>
      <p:bldP spid="171" grpId="0" animBg="1"/>
      <p:bldP spid="7" grpId="0"/>
      <p:bldP spid="179" grpId="0"/>
      <p:bldP spid="1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ounded Rectangle 4"/>
          <p:cNvSpPr/>
          <p:nvPr/>
        </p:nvSpPr>
        <p:spPr>
          <a:xfrm>
            <a:off x="1524000" y="370606"/>
            <a:ext cx="8748464" cy="1372577"/>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2" name="Group 11"/>
          <p:cNvGrpSpPr/>
          <p:nvPr/>
        </p:nvGrpSpPr>
        <p:grpSpPr>
          <a:xfrm>
            <a:off x="5317124" y="2022861"/>
            <a:ext cx="1557753" cy="2322404"/>
            <a:chOff x="467544" y="811191"/>
            <a:chExt cx="1557753" cy="2322404"/>
          </a:xfrm>
        </p:grpSpPr>
        <p:sp>
          <p:nvSpPr>
            <p:cNvPr id="13" name="Rounded Rectangle 12"/>
            <p:cNvSpPr/>
            <p:nvPr/>
          </p:nvSpPr>
          <p:spPr>
            <a:xfrm>
              <a:off x="467544" y="811191"/>
              <a:ext cx="1557753" cy="232240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4" name="Rounded Rectangle 13"/>
            <p:cNvSpPr/>
            <p:nvPr/>
          </p:nvSpPr>
          <p:spPr>
            <a:xfrm>
              <a:off x="580080" y="1025801"/>
              <a:ext cx="1352342" cy="24879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alibri"/>
                </a:rPr>
                <a:t>My BP</a:t>
              </a:r>
            </a:p>
          </p:txBody>
        </p:sp>
        <p:sp>
          <p:nvSpPr>
            <p:cNvPr id="15" name="Rounded Rectangle 14"/>
            <p:cNvSpPr/>
            <p:nvPr/>
          </p:nvSpPr>
          <p:spPr>
            <a:xfrm>
              <a:off x="580080" y="1414970"/>
              <a:ext cx="676171" cy="206238"/>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b="1" dirty="0">
                  <a:solidFill>
                    <a:prstClr val="black"/>
                  </a:solidFill>
                  <a:latin typeface="Calibri"/>
                </a:rPr>
                <a:t>Author</a:t>
              </a:r>
            </a:p>
          </p:txBody>
        </p:sp>
        <p:sp>
          <p:nvSpPr>
            <p:cNvPr id="16" name="Rounded Rectangle 15"/>
            <p:cNvSpPr/>
            <p:nvPr/>
          </p:nvSpPr>
          <p:spPr>
            <a:xfrm>
              <a:off x="580080" y="1782192"/>
              <a:ext cx="967584" cy="230574"/>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prstClr val="black"/>
                  </a:solidFill>
                  <a:latin typeface="Calibri"/>
                </a:rPr>
                <a:t>Part 1</a:t>
              </a:r>
            </a:p>
          </p:txBody>
        </p:sp>
        <p:sp>
          <p:nvSpPr>
            <p:cNvPr id="17" name="Rounded Rectangle 16"/>
            <p:cNvSpPr/>
            <p:nvPr/>
          </p:nvSpPr>
          <p:spPr>
            <a:xfrm>
              <a:off x="580080" y="2142782"/>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8" name="Rounded Rectangle 17"/>
            <p:cNvSpPr/>
            <p:nvPr/>
          </p:nvSpPr>
          <p:spPr>
            <a:xfrm>
              <a:off x="580080" y="2564592"/>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9" name="Rounded Rectangle 18"/>
            <p:cNvSpPr/>
            <p:nvPr/>
          </p:nvSpPr>
          <p:spPr>
            <a:xfrm>
              <a:off x="580080" y="2756695"/>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20" name="Rounded Rectangle 19"/>
            <p:cNvSpPr/>
            <p:nvPr/>
          </p:nvSpPr>
          <p:spPr>
            <a:xfrm>
              <a:off x="1303541" y="1414970"/>
              <a:ext cx="676171" cy="206238"/>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b="1" dirty="0">
                  <a:solidFill>
                    <a:prstClr val="black"/>
                  </a:solidFill>
                  <a:latin typeface="Calibri"/>
                </a:rPr>
                <a:t>Author</a:t>
              </a:r>
            </a:p>
          </p:txBody>
        </p:sp>
        <p:sp>
          <p:nvSpPr>
            <p:cNvPr id="21" name="Rounded Rectangle 20"/>
            <p:cNvSpPr/>
            <p:nvPr/>
          </p:nvSpPr>
          <p:spPr>
            <a:xfrm>
              <a:off x="580080" y="2348880"/>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grpSp>
        <p:nvGrpSpPr>
          <p:cNvPr id="99" name="Group 98"/>
          <p:cNvGrpSpPr/>
          <p:nvPr/>
        </p:nvGrpSpPr>
        <p:grpSpPr>
          <a:xfrm>
            <a:off x="8691357" y="316264"/>
            <a:ext cx="1557753" cy="2322404"/>
            <a:chOff x="467544" y="811191"/>
            <a:chExt cx="1557753" cy="2322404"/>
          </a:xfrm>
        </p:grpSpPr>
        <p:sp>
          <p:nvSpPr>
            <p:cNvPr id="100" name="Rounded Rectangle 99"/>
            <p:cNvSpPr/>
            <p:nvPr/>
          </p:nvSpPr>
          <p:spPr>
            <a:xfrm>
              <a:off x="467544" y="811191"/>
              <a:ext cx="1557753" cy="2322404"/>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01" name="Rounded Rectangle 100"/>
            <p:cNvSpPr/>
            <p:nvPr/>
          </p:nvSpPr>
          <p:spPr>
            <a:xfrm>
              <a:off x="580080" y="1025801"/>
              <a:ext cx="1352342" cy="24879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Calibri"/>
                </a:rPr>
                <a:t>Their BP</a:t>
              </a:r>
            </a:p>
          </p:txBody>
        </p:sp>
        <p:sp>
          <p:nvSpPr>
            <p:cNvPr id="102" name="Rounded Rectangle 101"/>
            <p:cNvSpPr/>
            <p:nvPr/>
          </p:nvSpPr>
          <p:spPr>
            <a:xfrm>
              <a:off x="580080" y="1414970"/>
              <a:ext cx="676171" cy="206238"/>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b="1" dirty="0">
                  <a:solidFill>
                    <a:prstClr val="black"/>
                  </a:solidFill>
                  <a:latin typeface="Calibri"/>
                </a:rPr>
                <a:t>Author</a:t>
              </a:r>
            </a:p>
          </p:txBody>
        </p:sp>
        <p:sp>
          <p:nvSpPr>
            <p:cNvPr id="103" name="Rounded Rectangle 102"/>
            <p:cNvSpPr/>
            <p:nvPr/>
          </p:nvSpPr>
          <p:spPr>
            <a:xfrm>
              <a:off x="580080" y="1782192"/>
              <a:ext cx="967584" cy="230574"/>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prstClr val="black"/>
                  </a:solidFill>
                  <a:latin typeface="Calibri"/>
                </a:rPr>
                <a:t>Part 1</a:t>
              </a:r>
            </a:p>
          </p:txBody>
        </p:sp>
        <p:sp>
          <p:nvSpPr>
            <p:cNvPr id="104" name="Rounded Rectangle 103"/>
            <p:cNvSpPr/>
            <p:nvPr/>
          </p:nvSpPr>
          <p:spPr>
            <a:xfrm>
              <a:off x="580080" y="2142782"/>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05" name="Rounded Rectangle 104"/>
            <p:cNvSpPr/>
            <p:nvPr/>
          </p:nvSpPr>
          <p:spPr>
            <a:xfrm>
              <a:off x="580080" y="2564592"/>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06" name="Rounded Rectangle 105"/>
            <p:cNvSpPr/>
            <p:nvPr/>
          </p:nvSpPr>
          <p:spPr>
            <a:xfrm>
              <a:off x="580080" y="2756695"/>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07" name="Rounded Rectangle 106"/>
            <p:cNvSpPr/>
            <p:nvPr/>
          </p:nvSpPr>
          <p:spPr>
            <a:xfrm>
              <a:off x="1303541" y="1414970"/>
              <a:ext cx="676171" cy="206238"/>
            </a:xfrm>
            <a:prstGeom prst="roundRect">
              <a:avLst/>
            </a:prstGeom>
            <a:solidFill>
              <a:schemeClr val="bg1">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b="1" dirty="0">
                  <a:solidFill>
                    <a:prstClr val="black"/>
                  </a:solidFill>
                  <a:latin typeface="Calibri"/>
                </a:rPr>
                <a:t>Author</a:t>
              </a:r>
            </a:p>
          </p:txBody>
        </p:sp>
        <p:sp>
          <p:nvSpPr>
            <p:cNvPr id="108" name="Rounded Rectangle 107"/>
            <p:cNvSpPr/>
            <p:nvPr/>
          </p:nvSpPr>
          <p:spPr>
            <a:xfrm>
              <a:off x="580080" y="2348880"/>
              <a:ext cx="1352342" cy="104746"/>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grpSp>
        <p:nvGrpSpPr>
          <p:cNvPr id="2" name="Group 1"/>
          <p:cNvGrpSpPr/>
          <p:nvPr/>
        </p:nvGrpSpPr>
        <p:grpSpPr>
          <a:xfrm>
            <a:off x="8513324" y="1758769"/>
            <a:ext cx="1557968" cy="1153359"/>
            <a:chOff x="6989324" y="1758768"/>
            <a:chExt cx="1557968" cy="1153359"/>
          </a:xfrm>
        </p:grpSpPr>
        <p:sp>
          <p:nvSpPr>
            <p:cNvPr id="113" name="Line 3"/>
            <p:cNvSpPr>
              <a:spLocks noChangeShapeType="1"/>
            </p:cNvSpPr>
            <p:nvPr/>
          </p:nvSpPr>
          <p:spPr bwMode="auto">
            <a:xfrm rot="8338656" flipV="1">
              <a:off x="7510200" y="2672841"/>
              <a:ext cx="1037092" cy="239286"/>
            </a:xfrm>
            <a:prstGeom prst="line">
              <a:avLst/>
            </a:prstGeom>
            <a:no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latin typeface="Calibri"/>
              </a:endParaRPr>
            </a:p>
          </p:txBody>
        </p:sp>
        <p:sp>
          <p:nvSpPr>
            <p:cNvPr id="114" name="Line 3"/>
            <p:cNvSpPr>
              <a:spLocks noChangeShapeType="1"/>
            </p:cNvSpPr>
            <p:nvPr/>
          </p:nvSpPr>
          <p:spPr bwMode="auto">
            <a:xfrm rot="8338656" flipV="1">
              <a:off x="6989324" y="2106268"/>
              <a:ext cx="759668" cy="727620"/>
            </a:xfrm>
            <a:prstGeom prst="line">
              <a:avLst/>
            </a:prstGeom>
            <a:no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latin typeface="Calibri"/>
              </a:endParaRPr>
            </a:p>
          </p:txBody>
        </p:sp>
        <p:sp>
          <p:nvSpPr>
            <p:cNvPr id="109" name="Oval 4"/>
            <p:cNvSpPr>
              <a:spLocks noChangeArrowheads="1"/>
            </p:cNvSpPr>
            <p:nvPr/>
          </p:nvSpPr>
          <p:spPr bwMode="auto">
            <a:xfrm rot="8338656">
              <a:off x="7336933" y="1758768"/>
              <a:ext cx="286683" cy="289502"/>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p>
              <a:pPr>
                <a:defRPr/>
              </a:pPr>
              <a:endParaRPr lang="en-GB">
                <a:solidFill>
                  <a:prstClr val="white"/>
                </a:solidFill>
                <a:latin typeface="Calibri"/>
              </a:endParaRPr>
            </a:p>
          </p:txBody>
        </p:sp>
        <p:sp>
          <p:nvSpPr>
            <p:cNvPr id="112" name="Oval 4"/>
            <p:cNvSpPr>
              <a:spLocks noChangeArrowheads="1"/>
            </p:cNvSpPr>
            <p:nvPr/>
          </p:nvSpPr>
          <p:spPr bwMode="auto">
            <a:xfrm rot="8338656">
              <a:off x="8155808" y="2145676"/>
              <a:ext cx="371260" cy="373268"/>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de-DE" altLang="de-DE">
                <a:solidFill>
                  <a:srgbClr val="FF9900"/>
                </a:solidFill>
                <a:latin typeface="Calibri" pitchFamily="34" charset="0"/>
              </a:endParaRPr>
            </a:p>
          </p:txBody>
        </p:sp>
      </p:grpSp>
      <p:grpSp>
        <p:nvGrpSpPr>
          <p:cNvPr id="23" name="Group 22"/>
          <p:cNvGrpSpPr/>
          <p:nvPr/>
        </p:nvGrpSpPr>
        <p:grpSpPr>
          <a:xfrm rot="8338656">
            <a:off x="5961335" y="2717854"/>
            <a:ext cx="3254462" cy="1807420"/>
            <a:chOff x="1371600" y="3133725"/>
            <a:chExt cx="7983334" cy="4433675"/>
          </a:xfrm>
        </p:grpSpPr>
        <p:grpSp>
          <p:nvGrpSpPr>
            <p:cNvPr id="42" name="Group 41"/>
            <p:cNvGrpSpPr/>
            <p:nvPr/>
          </p:nvGrpSpPr>
          <p:grpSpPr>
            <a:xfrm>
              <a:off x="1719263" y="3502498"/>
              <a:ext cx="5466486" cy="3988893"/>
              <a:chOff x="1719263" y="3502498"/>
              <a:chExt cx="5466486" cy="3988893"/>
            </a:xfrm>
          </p:grpSpPr>
          <p:sp>
            <p:nvSpPr>
              <p:cNvPr id="88" name="Line 3"/>
              <p:cNvSpPr>
                <a:spLocks noChangeShapeType="1"/>
              </p:cNvSpPr>
              <p:nvPr/>
            </p:nvSpPr>
            <p:spPr bwMode="auto">
              <a:xfrm>
                <a:off x="1719263" y="3502498"/>
                <a:ext cx="385066" cy="989481"/>
              </a:xfrm>
              <a:prstGeom prst="line">
                <a:avLst/>
              </a:prstGeom>
              <a:no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latin typeface="Calibri"/>
                </a:endParaRPr>
              </a:p>
            </p:txBody>
          </p:sp>
          <p:sp>
            <p:nvSpPr>
              <p:cNvPr id="92" name="Line 3"/>
              <p:cNvSpPr>
                <a:spLocks noChangeShapeType="1"/>
              </p:cNvSpPr>
              <p:nvPr/>
            </p:nvSpPr>
            <p:spPr bwMode="auto">
              <a:xfrm flipH="1" flipV="1">
                <a:off x="4128859" y="4851399"/>
                <a:ext cx="3056890" cy="2639992"/>
              </a:xfrm>
              <a:prstGeom prst="line">
                <a:avLst/>
              </a:prstGeom>
              <a:no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latin typeface="Calibri"/>
                </a:endParaRPr>
              </a:p>
            </p:txBody>
          </p:sp>
          <p:sp>
            <p:nvSpPr>
              <p:cNvPr id="94" name="Oval 4"/>
              <p:cNvSpPr>
                <a:spLocks noChangeArrowheads="1"/>
              </p:cNvSpPr>
              <p:nvPr/>
            </p:nvSpPr>
            <p:spPr bwMode="auto">
              <a:xfrm>
                <a:off x="1859355" y="4249338"/>
                <a:ext cx="430213" cy="431800"/>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p>
                <a:pPr>
                  <a:defRPr/>
                </a:pPr>
                <a:endParaRPr lang="en-GB">
                  <a:solidFill>
                    <a:prstClr val="white"/>
                  </a:solidFill>
                  <a:latin typeface="Calibri"/>
                </a:endParaRPr>
              </a:p>
            </p:txBody>
          </p:sp>
        </p:grpSp>
        <p:sp>
          <p:nvSpPr>
            <p:cNvPr id="50" name="Line 9"/>
            <p:cNvSpPr>
              <a:spLocks noChangeShapeType="1"/>
            </p:cNvSpPr>
            <p:nvPr/>
          </p:nvSpPr>
          <p:spPr bwMode="auto">
            <a:xfrm>
              <a:off x="1560513" y="3433763"/>
              <a:ext cx="1106487" cy="38576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latin typeface="Calibri"/>
              </a:endParaRPr>
            </a:p>
          </p:txBody>
        </p:sp>
        <p:sp>
          <p:nvSpPr>
            <p:cNvPr id="52" name="Line 11"/>
            <p:cNvSpPr>
              <a:spLocks noChangeShapeType="1"/>
            </p:cNvSpPr>
            <p:nvPr/>
          </p:nvSpPr>
          <p:spPr bwMode="auto">
            <a:xfrm>
              <a:off x="1560514" y="3433769"/>
              <a:ext cx="7794420" cy="413363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latin typeface="Calibri"/>
              </a:endParaRPr>
            </a:p>
          </p:txBody>
        </p:sp>
        <p:sp>
          <p:nvSpPr>
            <p:cNvPr id="61" name="Oval 4"/>
            <p:cNvSpPr>
              <a:spLocks noChangeArrowheads="1"/>
            </p:cNvSpPr>
            <p:nvPr/>
          </p:nvSpPr>
          <p:spPr bwMode="auto">
            <a:xfrm>
              <a:off x="2322513" y="3625850"/>
              <a:ext cx="484187" cy="488950"/>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de-DE" altLang="de-DE">
                <a:solidFill>
                  <a:srgbClr val="FF9900"/>
                </a:solidFill>
                <a:latin typeface="Calibri" pitchFamily="34" charset="0"/>
              </a:endParaRPr>
            </a:p>
          </p:txBody>
        </p:sp>
        <p:sp>
          <p:nvSpPr>
            <p:cNvPr id="64" name="Oval 4"/>
            <p:cNvSpPr>
              <a:spLocks noChangeArrowheads="1"/>
            </p:cNvSpPr>
            <p:nvPr/>
          </p:nvSpPr>
          <p:spPr bwMode="auto">
            <a:xfrm>
              <a:off x="1371600" y="3133725"/>
              <a:ext cx="587375" cy="590550"/>
            </a:xfrm>
            <a:prstGeom prst="ellipse">
              <a:avLst/>
            </a:prstGeom>
            <a:solidFill>
              <a:srgbClr val="FF9900"/>
            </a:solidFill>
            <a:ln w="38100" algn="ctr">
              <a:solidFill>
                <a:schemeClr val="bg1"/>
              </a:solidFill>
              <a:round/>
              <a:headEnd/>
              <a:tailEnd/>
            </a:ln>
            <a:effectLst>
              <a:outerShdw dist="20000" dir="5400000" rotWithShape="0">
                <a:srgbClr val="000000">
                  <a:alpha val="37999"/>
                </a:srgbClr>
              </a:outerShdw>
            </a:effec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de-DE" altLang="de-DE">
                <a:solidFill>
                  <a:srgbClr val="FF9900"/>
                </a:solidFill>
                <a:latin typeface="Calibri" pitchFamily="34" charset="0"/>
              </a:endParaRPr>
            </a:p>
          </p:txBody>
        </p:sp>
        <p:sp>
          <p:nvSpPr>
            <p:cNvPr id="74" name="Oval 4"/>
            <p:cNvSpPr>
              <a:spLocks noChangeArrowheads="1"/>
            </p:cNvSpPr>
            <p:nvPr/>
          </p:nvSpPr>
          <p:spPr bwMode="auto">
            <a:xfrm>
              <a:off x="3886200" y="4572000"/>
              <a:ext cx="484188" cy="488950"/>
            </a:xfrm>
            <a:prstGeom prst="ellipse">
              <a:avLst/>
            </a:prstGeom>
            <a:solidFill>
              <a:srgbClr val="00CC66"/>
            </a:solidFill>
            <a:ln w="38100" algn="ctr">
              <a:solidFill>
                <a:schemeClr val="bg1"/>
              </a:solidFill>
              <a:round/>
              <a:headEnd/>
              <a:tailEnd/>
            </a:ln>
            <a:effectLst>
              <a:outerShdw dist="20000" dir="5400000" rotWithShape="0">
                <a:srgbClr val="000000">
                  <a:alpha val="37999"/>
                </a:srgbClr>
              </a:outerShdw>
            </a:effectLst>
          </p:spPr>
          <p:txBody>
            <a:bodyPr wrap="none" anchor="ctr"/>
            <a:lstStyle/>
            <a:p>
              <a:pPr>
                <a:defRPr/>
              </a:pPr>
              <a:endParaRPr lang="en-GB">
                <a:solidFill>
                  <a:prstClr val="white"/>
                </a:solidFill>
                <a:latin typeface="Calibri"/>
              </a:endParaRPr>
            </a:p>
          </p:txBody>
        </p:sp>
      </p:grpSp>
      <p:sp>
        <p:nvSpPr>
          <p:cNvPr id="97" name="Oval 4"/>
          <p:cNvSpPr>
            <a:spLocks noChangeArrowheads="1"/>
          </p:cNvSpPr>
          <p:nvPr/>
        </p:nvSpPr>
        <p:spPr bwMode="auto">
          <a:xfrm rot="8338656">
            <a:off x="5626370" y="3820212"/>
            <a:ext cx="389213" cy="390649"/>
          </a:xfrm>
          <a:prstGeom prst="ellipse">
            <a:avLst/>
          </a:prstGeom>
          <a:solidFill>
            <a:srgbClr val="00B0F0"/>
          </a:solidFill>
          <a:ln w="38100" algn="ctr">
            <a:solidFill>
              <a:schemeClr val="bg1"/>
            </a:solidFill>
            <a:round/>
            <a:headEnd/>
            <a:tailEnd/>
          </a:ln>
          <a:effectLst>
            <a:outerShdw dist="20000" dir="5400000" rotWithShape="0">
              <a:srgbClr val="000000">
                <a:alpha val="37999"/>
              </a:srgbClr>
            </a:outerShdw>
          </a:effectLst>
        </p:spPr>
        <p:txBody>
          <a:bodyPr wrap="none" anchor="ctr"/>
          <a:lstStyle/>
          <a:p>
            <a:pPr>
              <a:defRPr/>
            </a:pPr>
            <a:endParaRPr lang="en-GB">
              <a:solidFill>
                <a:prstClr val="white"/>
              </a:solidFill>
              <a:latin typeface="Calibri"/>
            </a:endParaRPr>
          </a:p>
        </p:txBody>
      </p:sp>
      <p:sp>
        <p:nvSpPr>
          <p:cNvPr id="98" name="Oval 4"/>
          <p:cNvSpPr>
            <a:spLocks noChangeArrowheads="1"/>
          </p:cNvSpPr>
          <p:nvPr/>
        </p:nvSpPr>
        <p:spPr bwMode="auto">
          <a:xfrm rot="97760">
            <a:off x="6302492" y="3202344"/>
            <a:ext cx="377427" cy="379467"/>
          </a:xfrm>
          <a:prstGeom prst="ellipse">
            <a:avLst/>
          </a:prstGeom>
          <a:solidFill>
            <a:schemeClr val="accent2"/>
          </a:solidFill>
          <a:ln w="38100" algn="ctr">
            <a:solidFill>
              <a:schemeClr val="bg1"/>
            </a:solidFill>
            <a:round/>
            <a:headEnd/>
            <a:tailEnd/>
          </a:ln>
          <a:effectLst>
            <a:outerShdw dist="20000" dir="5400000" rotWithShape="0">
              <a:srgbClr val="000000">
                <a:alpha val="37999"/>
              </a:srgbClr>
            </a:outerShdw>
          </a:effectLst>
        </p:spPr>
        <p:txBody>
          <a:bodyPr rot="10800000"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de-DE" altLang="de-DE">
              <a:solidFill>
                <a:srgbClr val="FF9900"/>
              </a:solidFill>
              <a:latin typeface="Calibri" pitchFamily="34" charset="0"/>
            </a:endParaRPr>
          </a:p>
        </p:txBody>
      </p:sp>
      <p:pic>
        <p:nvPicPr>
          <p:cNvPr id="11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62" y="2085168"/>
            <a:ext cx="3209478" cy="3344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11014" y="5544953"/>
            <a:ext cx="7474995" cy="461665"/>
          </a:xfrm>
          <a:prstGeom prst="rect">
            <a:avLst/>
          </a:prstGeom>
          <a:noFill/>
        </p:spPr>
        <p:txBody>
          <a:bodyPr wrap="none" rtlCol="0">
            <a:spAutoFit/>
          </a:bodyPr>
          <a:lstStyle/>
          <a:p>
            <a:r>
              <a:rPr lang="en-GB" sz="2400" b="1" dirty="0">
                <a:solidFill>
                  <a:srgbClr val="C00000"/>
                </a:solidFill>
                <a:latin typeface="Calibri"/>
              </a:rPr>
              <a:t>Sensors and platforms,</a:t>
            </a:r>
            <a:r>
              <a:rPr lang="en-GB" sz="2400" b="1" dirty="0">
                <a:solidFill>
                  <a:prstClr val="black"/>
                </a:solidFill>
                <a:latin typeface="Calibri"/>
              </a:rPr>
              <a:t> </a:t>
            </a:r>
            <a:r>
              <a:rPr lang="en-GB" sz="2400" b="1" dirty="0">
                <a:solidFill>
                  <a:srgbClr val="33CC33"/>
                </a:solidFill>
                <a:latin typeface="Calibri"/>
              </a:rPr>
              <a:t>Environments</a:t>
            </a:r>
            <a:r>
              <a:rPr lang="en-GB" sz="2400" b="1" dirty="0">
                <a:solidFill>
                  <a:prstClr val="black"/>
                </a:solidFill>
                <a:latin typeface="Calibri"/>
              </a:rPr>
              <a:t>, </a:t>
            </a:r>
            <a:r>
              <a:rPr lang="en-GB" sz="2400" b="1" dirty="0">
                <a:solidFill>
                  <a:srgbClr val="00B0F0"/>
                </a:solidFill>
                <a:latin typeface="Calibri"/>
              </a:rPr>
              <a:t>Chemicals, </a:t>
            </a:r>
            <a:r>
              <a:rPr lang="en-GB" sz="2400" b="1" dirty="0">
                <a:solidFill>
                  <a:srgbClr val="F79646"/>
                </a:solidFill>
                <a:latin typeface="Calibri"/>
              </a:rPr>
              <a:t>SDGs</a:t>
            </a:r>
            <a:r>
              <a:rPr lang="en-GB" sz="2400" b="1" dirty="0">
                <a:solidFill>
                  <a:prstClr val="black"/>
                </a:solidFill>
                <a:latin typeface="Calibri"/>
              </a:rPr>
              <a:t>… </a:t>
            </a:r>
          </a:p>
        </p:txBody>
      </p:sp>
      <p:pic>
        <p:nvPicPr>
          <p:cNvPr id="118" name="Picture 2" descr="http://www.oceanbestpractices.net/themes/Mirage2/images/ODPrLogo_fina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013" y="476673"/>
            <a:ext cx="3699795" cy="123326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703512" y="6194516"/>
            <a:ext cx="3960440" cy="613456"/>
            <a:chOff x="179512" y="6055904"/>
            <a:chExt cx="3960440" cy="613456"/>
          </a:xfrm>
        </p:grpSpPr>
        <p:sp>
          <p:nvSpPr>
            <p:cNvPr id="43" name="TextBox 42"/>
            <p:cNvSpPr txBox="1"/>
            <p:nvPr/>
          </p:nvSpPr>
          <p:spPr>
            <a:xfrm>
              <a:off x="1187624" y="6158408"/>
              <a:ext cx="2676438" cy="461665"/>
            </a:xfrm>
            <a:prstGeom prst="rect">
              <a:avLst/>
            </a:prstGeom>
            <a:noFill/>
          </p:spPr>
          <p:txBody>
            <a:bodyPr wrap="none" rtlCol="0">
              <a:spAutoFit/>
            </a:bodyPr>
            <a:lstStyle/>
            <a:p>
              <a:r>
                <a:rPr lang="en-GB" sz="2400" b="1" dirty="0">
                  <a:solidFill>
                    <a:srgbClr val="C00000"/>
                  </a:solidFill>
                  <a:latin typeface="Calibri"/>
                </a:rPr>
                <a:t> NERC Vocab Server</a:t>
              </a:r>
              <a:endParaRPr lang="en-GB" sz="2400" b="1" dirty="0">
                <a:solidFill>
                  <a:prstClr val="black"/>
                </a:solidFill>
                <a:latin typeface="Calibri"/>
              </a:endParaRPr>
            </a:p>
          </p:txBody>
        </p:sp>
        <p:sp>
          <p:nvSpPr>
            <p:cNvPr id="4" name="Rounded Rectangle 3"/>
            <p:cNvSpPr/>
            <p:nvPr/>
          </p:nvSpPr>
          <p:spPr>
            <a:xfrm>
              <a:off x="179512" y="6055904"/>
              <a:ext cx="3960440" cy="6134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grpSp>
        <p:nvGrpSpPr>
          <p:cNvPr id="9" name="Group 8"/>
          <p:cNvGrpSpPr/>
          <p:nvPr/>
        </p:nvGrpSpPr>
        <p:grpSpPr>
          <a:xfrm>
            <a:off x="6173541" y="5914396"/>
            <a:ext cx="3849412" cy="1187013"/>
            <a:chOff x="4773172" y="5775783"/>
            <a:chExt cx="3849412" cy="1187013"/>
          </a:xfrm>
        </p:grpSpPr>
        <p:sp>
          <p:nvSpPr>
            <p:cNvPr id="46" name="Rounded Rectangle 45"/>
            <p:cNvSpPr/>
            <p:nvPr/>
          </p:nvSpPr>
          <p:spPr>
            <a:xfrm>
              <a:off x="4773172" y="6055904"/>
              <a:ext cx="3849412" cy="6134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grpSp>
          <p:nvGrpSpPr>
            <p:cNvPr id="8" name="Group 7"/>
            <p:cNvGrpSpPr/>
            <p:nvPr/>
          </p:nvGrpSpPr>
          <p:grpSpPr>
            <a:xfrm>
              <a:off x="5052485" y="5775783"/>
              <a:ext cx="3570099" cy="1187013"/>
              <a:chOff x="5052485" y="5775783"/>
              <a:chExt cx="3570099" cy="1187013"/>
            </a:xfrm>
          </p:grpSpPr>
          <p:pic>
            <p:nvPicPr>
              <p:cNvPr id="8196" name="Picture 4" descr="http://www.obofoundry.org/images/foundry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2485" y="5775783"/>
                <a:ext cx="775395" cy="7753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79865" y="5898758"/>
                <a:ext cx="2298321" cy="338554"/>
              </a:xfrm>
              <a:prstGeom prst="rect">
                <a:avLst/>
              </a:prstGeom>
              <a:solidFill>
                <a:schemeClr val="bg1"/>
              </a:solidFill>
            </p:spPr>
            <p:txBody>
              <a:bodyPr wrap="none">
                <a:spAutoFit/>
              </a:bodyPr>
              <a:lstStyle/>
              <a:p>
                <a:r>
                  <a:rPr lang="en-GB" sz="1600" b="1" dirty="0">
                    <a:solidFill>
                      <a:prstClr val="black"/>
                    </a:solidFill>
                    <a:latin typeface="Calibri"/>
                  </a:rPr>
                  <a:t>OBO Foundry Ontologies</a:t>
                </a:r>
              </a:p>
            </p:txBody>
          </p:sp>
          <p:sp>
            <p:nvSpPr>
              <p:cNvPr id="7" name="Rectangle 6"/>
              <p:cNvSpPr/>
              <p:nvPr/>
            </p:nvSpPr>
            <p:spPr>
              <a:xfrm>
                <a:off x="5751221" y="6131799"/>
                <a:ext cx="2871363" cy="830997"/>
              </a:xfrm>
              <a:prstGeom prst="rect">
                <a:avLst/>
              </a:prstGeom>
            </p:spPr>
            <p:txBody>
              <a:bodyPr wrap="none">
                <a:spAutoFit/>
              </a:bodyPr>
              <a:lstStyle/>
              <a:p>
                <a:r>
                  <a:rPr lang="en-GB" sz="2400" b="1" dirty="0">
                    <a:solidFill>
                      <a:srgbClr val="33CC33"/>
                    </a:solidFill>
                    <a:latin typeface="Calibri"/>
                  </a:rPr>
                  <a:t>ENVO, </a:t>
                </a:r>
                <a:r>
                  <a:rPr lang="en-GB" sz="2400" b="1" dirty="0">
                    <a:solidFill>
                      <a:srgbClr val="00B0F0"/>
                    </a:solidFill>
                    <a:latin typeface="Calibri"/>
                  </a:rPr>
                  <a:t>CHEBI, </a:t>
                </a:r>
                <a:r>
                  <a:rPr lang="en-GB" sz="2400" b="1" dirty="0">
                    <a:solidFill>
                      <a:srgbClr val="F79646"/>
                    </a:solidFill>
                    <a:latin typeface="Calibri"/>
                  </a:rPr>
                  <a:t>SDGIO </a:t>
                </a:r>
                <a:endParaRPr lang="en-GB" sz="2400" dirty="0">
                  <a:solidFill>
                    <a:srgbClr val="F79646"/>
                  </a:solidFill>
                  <a:latin typeface="Calibri"/>
                </a:endParaRPr>
              </a:p>
              <a:p>
                <a:r>
                  <a:rPr lang="en-GB" sz="2400" b="1" dirty="0">
                    <a:solidFill>
                      <a:srgbClr val="00B0F0"/>
                    </a:solidFill>
                    <a:latin typeface="Calibri"/>
                  </a:rPr>
                  <a:t> </a:t>
                </a:r>
                <a:endParaRPr lang="en-GB" dirty="0">
                  <a:solidFill>
                    <a:prstClr val="black"/>
                  </a:solidFill>
                  <a:latin typeface="Calibri"/>
                </a:endParaRPr>
              </a:p>
            </p:txBody>
          </p:sp>
        </p:grpSp>
      </p:grpSp>
      <p:pic>
        <p:nvPicPr>
          <p:cNvPr id="6146" name="Picture 2" descr="https://upload.wikimedia.org/wikipedia/commons/1/15/Bodc_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6000321"/>
            <a:ext cx="751207" cy="751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0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7"/>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6146"/>
                                        </p:tgtEl>
                                        <p:attrNameLst>
                                          <p:attrName>style.visibility</p:attrName>
                                        </p:attrNameLst>
                                      </p:cBhvr>
                                      <p:to>
                                        <p:strVal val="visible"/>
                                      </p:to>
                                    </p:set>
                                    <p:animEffect transition="in" filter="fade">
                                      <p:cBhvr>
                                        <p:cTn id="3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1379</TotalTime>
  <Words>1092</Words>
  <Application>Microsoft Office PowerPoint</Application>
  <PresentationFormat>Widescreen</PresentationFormat>
  <Paragraphs>178</Paragraphs>
  <Slides>22</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Calibri</vt:lpstr>
      <vt:lpstr>Calibri Light</vt:lpstr>
      <vt:lpstr>Century Gothic</vt:lpstr>
      <vt:lpstr>Noto Sans Symbols</vt:lpstr>
      <vt:lpstr>Source Sans Pro</vt:lpstr>
      <vt:lpstr>Times New Roman</vt:lpstr>
      <vt:lpstr>Wingdings</vt:lpstr>
      <vt:lpstr>Office Theme</vt:lpstr>
      <vt:lpstr>1_Office Theme</vt:lpstr>
      <vt:lpstr>Best Practices </vt:lpstr>
      <vt:lpstr>PowerPoint Presentation</vt:lpstr>
      <vt:lpstr>What is a Best Practice?</vt:lpstr>
      <vt:lpstr>PowerPoint Presentation</vt:lpstr>
      <vt:lpstr>Ocean Best Practices</vt:lpstr>
      <vt:lpstr>The Ocean Best Practices System (OBPS)</vt:lpstr>
      <vt:lpstr>OBPS - Document Tagging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“Plastic”, “litter”, and “debris” in the OBPS corpus</vt:lpstr>
      <vt:lpstr>Selected BP for Plastics in OBPS</vt:lpstr>
      <vt:lpstr>PowerPoint Presentation</vt:lpstr>
      <vt:lpstr>Perspectives</vt:lpstr>
      <vt:lpstr>Best Practices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Best Practices  System</dc:title>
  <dc:creator>Francoise Pearlman</dc:creator>
  <cp:lastModifiedBy>Pier Luigi Buttigieg</cp:lastModifiedBy>
  <cp:revision>70</cp:revision>
  <dcterms:created xsi:type="dcterms:W3CDTF">2019-08-30T14:51:01Z</dcterms:created>
  <dcterms:modified xsi:type="dcterms:W3CDTF">2019-12-16T09:28:26Z</dcterms:modified>
</cp:coreProperties>
</file>