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7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8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9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16" r:id="rId6"/>
    <p:sldMasterId id="2147483730" r:id="rId7"/>
    <p:sldMasterId id="2147483744" r:id="rId8"/>
    <p:sldMasterId id="2147483758" r:id="rId9"/>
    <p:sldMasterId id="2147483772" r:id="rId10"/>
    <p:sldMasterId id="2147483786" r:id="rId11"/>
    <p:sldMasterId id="2147483800" r:id="rId12"/>
    <p:sldMasterId id="2147483814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02" r:id="rId20"/>
  </p:sldMasterIdLst>
  <p:notesMasterIdLst>
    <p:notesMasterId r:id="rId37"/>
  </p:notesMasterIdLst>
  <p:sldIdLst>
    <p:sldId id="257" r:id="rId21"/>
    <p:sldId id="276" r:id="rId22"/>
    <p:sldId id="258" r:id="rId23"/>
    <p:sldId id="259" r:id="rId24"/>
    <p:sldId id="261" r:id="rId25"/>
    <p:sldId id="262" r:id="rId26"/>
    <p:sldId id="264" r:id="rId27"/>
    <p:sldId id="265" r:id="rId28"/>
    <p:sldId id="266" r:id="rId29"/>
    <p:sldId id="269" r:id="rId30"/>
    <p:sldId id="270" r:id="rId31"/>
    <p:sldId id="271" r:id="rId32"/>
    <p:sldId id="274" r:id="rId33"/>
    <p:sldId id="272" r:id="rId34"/>
    <p:sldId id="273" r:id="rId35"/>
    <p:sldId id="27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C1FF"/>
    <a:srgbClr val="B3B3FF"/>
    <a:srgbClr val="639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abelamebati\Documents\MRSG\EMP\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abelamebati\Documents\MRSG\EMP\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abelamebati\Documents\MRSG\EMP\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abelamebati\Documents\MRSG\EMP\fin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Unmixed </a:t>
            </a:r>
            <a:r>
              <a:rPr lang="en-US" sz="1400" b="0" i="0" u="none" strike="noStrike" baseline="0" dirty="0" smtClean="0">
                <a:effectLst/>
              </a:rPr>
              <a:t>2018 </a:t>
            </a:r>
            <a:r>
              <a:rPr lang="en-US" dirty="0" smtClean="0"/>
              <a:t>PET</a:t>
            </a:r>
            <a:r>
              <a:rPr lang="en-US" baseline="0" dirty="0" smtClean="0"/>
              <a:t> target signatures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pixel_1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(spec_unmix_usgs_water!$K$6:$K$8,spec_unmix_usgs_water!$K$12)</c:f>
              <c:numCache>
                <c:formatCode>General</c:formatCode>
                <c:ptCount val="4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833</c:v>
                </c:pt>
              </c:numCache>
            </c:numRef>
          </c:xVal>
          <c:yVal>
            <c:numRef>
              <c:f>(spec_unmix_usgs_water!$W$6:$W$8,spec_unmix_usgs_water!$W$12)</c:f>
              <c:numCache>
                <c:formatCode>General</c:formatCode>
                <c:ptCount val="4"/>
                <c:pt idx="0">
                  <c:v>0.16968235294117645</c:v>
                </c:pt>
                <c:pt idx="1">
                  <c:v>0.11638235294117649</c:v>
                </c:pt>
                <c:pt idx="2">
                  <c:v>0.1031</c:v>
                </c:pt>
                <c:pt idx="3">
                  <c:v>0.15144705882352943</c:v>
                </c:pt>
              </c:numCache>
            </c:numRef>
          </c:yVal>
          <c:smooth val="0"/>
        </c:ser>
        <c:ser>
          <c:idx val="1"/>
          <c:order val="1"/>
          <c:tx>
            <c:v>pixel_2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(spec_unmix_usgs_water!$K$6:$K$8,spec_unmix_usgs_water!$K$12)</c:f>
              <c:numCache>
                <c:formatCode>General</c:formatCode>
                <c:ptCount val="4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833</c:v>
                </c:pt>
              </c:numCache>
            </c:numRef>
          </c:xVal>
          <c:yVal>
            <c:numRef>
              <c:f>(spec_unmix_usgs_water!$X$6:$X$8,spec_unmix_usgs_water!$X$12)</c:f>
              <c:numCache>
                <c:formatCode>General</c:formatCode>
                <c:ptCount val="4"/>
                <c:pt idx="0">
                  <c:v>9.1489655172413809E-2</c:v>
                </c:pt>
                <c:pt idx="1">
                  <c:v>9.5793103448275893E-2</c:v>
                </c:pt>
                <c:pt idx="2">
                  <c:v>7.356551724137933E-2</c:v>
                </c:pt>
                <c:pt idx="3">
                  <c:v>0.14142068965517243</c:v>
                </c:pt>
              </c:numCache>
            </c:numRef>
          </c:yVal>
          <c:smooth val="0"/>
        </c:ser>
        <c:ser>
          <c:idx val="2"/>
          <c:order val="2"/>
          <c:tx>
            <c:v>pixel_3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(spec_unmix_usgs_water!$K$6:$K$8,spec_unmix_usgs_water!$K$12)</c:f>
              <c:numCache>
                <c:formatCode>General</c:formatCode>
                <c:ptCount val="4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833</c:v>
                </c:pt>
              </c:numCache>
            </c:numRef>
          </c:xVal>
          <c:yVal>
            <c:numRef>
              <c:f>(spec_unmix_usgs_water!$Y$6:$Y$8,spec_unmix_usgs_water!$Y$12)</c:f>
              <c:numCache>
                <c:formatCode>General</c:formatCode>
                <c:ptCount val="4"/>
                <c:pt idx="0">
                  <c:v>5.1133333333333308E-2</c:v>
                </c:pt>
                <c:pt idx="1">
                  <c:v>7.1866666666666704E-2</c:v>
                </c:pt>
                <c:pt idx="2">
                  <c:v>6.1600000000000016E-2</c:v>
                </c:pt>
                <c:pt idx="3">
                  <c:v>0.13053333333333331</c:v>
                </c:pt>
              </c:numCache>
            </c:numRef>
          </c:yVal>
          <c:smooth val="0"/>
        </c:ser>
        <c:ser>
          <c:idx val="3"/>
          <c:order val="3"/>
          <c:tx>
            <c:v>pixel_4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(spec_unmix_usgs_water!$K$6:$K$8,spec_unmix_usgs_water!$K$12)</c:f>
              <c:numCache>
                <c:formatCode>General</c:formatCode>
                <c:ptCount val="4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833</c:v>
                </c:pt>
              </c:numCache>
            </c:numRef>
          </c:xVal>
          <c:yVal>
            <c:numRef>
              <c:f>(spec_unmix_usgs_water!$Z$6:$Z$8,spec_unmix_usgs_water!$Z$12)</c:f>
              <c:numCache>
                <c:formatCode>General</c:formatCode>
                <c:ptCount val="4"/>
                <c:pt idx="0">
                  <c:v>0.13096666666666665</c:v>
                </c:pt>
                <c:pt idx="1">
                  <c:v>9.8000000000000018E-2</c:v>
                </c:pt>
                <c:pt idx="2">
                  <c:v>0.14176666666666668</c:v>
                </c:pt>
                <c:pt idx="3">
                  <c:v>0.14457777777777775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7090776"/>
        <c:axId val="286195872"/>
      </c:scatterChart>
      <c:valAx>
        <c:axId val="227090776"/>
        <c:scaling>
          <c:orientation val="minMax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195872"/>
        <c:crosses val="autoZero"/>
        <c:crossBetween val="midCat"/>
      </c:valAx>
      <c:valAx>
        <c:axId val="28619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Rw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70907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 smtClean="0"/>
              <a:t>Adjusted</a:t>
            </a:r>
            <a:r>
              <a:rPr lang="el-GR" baseline="0" dirty="0" smtClean="0"/>
              <a:t> </a:t>
            </a:r>
            <a:r>
              <a:rPr lang="en-US" baseline="0" dirty="0" smtClean="0"/>
              <a:t>USGS PET signature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1"/>
          <c:tx>
            <c:v>unmixed_PET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spec_unmix!$AW$6:$AW$9</c:f>
              <c:numCache>
                <c:formatCode>General</c:formatCode>
                <c:ptCount val="4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833</c:v>
                </c:pt>
              </c:numCache>
            </c:numRef>
          </c:xVal>
          <c:yVal>
            <c:numRef>
              <c:f>spec_unmix!$AY$6:$AY$9</c:f>
              <c:numCache>
                <c:formatCode>General</c:formatCode>
                <c:ptCount val="4"/>
                <c:pt idx="0">
                  <c:v>0.12499471489745323</c:v>
                </c:pt>
                <c:pt idx="1">
                  <c:v>0.12699471489745323</c:v>
                </c:pt>
                <c:pt idx="2">
                  <c:v>0.13599471489745324</c:v>
                </c:pt>
                <c:pt idx="3">
                  <c:v>0.14199471489745324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6197048"/>
        <c:axId val="28620175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USGS_PET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spec_unmix!$AW$6:$AW$9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492</c:v>
                      </c:pt>
                      <c:pt idx="1">
                        <c:v>560</c:v>
                      </c:pt>
                      <c:pt idx="2">
                        <c:v>665</c:v>
                      </c:pt>
                      <c:pt idx="3">
                        <c:v>833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spec_unmix!$AX$6:$AX$9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0.48399999999999999</c:v>
                      </c:pt>
                      <c:pt idx="1">
                        <c:v>0.48599999999999999</c:v>
                      </c:pt>
                      <c:pt idx="2">
                        <c:v>0.495</c:v>
                      </c:pt>
                      <c:pt idx="3">
                        <c:v>0.501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286197048"/>
        <c:scaling>
          <c:orientation val="minMax"/>
          <c:max val="85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Wavelength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201752"/>
        <c:crosses val="autoZero"/>
        <c:crossBetween val="midCat"/>
        <c:majorUnit val="100"/>
      </c:valAx>
      <c:valAx>
        <c:axId val="286201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 smtClean="0"/>
                  <a:t>Rw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197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20180607_unknown_flagged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spec_angle_high_glint!$B$4:$B$13</c:f>
              <c:numCache>
                <c:formatCode>General</c:formatCode>
                <c:ptCount val="10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704</c:v>
                </c:pt>
                <c:pt idx="4">
                  <c:v>740</c:v>
                </c:pt>
                <c:pt idx="5">
                  <c:v>783</c:v>
                </c:pt>
                <c:pt idx="6">
                  <c:v>833</c:v>
                </c:pt>
                <c:pt idx="7">
                  <c:v>865</c:v>
                </c:pt>
                <c:pt idx="8">
                  <c:v>1614</c:v>
                </c:pt>
                <c:pt idx="9">
                  <c:v>2202</c:v>
                </c:pt>
              </c:numCache>
            </c:numRef>
          </c:xVal>
          <c:yVal>
            <c:numRef>
              <c:f>spec_angle_high_glint!$C$19:$C$28</c:f>
              <c:numCache>
                <c:formatCode>General</c:formatCode>
                <c:ptCount val="10"/>
                <c:pt idx="0">
                  <c:v>4.6101999999999997E-2</c:v>
                </c:pt>
                <c:pt idx="1">
                  <c:v>4.2062000000000002E-2</c:v>
                </c:pt>
                <c:pt idx="2">
                  <c:v>3.6552000000000001E-2</c:v>
                </c:pt>
                <c:pt idx="3">
                  <c:v>1.4344000000000001E-2</c:v>
                </c:pt>
                <c:pt idx="4">
                  <c:v>1.2123E-2</c:v>
                </c:pt>
                <c:pt idx="5">
                  <c:v>1.7375999999999999E-2</c:v>
                </c:pt>
                <c:pt idx="6">
                  <c:v>3.5242999999999997E-2</c:v>
                </c:pt>
                <c:pt idx="7">
                  <c:v>1.3728000000000001E-2</c:v>
                </c:pt>
                <c:pt idx="8">
                  <c:v>8.8889999999999993E-3</c:v>
                </c:pt>
                <c:pt idx="9">
                  <c:v>8.0400000000000003E-3</c:v>
                </c:pt>
              </c:numCache>
            </c:numRef>
          </c:yVal>
          <c:smooth val="0"/>
        </c:ser>
        <c:ser>
          <c:idx val="1"/>
          <c:order val="1"/>
          <c:tx>
            <c:v>20180607_target_pixel_1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spec_angle_high_glint!$B$4:$B$13</c:f>
              <c:numCache>
                <c:formatCode>General</c:formatCode>
                <c:ptCount val="10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704</c:v>
                </c:pt>
                <c:pt idx="4">
                  <c:v>740</c:v>
                </c:pt>
                <c:pt idx="5">
                  <c:v>783</c:v>
                </c:pt>
                <c:pt idx="6">
                  <c:v>833</c:v>
                </c:pt>
                <c:pt idx="7">
                  <c:v>865</c:v>
                </c:pt>
                <c:pt idx="8">
                  <c:v>1614</c:v>
                </c:pt>
                <c:pt idx="9">
                  <c:v>2202</c:v>
                </c:pt>
              </c:numCache>
            </c:numRef>
          </c:xVal>
          <c:yVal>
            <c:numRef>
              <c:f>spec_angle_high_glint!$D$19:$D$28</c:f>
              <c:numCache>
                <c:formatCode>General</c:formatCode>
                <c:ptCount val="10"/>
                <c:pt idx="0">
                  <c:v>7.3768E-2</c:v>
                </c:pt>
                <c:pt idx="1">
                  <c:v>5.9643000000000002E-2</c:v>
                </c:pt>
                <c:pt idx="2">
                  <c:v>4.607E-2</c:v>
                </c:pt>
                <c:pt idx="3">
                  <c:v>2.6658000000000001E-2</c:v>
                </c:pt>
                <c:pt idx="4">
                  <c:v>2.853E-2</c:v>
                </c:pt>
                <c:pt idx="5">
                  <c:v>3.5562999999999997E-2</c:v>
                </c:pt>
                <c:pt idx="6">
                  <c:v>5.8075000000000002E-2</c:v>
                </c:pt>
                <c:pt idx="7">
                  <c:v>3.6048999999999998E-2</c:v>
                </c:pt>
                <c:pt idx="8">
                  <c:v>2.452E-2</c:v>
                </c:pt>
                <c:pt idx="9">
                  <c:v>1.8033E-2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6202144"/>
        <c:axId val="286198224"/>
      </c:scatterChart>
      <c:valAx>
        <c:axId val="286202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198224"/>
        <c:crosses val="autoZero"/>
        <c:crossBetween val="midCat"/>
      </c:valAx>
      <c:valAx>
        <c:axId val="28619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Rw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202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20190418_unknown_flagged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spec_angle_high_glint!$B$4:$B$13</c:f>
              <c:numCache>
                <c:formatCode>General</c:formatCode>
                <c:ptCount val="10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704</c:v>
                </c:pt>
                <c:pt idx="4">
                  <c:v>740</c:v>
                </c:pt>
                <c:pt idx="5">
                  <c:v>783</c:v>
                </c:pt>
                <c:pt idx="6">
                  <c:v>833</c:v>
                </c:pt>
                <c:pt idx="7">
                  <c:v>865</c:v>
                </c:pt>
                <c:pt idx="8">
                  <c:v>1614</c:v>
                </c:pt>
                <c:pt idx="9">
                  <c:v>2202</c:v>
                </c:pt>
              </c:numCache>
            </c:numRef>
          </c:xVal>
          <c:yVal>
            <c:numRef>
              <c:f>spec_angle_high_glint!$C$61:$C$70</c:f>
              <c:numCache>
                <c:formatCode>General</c:formatCode>
                <c:ptCount val="10"/>
                <c:pt idx="0">
                  <c:v>4.9629E-2</c:v>
                </c:pt>
                <c:pt idx="1">
                  <c:v>3.6858000000000002E-2</c:v>
                </c:pt>
                <c:pt idx="2">
                  <c:v>3.1481000000000002E-2</c:v>
                </c:pt>
                <c:pt idx="3">
                  <c:v>2.8312E-2</c:v>
                </c:pt>
                <c:pt idx="4">
                  <c:v>2.8747999999999999E-2</c:v>
                </c:pt>
                <c:pt idx="5">
                  <c:v>2.8413999999999998E-2</c:v>
                </c:pt>
                <c:pt idx="6">
                  <c:v>4.1135999999999999E-2</c:v>
                </c:pt>
                <c:pt idx="7">
                  <c:v>2.6880999999999999E-2</c:v>
                </c:pt>
                <c:pt idx="8">
                  <c:v>1.3169E-2</c:v>
                </c:pt>
                <c:pt idx="9">
                  <c:v>8.7880000000000007E-3</c:v>
                </c:pt>
              </c:numCache>
            </c:numRef>
          </c:yVal>
          <c:smooth val="0"/>
        </c:ser>
        <c:ser>
          <c:idx val="1"/>
          <c:order val="1"/>
          <c:tx>
            <c:v>20180607_target_pixel_1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spec_angle_high_glint!$B$4:$B$13</c:f>
              <c:numCache>
                <c:formatCode>General</c:formatCode>
                <c:ptCount val="10"/>
                <c:pt idx="0">
                  <c:v>492</c:v>
                </c:pt>
                <c:pt idx="1">
                  <c:v>560</c:v>
                </c:pt>
                <c:pt idx="2">
                  <c:v>665</c:v>
                </c:pt>
                <c:pt idx="3">
                  <c:v>704</c:v>
                </c:pt>
                <c:pt idx="4">
                  <c:v>740</c:v>
                </c:pt>
                <c:pt idx="5">
                  <c:v>783</c:v>
                </c:pt>
                <c:pt idx="6">
                  <c:v>833</c:v>
                </c:pt>
                <c:pt idx="7">
                  <c:v>865</c:v>
                </c:pt>
                <c:pt idx="8">
                  <c:v>1614</c:v>
                </c:pt>
                <c:pt idx="9">
                  <c:v>2202</c:v>
                </c:pt>
              </c:numCache>
            </c:numRef>
          </c:xVal>
          <c:yVal>
            <c:numRef>
              <c:f>spec_angle_high_glint!$D$61:$D$70</c:f>
              <c:numCache>
                <c:formatCode>General</c:formatCode>
                <c:ptCount val="10"/>
                <c:pt idx="0">
                  <c:v>7.3768E-2</c:v>
                </c:pt>
                <c:pt idx="1">
                  <c:v>5.9643000000000002E-2</c:v>
                </c:pt>
                <c:pt idx="2">
                  <c:v>4.607E-2</c:v>
                </c:pt>
                <c:pt idx="3">
                  <c:v>2.6658000000000001E-2</c:v>
                </c:pt>
                <c:pt idx="4">
                  <c:v>2.853E-2</c:v>
                </c:pt>
                <c:pt idx="5">
                  <c:v>3.5562999999999997E-2</c:v>
                </c:pt>
                <c:pt idx="6">
                  <c:v>5.8075000000000002E-2</c:v>
                </c:pt>
                <c:pt idx="7">
                  <c:v>3.6048999999999998E-2</c:v>
                </c:pt>
                <c:pt idx="8">
                  <c:v>2.452E-2</c:v>
                </c:pt>
                <c:pt idx="9">
                  <c:v>1.8033E-2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6202928"/>
        <c:axId val="286198616"/>
      </c:scatterChart>
      <c:valAx>
        <c:axId val="286202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198616"/>
        <c:crosses val="autoZero"/>
        <c:crossBetween val="midCat"/>
      </c:valAx>
      <c:valAx>
        <c:axId val="286198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Rw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202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00B-FD51-4F58-B88B-236555E7305D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B1B23-0929-4AEB-9BEF-86ED47C98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9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B1B23-0929-4AEB-9BEF-86ED47C984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4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B1B23-0929-4AEB-9BEF-86ED47C984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84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38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08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5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591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9626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8591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695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12505438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0871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4208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5112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486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9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1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743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507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80384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81373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4896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9248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4854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2446371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088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8204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61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6118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985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231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769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059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3066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416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8454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1201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26212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2187832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6284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4032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53064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7148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223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041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67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209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443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61966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564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24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7095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99338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13323377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4309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24610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349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6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293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5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22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040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2366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9784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1800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3766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4387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27835140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6130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0512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8536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96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47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917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706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693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1567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0372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7468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6966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2152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19855203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796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48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247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822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74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667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370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050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156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645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568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6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06529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651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102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4616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40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504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624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0346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407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95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85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3804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1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2136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1649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578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4620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844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039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774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125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3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03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8198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8176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011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7280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2109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7011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412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068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4220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813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4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3034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3923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962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696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988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5301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1866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0332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167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6615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05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5412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093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108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98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9638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840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0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653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967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7426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14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2917909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2378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917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2674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010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4575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5645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9750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7105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7462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97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0060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1491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787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8791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9559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954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097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42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543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203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0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3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46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00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3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4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6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37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086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343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733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4025784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24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64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4299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284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5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235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61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37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098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276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020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43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33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988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3991655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383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002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623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3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434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7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98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29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5800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607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7891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153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770871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194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002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4287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936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8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088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67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647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0421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270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7854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7160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149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21690479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6030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42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955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336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777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940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957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34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7792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8969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9244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D1B4F1-FF11-4335-BCFD-6FF2F34A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C04C2253-AC5A-4D82-AC88-7D763EE2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2375" y="3500840"/>
            <a:ext cx="7699376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474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B25E68-1D29-4262-B08C-3255FA0099B2}"/>
              </a:ext>
            </a:extLst>
          </p:cNvPr>
          <p:cNvSpPr/>
          <p:nvPr/>
        </p:nvSpPr>
        <p:spPr>
          <a:xfrm>
            <a:off x="304800" y="235975"/>
            <a:ext cx="11582400" cy="474898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092F32-3612-4A04-B775-B537413240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50863"/>
            <a:ext cx="9144000" cy="2387600"/>
          </a:xfrm>
        </p:spPr>
        <p:txBody>
          <a:bodyPr anchor="b"/>
          <a:lstStyle>
            <a:lvl1pPr algn="ctr">
              <a:defRPr sz="6000" cap="small" baseline="0">
                <a:solidFill>
                  <a:srgbClr val="D8D3D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E008BDDE-4A04-45A9-A6A8-6F4609FED6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30539"/>
            <a:ext cx="9144000" cy="103663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8D3D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A1960-6C07-49D6-9AEB-44D5871EA3CA}"/>
              </a:ext>
            </a:extLst>
          </p:cNvPr>
          <p:cNvSpPr/>
          <p:nvPr/>
        </p:nvSpPr>
        <p:spPr>
          <a:xfrm>
            <a:off x="5043949" y="5077031"/>
            <a:ext cx="6843252" cy="1586520"/>
          </a:xfrm>
          <a:prstGeom prst="rect">
            <a:avLst/>
          </a:prstGeom>
          <a:solidFill>
            <a:srgbClr val="D1C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EF124FE-D419-47EA-BCB5-A135498A8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9051" r="6921" b="6132"/>
          <a:stretch/>
        </p:blipFill>
        <p:spPr>
          <a:xfrm>
            <a:off x="515582" y="5146414"/>
            <a:ext cx="1376175" cy="1405647"/>
          </a:xfrm>
          <a:prstGeom prst="ellipse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02F6C22E-CE20-4C68-9A4F-BAE3403CF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t="13907" r="25354" b="13835"/>
          <a:stretch/>
        </p:blipFill>
        <p:spPr>
          <a:xfrm>
            <a:off x="10420003" y="5207809"/>
            <a:ext cx="1369432" cy="1344251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0D23D93C-2D0E-4D9B-BEF3-4C17909DE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1" b="12581"/>
          <a:stretch/>
        </p:blipFill>
        <p:spPr>
          <a:xfrm>
            <a:off x="6378836" y="5621666"/>
            <a:ext cx="3753973" cy="5544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F30D2AC-E30A-4AFB-B82F-95B25ABE506A}"/>
              </a:ext>
            </a:extLst>
          </p:cNvPr>
          <p:cNvGrpSpPr/>
          <p:nvPr/>
        </p:nvGrpSpPr>
        <p:grpSpPr>
          <a:xfrm>
            <a:off x="2125717" y="5299846"/>
            <a:ext cx="2343843" cy="1190647"/>
            <a:chOff x="2224039" y="5146241"/>
            <a:chExt cx="2511703" cy="1275918"/>
          </a:xfrm>
        </p:grpSpPr>
        <p:pic>
          <p:nvPicPr>
            <p:cNvPr id="17" name="Picture 16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B8726B30-BD41-4B3D-AAC2-D451082BA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90"/>
            <a:stretch/>
          </p:blipFill>
          <p:spPr>
            <a:xfrm>
              <a:off x="2224039" y="5146241"/>
              <a:ext cx="2418211" cy="1001559"/>
            </a:xfrm>
            <a:prstGeom prst="rect">
              <a:avLst/>
            </a:prstGeom>
          </p:spPr>
        </p:pic>
        <p:pic>
          <p:nvPicPr>
            <p:cNvPr id="18" name="Picture 1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FCA57272-CFD6-46D7-A5F5-F7685FF9A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20" r="29569" b="267"/>
            <a:stretch/>
          </p:blipFill>
          <p:spPr>
            <a:xfrm>
              <a:off x="2224039" y="6132608"/>
              <a:ext cx="2511703" cy="28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493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885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A0EBDE-93DC-498E-BE08-A3B71B994677}"/>
              </a:ext>
            </a:extLst>
          </p:cNvPr>
          <p:cNvGrpSpPr/>
          <p:nvPr/>
        </p:nvGrpSpPr>
        <p:grpSpPr>
          <a:xfrm>
            <a:off x="210781" y="767411"/>
            <a:ext cx="5560352" cy="2265752"/>
            <a:chOff x="230445" y="796906"/>
            <a:chExt cx="5560352" cy="2265752"/>
          </a:xfrm>
        </p:grpSpPr>
        <p:pic>
          <p:nvPicPr>
            <p:cNvPr id="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xmlns="" id="{5A771048-3F04-4BBD-B85C-98DEC148B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9051" r="6921" b="6132"/>
            <a:stretch/>
          </p:blipFill>
          <p:spPr>
            <a:xfrm>
              <a:off x="230445" y="796906"/>
              <a:ext cx="2141236" cy="2187094"/>
            </a:xfrm>
            <a:prstGeom prst="ellipse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xmlns="" id="{C4E97985-09C8-4753-AB30-7DE9DB33A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-7534" b="-8347"/>
            <a:stretch/>
          </p:blipFill>
          <p:spPr>
            <a:xfrm>
              <a:off x="2617331" y="954222"/>
              <a:ext cx="3173466" cy="210843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46DA9-F30E-41EF-9CE5-0ECA75F8AFE4}"/>
              </a:ext>
            </a:extLst>
          </p:cNvPr>
          <p:cNvSpPr txBox="1"/>
          <p:nvPr/>
        </p:nvSpPr>
        <p:spPr>
          <a:xfrm>
            <a:off x="694884" y="5687053"/>
            <a:ext cx="331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C7EBD"/>
                </a:solidFill>
              </a:rPr>
              <a:t>Thank you!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35E3261E-394C-4C04-A61E-F6F35A81F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3947" y="4725239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4241E4-3F3E-4DA9-9FCD-7955D85C1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947" y="5211012"/>
            <a:ext cx="5248275" cy="571501"/>
          </a:xfrm>
        </p:spPr>
        <p:txBody>
          <a:bodyPr>
            <a:normAutofit/>
          </a:bodyPr>
          <a:lstStyle>
            <a:lvl1pPr marL="0" indent="0">
              <a:buNone/>
              <a:defRPr sz="2000" u="sng">
                <a:solidFill>
                  <a:srgbClr val="8CBCF4"/>
                </a:solidFill>
              </a:defRPr>
            </a:lvl1pPr>
          </a:lstStyle>
          <a:p>
            <a:pPr lvl="0"/>
            <a:r>
              <a:rPr lang="en-US" dirty="0"/>
              <a:t>achatz@marine.aegean.gr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5EBBED83-E83A-1F46-B0F3-53DD5C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947" y="4239465"/>
            <a:ext cx="5248275" cy="485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1CCCB"/>
                </a:solidFill>
              </a:defRPr>
            </a:lvl1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PhD Candidate</a:t>
            </a:r>
          </a:p>
        </p:txBody>
      </p:sp>
    </p:spTree>
    <p:extLst>
      <p:ext uri="{BB962C8B-B14F-4D97-AF65-F5344CB8AC3E}">
        <p14:creationId xmlns:p14="http://schemas.microsoft.com/office/powerpoint/2010/main" val="4100075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3384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039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5163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5F941-0C57-8149-ACD0-5C5104A9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73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22781-67BD-E841-B995-44D41E61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81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7390B0-BFA2-B74B-AA28-955AC5C5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341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4D199-FCAA-434B-9B27-0477E38A9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062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9776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692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22FCD-E5CF-42A2-A9FB-B53003A8FD74}" type="datetimeFigureOut">
              <a:rPr lang="en-US" smtClean="0"/>
              <a:t>17-Dec-19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891B6-798B-4501-A1DE-4A811B8D5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8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1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3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9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5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1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3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4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4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2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8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D8E8-5BBB-40E3-9076-DD1C51FED8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17-Dec-19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9AFD6-FED7-4003-A466-1FCD11CDC0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7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3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900" r:id="rId6"/>
    <p:sldLayoutId id="2147483901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0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9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7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6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322507"/>
            <a:ext cx="11664000" cy="47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133E0B-E6DE-594A-8450-FF8FEAFB4434}"/>
              </a:ext>
            </a:extLst>
          </p:cNvPr>
          <p:cNvSpPr/>
          <p:nvPr userDrawn="1"/>
        </p:nvSpPr>
        <p:spPr>
          <a:xfrm>
            <a:off x="0" y="6374850"/>
            <a:ext cx="12192000" cy="4889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00000"/>
                </a:solidFill>
              </a:rPr>
              <a:t>Marine Remote Sensing Group (MRSG) </a:t>
            </a:r>
            <a:r>
              <a:rPr lang="en-GB" sz="1067" noProof="1">
                <a:solidFill>
                  <a:srgbClr val="4D4F53"/>
                </a:solidFill>
              </a:rPr>
              <a:t>-</a:t>
            </a:r>
            <a:r>
              <a:rPr lang="en-US" sz="1067" dirty="0">
                <a:solidFill>
                  <a:srgbClr val="000000"/>
                </a:solidFill>
              </a:rPr>
              <a:t> University of the Aegean</a:t>
            </a: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8321949" y="6506106"/>
            <a:ext cx="357245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1067" noProof="1">
                <a:solidFill>
                  <a:srgbClr val="4D4F53"/>
                </a:solidFill>
              </a:rPr>
              <a:t>K. Topouzelis | ESA-ESRIN | Sep 2019 | Slide  </a:t>
            </a:r>
            <a:fld id="{74715171-953B-462A-B427-D01C79F554CB}" type="slidenum">
              <a:rPr lang="en-GB" sz="1067" noProof="1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67" noProof="1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49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9.xml"/><Relationship Id="rId5" Type="http://schemas.openxmlformats.org/officeDocument/2006/relationships/chart" Target="../charts/chart4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16CDEF7B-D1F3-4740-B3AB-4E126DD0E3A6}"/>
              </a:ext>
            </a:extLst>
          </p:cNvPr>
          <p:cNvSpPr txBox="1">
            <a:spLocks/>
          </p:cNvSpPr>
          <p:nvPr/>
        </p:nvSpPr>
        <p:spPr bwMode="auto">
          <a:xfrm>
            <a:off x="762000" y="666080"/>
            <a:ext cx="10668000" cy="24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800">
                <a:solidFill>
                  <a:srgbClr val="D8D3D2"/>
                </a:solidFill>
                <a:latin typeface="Verdana"/>
                <a:ea typeface="+mn-ea"/>
                <a:cs typeface="Verdana"/>
              </a:defRPr>
            </a:lvl1pPr>
            <a:lvl2pPr marL="34290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5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68580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35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102870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2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137160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2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171450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200">
                <a:solidFill>
                  <a:schemeClr val="bg2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200">
                <a:solidFill>
                  <a:schemeClr val="bg2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200">
                <a:solidFill>
                  <a:schemeClr val="bg2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Clr>
                <a:srgbClr val="0098DB"/>
              </a:buClr>
            </a:pPr>
            <a:endParaRPr lang="el-GR" sz="2667" kern="0" dirty="0"/>
          </a:p>
          <a:p>
            <a:pPr>
              <a:buClr>
                <a:srgbClr val="0098DB"/>
              </a:buClr>
            </a:pPr>
            <a:r>
              <a:rPr lang="en-US" sz="2667" b="1" dirty="0"/>
              <a:t>Plastic Litter Projects 2018 and 2019: </a:t>
            </a:r>
          </a:p>
          <a:p>
            <a:pPr>
              <a:buClr>
                <a:srgbClr val="0098DB"/>
              </a:buClr>
            </a:pPr>
            <a:r>
              <a:rPr lang="en-US" sz="2667" b="1" dirty="0"/>
              <a:t>e</a:t>
            </a:r>
            <a:r>
              <a:rPr lang="en-US" sz="2667" b="1" dirty="0" smtClean="0"/>
              <a:t>xploring the </a:t>
            </a:r>
            <a:r>
              <a:rPr lang="en-US" sz="2667" b="1" dirty="0" smtClean="0"/>
              <a:t>detection </a:t>
            </a:r>
            <a:r>
              <a:rPr lang="en-US" sz="2667" b="1" dirty="0"/>
              <a:t>of floating plastic </a:t>
            </a:r>
            <a:r>
              <a:rPr lang="en-US" sz="2667" b="1" dirty="0" smtClean="0"/>
              <a:t>debris</a:t>
            </a:r>
            <a:r>
              <a:rPr lang="en-US" sz="2667" b="1" dirty="0" smtClean="0"/>
              <a:t> </a:t>
            </a:r>
            <a:r>
              <a:rPr lang="en-US" sz="2667" b="1" dirty="0"/>
              <a:t>using </a:t>
            </a:r>
            <a:r>
              <a:rPr lang="tr-TR" sz="2667" b="1" dirty="0"/>
              <a:t>satellite images</a:t>
            </a:r>
            <a:r>
              <a:rPr lang="en-US" sz="2667" b="1" dirty="0"/>
              <a:t> </a:t>
            </a:r>
            <a:r>
              <a:rPr lang="tr-TR" sz="2667" b="1" dirty="0"/>
              <a:t>and</a:t>
            </a:r>
            <a:r>
              <a:rPr lang="en-US" sz="2667" b="1" dirty="0"/>
              <a:t> UAS data</a:t>
            </a:r>
            <a:endParaRPr lang="en-US" sz="2667" kern="0" dirty="0"/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xmlns="" id="{EDE11B86-F84A-44D1-B54A-6D862FED2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036637"/>
          </a:xfrm>
        </p:spPr>
        <p:txBody>
          <a:bodyPr/>
          <a:lstStyle/>
          <a:p>
            <a:r>
              <a:rPr lang="en-US" dirty="0" err="1" smtClean="0"/>
              <a:t>Dimitris</a:t>
            </a:r>
            <a:r>
              <a:rPr lang="en-US" dirty="0" smtClean="0"/>
              <a:t> </a:t>
            </a:r>
            <a:r>
              <a:rPr lang="en-US" dirty="0" err="1" smtClean="0"/>
              <a:t>Papageorgiou</a:t>
            </a:r>
            <a:r>
              <a:rPr lang="en-US" dirty="0" smtClean="0"/>
              <a:t>, </a:t>
            </a:r>
            <a:r>
              <a:rPr lang="en-US" dirty="0" err="1" smtClean="0"/>
              <a:t>Konstantinos</a:t>
            </a:r>
            <a:r>
              <a:rPr lang="en-US" dirty="0" smtClean="0"/>
              <a:t> </a:t>
            </a:r>
            <a:r>
              <a:rPr lang="en-US" dirty="0" err="1" smtClean="0"/>
              <a:t>Topouzelis</a:t>
            </a: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99978">
            <a:off x="8941173" y="554337"/>
            <a:ext cx="2835418" cy="24669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281" y="172285"/>
            <a:ext cx="1192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Sentinel 2 Data </a:t>
            </a:r>
            <a:r>
              <a:rPr lang="el-GR" dirty="0"/>
              <a:t>– </a:t>
            </a:r>
            <a:r>
              <a:rPr lang="en-US" dirty="0"/>
              <a:t>PLP 2018 &amp; 2019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t="240" r="19937" b="60"/>
          <a:stretch/>
        </p:blipFill>
        <p:spPr>
          <a:xfrm>
            <a:off x="2479037" y="667115"/>
            <a:ext cx="1977079" cy="197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 r="1303" b="4584"/>
          <a:stretch/>
        </p:blipFill>
        <p:spPr>
          <a:xfrm>
            <a:off x="4755110" y="667115"/>
            <a:ext cx="3431014" cy="1999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-57" r="19682" b="118"/>
          <a:stretch/>
        </p:blipFill>
        <p:spPr>
          <a:xfrm>
            <a:off x="2479037" y="2674428"/>
            <a:ext cx="1977079" cy="1969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" r="1302" b="4583"/>
          <a:stretch/>
        </p:blipFill>
        <p:spPr>
          <a:xfrm>
            <a:off x="4755108" y="2698442"/>
            <a:ext cx="3431015" cy="1990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502" y="2697834"/>
            <a:ext cx="3574929" cy="20108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8" t="-138" r="19689" b="-279"/>
          <a:stretch/>
        </p:blipFill>
        <p:spPr>
          <a:xfrm>
            <a:off x="2479037" y="4696943"/>
            <a:ext cx="1980093" cy="1988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r="1134" b="4722"/>
          <a:stretch/>
        </p:blipFill>
        <p:spPr>
          <a:xfrm>
            <a:off x="4760877" y="4732426"/>
            <a:ext cx="3419476" cy="198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00" y="4740713"/>
            <a:ext cx="3574929" cy="1988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281" y="854415"/>
            <a:ext cx="21995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prstClr val="black"/>
                </a:solidFill>
              </a:rPr>
              <a:t>20180607</a:t>
            </a:r>
          </a:p>
          <a:p>
            <a:r>
              <a:rPr lang="el-GR" sz="2000" dirty="0">
                <a:solidFill>
                  <a:prstClr val="black"/>
                </a:solidFill>
              </a:rPr>
              <a:t>10</a:t>
            </a:r>
            <a:r>
              <a:rPr lang="en-US" sz="2000" dirty="0">
                <a:solidFill>
                  <a:prstClr val="black"/>
                </a:solidFill>
              </a:rPr>
              <a:t>x10m </a:t>
            </a:r>
            <a:r>
              <a:rPr lang="en-US" sz="2000" dirty="0" smtClean="0">
                <a:solidFill>
                  <a:prstClr val="black"/>
                </a:solidFill>
              </a:rPr>
              <a:t>targets</a:t>
            </a:r>
            <a:r>
              <a:rPr lang="el-GR" sz="2000" dirty="0" smtClean="0">
                <a:solidFill>
                  <a:prstClr val="black"/>
                </a:solidFill>
              </a:rPr>
              <a:t>: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clr</a:t>
            </a:r>
            <a:r>
              <a:rPr lang="en-US" sz="2000" dirty="0" smtClean="0">
                <a:solidFill>
                  <a:prstClr val="black"/>
                </a:solidFill>
              </a:rPr>
              <a:t>. PET bottles</a:t>
            </a:r>
            <a:r>
              <a:rPr lang="el-GR" sz="2000" dirty="0" smtClean="0">
                <a:solidFill>
                  <a:prstClr val="black"/>
                </a:solidFill>
              </a:rPr>
              <a:t>, </a:t>
            </a:r>
            <a:r>
              <a:rPr lang="en-US" sz="2000" dirty="0" smtClean="0">
                <a:solidFill>
                  <a:prstClr val="black"/>
                </a:solidFill>
              </a:rPr>
              <a:t>blue</a:t>
            </a:r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LDPE </a:t>
            </a:r>
            <a:r>
              <a:rPr lang="en-US" sz="2000" dirty="0" smtClean="0">
                <a:solidFill>
                  <a:prstClr val="black"/>
                </a:solidFill>
              </a:rPr>
              <a:t>bags </a:t>
            </a:r>
            <a:r>
              <a:rPr lang="en-US" sz="2000" dirty="0">
                <a:solidFill>
                  <a:prstClr val="black"/>
                </a:solidFill>
              </a:rPr>
              <a:t>&amp; nylon </a:t>
            </a:r>
            <a:r>
              <a:rPr lang="en-US" sz="2000" dirty="0" smtClean="0">
                <a:solidFill>
                  <a:prstClr val="black"/>
                </a:solidFill>
              </a:rPr>
              <a:t>nets</a:t>
            </a:r>
            <a:r>
              <a:rPr lang="el-GR" sz="2000" dirty="0" smtClean="0">
                <a:solidFill>
                  <a:prstClr val="black"/>
                </a:solidFill>
              </a:rPr>
              <a:t>, </a:t>
            </a:r>
            <a:r>
              <a:rPr lang="el-GR" sz="2000" dirty="0">
                <a:solidFill>
                  <a:prstClr val="black"/>
                </a:solidFill>
              </a:rPr>
              <a:t>100% </a:t>
            </a:r>
            <a:r>
              <a:rPr lang="en-US" sz="2000" dirty="0" smtClean="0">
                <a:solidFill>
                  <a:prstClr val="black"/>
                </a:solidFill>
              </a:rPr>
              <a:t>target coverage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320" y="2982061"/>
            <a:ext cx="2199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prstClr val="black"/>
                </a:solidFill>
              </a:rPr>
              <a:t>20190418</a:t>
            </a:r>
          </a:p>
          <a:p>
            <a:r>
              <a:rPr lang="el-GR" sz="2000" dirty="0">
                <a:solidFill>
                  <a:prstClr val="black"/>
                </a:solidFill>
              </a:rPr>
              <a:t>5</a:t>
            </a:r>
            <a:r>
              <a:rPr lang="en-US" sz="2000" dirty="0">
                <a:solidFill>
                  <a:prstClr val="black"/>
                </a:solidFill>
              </a:rPr>
              <a:t>x</a:t>
            </a:r>
            <a:r>
              <a:rPr lang="el-GR" sz="2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0m </a:t>
            </a:r>
            <a:r>
              <a:rPr lang="en-US" sz="2000" dirty="0" smtClean="0">
                <a:solidFill>
                  <a:prstClr val="black"/>
                </a:solidFill>
              </a:rPr>
              <a:t>target</a:t>
            </a:r>
            <a:r>
              <a:rPr lang="el-GR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prstClr val="black"/>
                </a:solidFill>
              </a:rPr>
              <a:t>PET &amp; LDPE, </a:t>
            </a:r>
            <a:r>
              <a:rPr lang="el-GR" sz="2000" dirty="0">
                <a:solidFill>
                  <a:prstClr val="black"/>
                </a:solidFill>
              </a:rPr>
              <a:t>100% </a:t>
            </a:r>
            <a:r>
              <a:rPr lang="en-US" sz="2000" dirty="0" smtClean="0">
                <a:solidFill>
                  <a:prstClr val="black"/>
                </a:solidFill>
              </a:rPr>
              <a:t>coverage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660" y="4708732"/>
            <a:ext cx="2199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prstClr val="black"/>
                </a:solidFill>
              </a:rPr>
              <a:t>20190503</a:t>
            </a:r>
          </a:p>
          <a:p>
            <a:r>
              <a:rPr lang="el-GR" sz="2000" dirty="0">
                <a:solidFill>
                  <a:prstClr val="black"/>
                </a:solidFill>
              </a:rPr>
              <a:t>5</a:t>
            </a:r>
            <a:r>
              <a:rPr lang="en-US" sz="2000" dirty="0">
                <a:solidFill>
                  <a:prstClr val="black"/>
                </a:solidFill>
              </a:rPr>
              <a:t>x</a:t>
            </a:r>
            <a:r>
              <a:rPr lang="el-GR" sz="2000" dirty="0">
                <a:solidFill>
                  <a:prstClr val="black"/>
                </a:solidFill>
              </a:rPr>
              <a:t>5</a:t>
            </a:r>
            <a:r>
              <a:rPr lang="en-US" sz="2000" dirty="0">
                <a:solidFill>
                  <a:prstClr val="black"/>
                </a:solidFill>
              </a:rPr>
              <a:t>m </a:t>
            </a:r>
            <a:r>
              <a:rPr lang="en-US" sz="2000" dirty="0" smtClean="0">
                <a:solidFill>
                  <a:prstClr val="black"/>
                </a:solidFill>
              </a:rPr>
              <a:t>targets</a:t>
            </a:r>
            <a:r>
              <a:rPr lang="el-GR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prstClr val="black"/>
                </a:solidFill>
              </a:rPr>
              <a:t>PET</a:t>
            </a:r>
            <a:r>
              <a:rPr lang="el-GR" sz="2000" dirty="0">
                <a:solidFill>
                  <a:prstClr val="black"/>
                </a:solidFill>
              </a:rPr>
              <a:t> &amp; </a:t>
            </a:r>
            <a:r>
              <a:rPr lang="en-US" sz="2000" dirty="0">
                <a:solidFill>
                  <a:prstClr val="black"/>
                </a:solidFill>
              </a:rPr>
              <a:t>LDPE</a:t>
            </a:r>
            <a:r>
              <a:rPr lang="el-GR" sz="2000" dirty="0">
                <a:solidFill>
                  <a:prstClr val="black"/>
                </a:solidFill>
              </a:rPr>
              <a:t>, 100% </a:t>
            </a:r>
            <a:r>
              <a:rPr lang="en-US" sz="2000" dirty="0" smtClean="0">
                <a:solidFill>
                  <a:prstClr val="black"/>
                </a:solidFill>
              </a:rPr>
              <a:t>coverage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76442" y="652828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" r="1218" b="4861"/>
          <a:stretch/>
        </p:blipFill>
        <p:spPr>
          <a:xfrm>
            <a:off x="4755110" y="667115"/>
            <a:ext cx="3449107" cy="1990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-139" r="19689" b="-139"/>
          <a:stretch/>
        </p:blipFill>
        <p:spPr>
          <a:xfrm>
            <a:off x="2479038" y="667115"/>
            <a:ext cx="1999346" cy="19993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281" y="172285"/>
            <a:ext cx="1192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Sentinel 2 Data </a:t>
            </a:r>
            <a:r>
              <a:rPr lang="el-GR" sz="2800" b="1" dirty="0" smtClean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PLP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2019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6248" y="2636395"/>
            <a:ext cx="2215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prstClr val="black"/>
                </a:solidFill>
              </a:rPr>
              <a:t>20190528</a:t>
            </a:r>
          </a:p>
          <a:p>
            <a:r>
              <a:rPr lang="el-GR" sz="2000" dirty="0">
                <a:solidFill>
                  <a:prstClr val="black"/>
                </a:solidFill>
              </a:rPr>
              <a:t>5</a:t>
            </a:r>
            <a:r>
              <a:rPr lang="en-US" sz="2000" dirty="0">
                <a:solidFill>
                  <a:prstClr val="black"/>
                </a:solidFill>
              </a:rPr>
              <a:t>x</a:t>
            </a:r>
            <a:r>
              <a:rPr lang="el-GR" sz="2000" dirty="0">
                <a:solidFill>
                  <a:prstClr val="black"/>
                </a:solidFill>
              </a:rPr>
              <a:t>1</a:t>
            </a:r>
            <a:r>
              <a:rPr lang="en-US" sz="2000" dirty="0">
                <a:solidFill>
                  <a:prstClr val="black"/>
                </a:solidFill>
              </a:rPr>
              <a:t>0m </a:t>
            </a:r>
            <a:r>
              <a:rPr lang="en-US" sz="2000" dirty="0" smtClean="0">
                <a:solidFill>
                  <a:prstClr val="black"/>
                </a:solidFill>
              </a:rPr>
              <a:t>targets</a:t>
            </a:r>
            <a:r>
              <a:rPr lang="el-GR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prstClr val="black"/>
                </a:solidFill>
              </a:rPr>
              <a:t>PET &amp; LDPE, </a:t>
            </a:r>
            <a:r>
              <a:rPr lang="el-GR" sz="2000" dirty="0">
                <a:solidFill>
                  <a:prstClr val="black"/>
                </a:solidFill>
              </a:rPr>
              <a:t>50% </a:t>
            </a:r>
            <a:r>
              <a:rPr lang="en-US" sz="2000" dirty="0" smtClean="0">
                <a:solidFill>
                  <a:prstClr val="black"/>
                </a:solidFill>
              </a:rPr>
              <a:t>coverage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172" y="727486"/>
            <a:ext cx="2199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prstClr val="black"/>
                </a:solidFill>
              </a:rPr>
              <a:t>20190518</a:t>
            </a:r>
          </a:p>
          <a:p>
            <a:r>
              <a:rPr lang="el-GR" sz="2000" dirty="0">
                <a:solidFill>
                  <a:prstClr val="black"/>
                </a:solidFill>
              </a:rPr>
              <a:t>5</a:t>
            </a:r>
            <a:r>
              <a:rPr lang="en-US" sz="2000" dirty="0">
                <a:solidFill>
                  <a:prstClr val="black"/>
                </a:solidFill>
              </a:rPr>
              <a:t>x</a:t>
            </a:r>
            <a:r>
              <a:rPr lang="el-GR" sz="2000" dirty="0">
                <a:solidFill>
                  <a:prstClr val="black"/>
                </a:solidFill>
              </a:rPr>
              <a:t>10</a:t>
            </a:r>
            <a:r>
              <a:rPr lang="en-US" sz="2000" dirty="0">
                <a:solidFill>
                  <a:prstClr val="black"/>
                </a:solidFill>
              </a:rPr>
              <a:t>m </a:t>
            </a:r>
            <a:r>
              <a:rPr lang="en-US" sz="2000" dirty="0" smtClean="0">
                <a:solidFill>
                  <a:prstClr val="black"/>
                </a:solidFill>
              </a:rPr>
              <a:t>targets</a:t>
            </a:r>
            <a:r>
              <a:rPr lang="el-GR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prstClr val="black"/>
                </a:solidFill>
              </a:rPr>
              <a:t>PET</a:t>
            </a:r>
            <a:r>
              <a:rPr lang="el-GR" sz="2000" dirty="0">
                <a:solidFill>
                  <a:prstClr val="black"/>
                </a:solidFill>
              </a:rPr>
              <a:t> &amp; </a:t>
            </a:r>
            <a:r>
              <a:rPr lang="en-US" sz="2000" dirty="0">
                <a:solidFill>
                  <a:prstClr val="black"/>
                </a:solidFill>
              </a:rPr>
              <a:t>LDPE</a:t>
            </a:r>
            <a:r>
              <a:rPr lang="el-GR" sz="2000" dirty="0">
                <a:solidFill>
                  <a:prstClr val="black"/>
                </a:solidFill>
              </a:rPr>
              <a:t>, 80% </a:t>
            </a:r>
            <a:r>
              <a:rPr lang="en-US" sz="2000" dirty="0" smtClean="0">
                <a:solidFill>
                  <a:prstClr val="black"/>
                </a:solidFill>
              </a:rPr>
              <a:t>coverage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80943" y="679642"/>
            <a:ext cx="2980228" cy="19868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8281" y="4744157"/>
            <a:ext cx="22324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prstClr val="black"/>
                </a:solidFill>
              </a:rPr>
              <a:t>20190607</a:t>
            </a:r>
          </a:p>
          <a:p>
            <a:r>
              <a:rPr lang="el-GR" sz="2000" dirty="0">
                <a:solidFill>
                  <a:prstClr val="black"/>
                </a:solidFill>
              </a:rPr>
              <a:t>10</a:t>
            </a:r>
            <a:r>
              <a:rPr lang="en-US" sz="2000" dirty="0">
                <a:solidFill>
                  <a:prstClr val="black"/>
                </a:solidFill>
              </a:rPr>
              <a:t>x</a:t>
            </a:r>
            <a:r>
              <a:rPr lang="el-GR" sz="2000" dirty="0">
                <a:solidFill>
                  <a:prstClr val="black"/>
                </a:solidFill>
              </a:rPr>
              <a:t>10</a:t>
            </a:r>
            <a:r>
              <a:rPr lang="en-US" sz="2000" dirty="0">
                <a:solidFill>
                  <a:prstClr val="black"/>
                </a:solidFill>
              </a:rPr>
              <a:t>m </a:t>
            </a:r>
            <a:r>
              <a:rPr lang="en-US" sz="2000" dirty="0" smtClean="0">
                <a:solidFill>
                  <a:prstClr val="black"/>
                </a:solidFill>
              </a:rPr>
              <a:t>target</a:t>
            </a:r>
            <a:r>
              <a:rPr lang="el-GR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prstClr val="black"/>
                </a:solidFill>
              </a:rPr>
              <a:t>PET</a:t>
            </a:r>
            <a:r>
              <a:rPr lang="el-GR" sz="2000" dirty="0">
                <a:solidFill>
                  <a:prstClr val="black"/>
                </a:solidFill>
              </a:rPr>
              <a:t> &amp; </a:t>
            </a:r>
            <a:r>
              <a:rPr lang="en-US" sz="2000" dirty="0">
                <a:solidFill>
                  <a:prstClr val="black"/>
                </a:solidFill>
              </a:rPr>
              <a:t>LDPE</a:t>
            </a:r>
            <a:r>
              <a:rPr lang="el-GR" sz="2000" dirty="0">
                <a:solidFill>
                  <a:prstClr val="black"/>
                </a:solidFill>
              </a:rPr>
              <a:t>, 25% </a:t>
            </a:r>
            <a:r>
              <a:rPr lang="en-US" sz="2000" dirty="0" smtClean="0">
                <a:solidFill>
                  <a:prstClr val="black"/>
                </a:solidFill>
              </a:rPr>
              <a:t>coverage</a:t>
            </a:r>
            <a:endParaRPr lang="el-GR" sz="2000" dirty="0">
              <a:solidFill>
                <a:prstClr val="black"/>
              </a:solidFill>
            </a:endParaRPr>
          </a:p>
          <a:p>
            <a:r>
              <a:rPr lang="el-GR" sz="2000" dirty="0">
                <a:solidFill>
                  <a:prstClr val="black"/>
                </a:solidFill>
              </a:rPr>
              <a:t>5</a:t>
            </a:r>
            <a:r>
              <a:rPr lang="en-US" sz="2000" dirty="0" smtClean="0">
                <a:solidFill>
                  <a:prstClr val="black"/>
                </a:solidFill>
              </a:rPr>
              <a:t>x10m</a:t>
            </a:r>
            <a:r>
              <a:rPr lang="el-GR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 smtClean="0">
                <a:solidFill>
                  <a:prstClr val="black"/>
                </a:solidFill>
              </a:rPr>
              <a:t>reeds</a:t>
            </a:r>
            <a:r>
              <a:rPr lang="el-GR" sz="2000" dirty="0" smtClean="0">
                <a:solidFill>
                  <a:prstClr val="black"/>
                </a:solidFill>
              </a:rPr>
              <a:t>,100%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r="19689" b="-139"/>
          <a:stretch/>
        </p:blipFill>
        <p:spPr>
          <a:xfrm>
            <a:off x="2478181" y="2698442"/>
            <a:ext cx="2000203" cy="20002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 r="1217" b="4584"/>
          <a:stretch/>
        </p:blipFill>
        <p:spPr>
          <a:xfrm>
            <a:off x="4755110" y="2689687"/>
            <a:ext cx="3433934" cy="19993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80943" y="2698442"/>
            <a:ext cx="2980229" cy="19868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9" r="19774"/>
          <a:stretch/>
        </p:blipFill>
        <p:spPr>
          <a:xfrm>
            <a:off x="2478181" y="4730626"/>
            <a:ext cx="2000203" cy="19974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r="1218" b="4583"/>
          <a:stretch/>
        </p:blipFill>
        <p:spPr>
          <a:xfrm>
            <a:off x="4755110" y="4744157"/>
            <a:ext cx="3424362" cy="19908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84" y="4745217"/>
            <a:ext cx="2985887" cy="19905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6442" y="652828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166" y="618184"/>
            <a:ext cx="4138834" cy="4085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281" y="172285"/>
            <a:ext cx="1192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Data Analysis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8897" y="790833"/>
            <a:ext cx="3204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Linear Spectral </a:t>
            </a:r>
            <a:r>
              <a:rPr lang="en-US" sz="2000" dirty="0" err="1">
                <a:solidFill>
                  <a:prstClr val="black"/>
                </a:solidFill>
              </a:rPr>
              <a:t>Unmixing</a:t>
            </a:r>
            <a:r>
              <a:rPr lang="en-US" sz="20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15168" y="4588200"/>
            <a:ext cx="3847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Source</a:t>
            </a:r>
            <a:r>
              <a:rPr lang="el-GR" sz="1400" dirty="0" smtClean="0">
                <a:solidFill>
                  <a:prstClr val="black"/>
                </a:solidFill>
              </a:rPr>
              <a:t>: </a:t>
            </a:r>
            <a:r>
              <a:rPr lang="en-US" sz="1400" dirty="0" err="1">
                <a:solidFill>
                  <a:prstClr val="black"/>
                </a:solidFill>
              </a:rPr>
              <a:t>Topouzelis</a:t>
            </a:r>
            <a:r>
              <a:rPr lang="en-US" sz="1400" dirty="0">
                <a:solidFill>
                  <a:prstClr val="black"/>
                </a:solidFill>
              </a:rPr>
              <a:t> et al,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29264" y="1092781"/>
                <a:ext cx="4938531" cy="604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𝑅𝑡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⇒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264" y="1092781"/>
                <a:ext cx="4938531" cy="60484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148794"/>
              </p:ext>
            </p:extLst>
          </p:nvPr>
        </p:nvGraphicFramePr>
        <p:xfrm>
          <a:off x="1" y="1640533"/>
          <a:ext cx="4488110" cy="2595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704889"/>
              </p:ext>
            </p:extLst>
          </p:nvPr>
        </p:nvGraphicFramePr>
        <p:xfrm>
          <a:off x="4018662" y="4006035"/>
          <a:ext cx="3814950" cy="228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90" y="4603230"/>
            <a:ext cx="2596979" cy="18178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630167" y="5481395"/>
            <a:ext cx="601362" cy="601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8" name="Straight Connector 17"/>
          <p:cNvCxnSpPr>
            <a:stCxn id="16" idx="0"/>
            <a:endCxn id="16" idx="2"/>
          </p:cNvCxnSpPr>
          <p:nvPr/>
        </p:nvCxnSpPr>
        <p:spPr>
          <a:xfrm>
            <a:off x="8930848" y="5481395"/>
            <a:ext cx="0" cy="6013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1"/>
            <a:endCxn id="16" idx="3"/>
          </p:cNvCxnSpPr>
          <p:nvPr/>
        </p:nvCxnSpPr>
        <p:spPr>
          <a:xfrm>
            <a:off x="8630167" y="5782076"/>
            <a:ext cx="6013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919389" y="5481395"/>
            <a:ext cx="601362" cy="601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>
            <a:stCxn id="27" idx="0"/>
            <a:endCxn id="27" idx="2"/>
          </p:cNvCxnSpPr>
          <p:nvPr/>
        </p:nvCxnSpPr>
        <p:spPr>
          <a:xfrm>
            <a:off x="10220070" y="5481395"/>
            <a:ext cx="0" cy="6013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7" idx="1"/>
            <a:endCxn id="27" idx="3"/>
          </p:cNvCxnSpPr>
          <p:nvPr/>
        </p:nvCxnSpPr>
        <p:spPr>
          <a:xfrm>
            <a:off x="9919389" y="5782076"/>
            <a:ext cx="6013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1274513" y="5481395"/>
            <a:ext cx="601362" cy="601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1" name="Straight Connector 30"/>
          <p:cNvCxnSpPr>
            <a:stCxn id="30" idx="0"/>
            <a:endCxn id="30" idx="2"/>
          </p:cNvCxnSpPr>
          <p:nvPr/>
        </p:nvCxnSpPr>
        <p:spPr>
          <a:xfrm>
            <a:off x="11575194" y="5481395"/>
            <a:ext cx="0" cy="6013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0" idx="1"/>
            <a:endCxn id="30" idx="3"/>
          </p:cNvCxnSpPr>
          <p:nvPr/>
        </p:nvCxnSpPr>
        <p:spPr>
          <a:xfrm>
            <a:off x="11274513" y="5782076"/>
            <a:ext cx="6013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298597" y="5142841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34%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29820" y="5127452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21%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36697" y="6051979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18%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53503" y="6066809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8%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22831" y="5142841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18%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54054" y="5127452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9%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660931" y="6051979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20%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277737" y="6066809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11%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928526" y="5150520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11%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59749" y="5135131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4%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966626" y="6059658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14%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583432" y="6074488"/>
            <a:ext cx="63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6%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658" y="6496305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2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172285"/>
            <a:ext cx="1192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Initial Results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87397" y="655204"/>
            <a:ext cx="23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400" dirty="0">
                <a:latin typeface="+mn-lt"/>
              </a:rPr>
              <a:t>20190418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96251" y="618184"/>
            <a:ext cx="23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20190503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5655" y="3527134"/>
            <a:ext cx="304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20190518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56007" y="3465230"/>
            <a:ext cx="23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20190528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05384" y="3465230"/>
            <a:ext cx="23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20190607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655" y="679739"/>
            <a:ext cx="23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20180607</a:t>
            </a:r>
            <a:r>
              <a:rPr lang="el-GR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04" y="1064084"/>
            <a:ext cx="3141816" cy="2459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396" y="1064084"/>
            <a:ext cx="3141351" cy="2459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422" y="1064084"/>
            <a:ext cx="3144591" cy="2459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04" y="3981016"/>
            <a:ext cx="3141816" cy="2476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397" y="3981016"/>
            <a:ext cx="3093620" cy="2413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422" y="3981016"/>
            <a:ext cx="3076216" cy="2413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02301" y="6496305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0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172285"/>
            <a:ext cx="1192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Initial Results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6" y="1037400"/>
            <a:ext cx="4477650" cy="2822181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834995"/>
              </p:ext>
            </p:extLst>
          </p:nvPr>
        </p:nvGraphicFramePr>
        <p:xfrm>
          <a:off x="5151635" y="951926"/>
          <a:ext cx="6183772" cy="2994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56" y="3978875"/>
            <a:ext cx="4477650" cy="2737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819" y="618184"/>
            <a:ext cx="1916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Flagged Pixels</a:t>
            </a:r>
            <a:endParaRPr 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788902"/>
              </p:ext>
            </p:extLst>
          </p:nvPr>
        </p:nvGraphicFramePr>
        <p:xfrm>
          <a:off x="5121946" y="3859581"/>
          <a:ext cx="6323820" cy="2998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2301" y="6496305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3779" y="1008993"/>
            <a:ext cx="1141423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Factors affecting detection capacity: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plastic debris abundance 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sunglint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</a:t>
            </a:r>
            <a:r>
              <a:rPr lang="en-US" sz="2400" dirty="0" smtClean="0"/>
              <a:t>ottom reflectance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bidirectional reflection distribution function effects on Sentinel 2 images over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band signal to noise ratios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aerosol/exhaust fumes/contrails, whitewater, cloud shadows, vessels/planes </a:t>
            </a:r>
          </a:p>
          <a:p>
            <a:endParaRPr lang="en-US" sz="2400" dirty="0"/>
          </a:p>
          <a:p>
            <a:r>
              <a:rPr lang="en-US" sz="2400" b="1" dirty="0" smtClean="0"/>
              <a:t>Planned Future Work: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Development and construction of permanent at-sea infrastructure and re-deployable targets for calibration and validation of marine debris detection methodologies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Marine debris image </a:t>
            </a:r>
            <a:r>
              <a:rPr lang="en-US" sz="2400" dirty="0"/>
              <a:t>database </a:t>
            </a:r>
            <a:r>
              <a:rPr lang="en-US" sz="2400" dirty="0" smtClean="0"/>
              <a:t>of characteristic polymers in realistic concentrations (satellite, </a:t>
            </a:r>
            <a:r>
              <a:rPr lang="en-US" sz="2400" dirty="0"/>
              <a:t>UAS VHR multi- and </a:t>
            </a:r>
            <a:r>
              <a:rPr lang="en-US" sz="2400" dirty="0" err="1"/>
              <a:t>hyperspectral</a:t>
            </a:r>
            <a:r>
              <a:rPr lang="en-US" sz="2400" dirty="0"/>
              <a:t> </a:t>
            </a:r>
            <a:r>
              <a:rPr lang="en-US" sz="2400" dirty="0" smtClean="0"/>
              <a:t>imagery, field spectrometry)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a</a:t>
            </a:r>
            <a:r>
              <a:rPr lang="en-US" sz="2400" dirty="0" smtClean="0"/>
              <a:t>lgorithm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8281" y="172285"/>
            <a:ext cx="11920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Initial Results and Further Work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7932" y="6523905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930961"/>
            <a:ext cx="7100887" cy="5433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5576" y="1746216"/>
            <a:ext cx="500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Thank you for your attention!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778" y="4691364"/>
            <a:ext cx="48672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1" y="137620"/>
            <a:ext cx="3153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61950" y="1162050"/>
            <a:ext cx="8096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Quick overview of Plastic Litter Projects 2018 &amp;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Initial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Planned Further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158D6C4-F1A6-044C-857B-A00D35A2D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W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study into using open-access satellite and UAS imagery for the remote detection of floating marine debris targets in </a:t>
            </a:r>
            <a:r>
              <a:rPr lang="en-ZW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realistic </a:t>
            </a:r>
            <a:r>
              <a:rPr lang="en-ZW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 </a:t>
            </a:r>
            <a:r>
              <a:rPr lang="en-ZW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environment/validation campaign.</a:t>
            </a:r>
            <a:endParaRPr lang="en-ZW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ZW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ZW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Scope: </a:t>
            </a:r>
          </a:p>
          <a:p>
            <a:r>
              <a:rPr lang="en-ZW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ZW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ZW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explore </a:t>
            </a:r>
            <a:r>
              <a:rPr lang="en-ZW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feasibility of detecting </a:t>
            </a:r>
            <a:r>
              <a:rPr lang="en-ZW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plastics in the </a:t>
            </a:r>
            <a:r>
              <a:rPr lang="en-ZW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aquatic </a:t>
            </a:r>
            <a:r>
              <a:rPr lang="en-ZW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 </a:t>
            </a:r>
            <a:r>
              <a:rPr lang="en-ZW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UAS and open access satellite missions, and </a:t>
            </a:r>
          </a:p>
          <a:p>
            <a:r>
              <a:rPr lang="en-ZW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ii) to extract meaningful spectral measurements in near-real scenarios &amp; </a:t>
            </a:r>
            <a:r>
              <a:rPr lang="en-ZW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collate </a:t>
            </a:r>
            <a:r>
              <a:rPr lang="en-ZW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geospatial information ranging from moderate to very high resolution.</a:t>
            </a:r>
          </a:p>
          <a:p>
            <a:endParaRPr lang="en-ZW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916A97-45BB-AB4A-AD8E-713F4E32D2C9}"/>
              </a:ext>
            </a:extLst>
          </p:cNvPr>
          <p:cNvSpPr txBox="1"/>
          <p:nvPr/>
        </p:nvSpPr>
        <p:spPr>
          <a:xfrm>
            <a:off x="148281" y="185516"/>
            <a:ext cx="4139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Litter Projects (PLP)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3290" y="6534150"/>
            <a:ext cx="8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1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Ορθογώνιο 8">
            <a:extLst>
              <a:ext uri="{FF2B5EF4-FFF2-40B4-BE49-F238E27FC236}">
                <a16:creationId xmlns:a16="http://schemas.microsoft.com/office/drawing/2014/main" xmlns="" id="{A74C6A15-F01E-034B-ACCA-116EEC11B79D}"/>
              </a:ext>
            </a:extLst>
          </p:cNvPr>
          <p:cNvSpPr/>
          <p:nvPr/>
        </p:nvSpPr>
        <p:spPr>
          <a:xfrm>
            <a:off x="190780" y="1221704"/>
            <a:ext cx="10182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Three 10x10m artificial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targets: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1) 3600 x 1.5 L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clear PET bottles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2) 135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blue LDPE garbage bags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200m</a:t>
            </a:r>
            <a:r>
              <a:rPr lang="en-GB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yellow nylon fishing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net.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Εικόνα 4">
            <a:extLst>
              <a:ext uri="{FF2B5EF4-FFF2-40B4-BE49-F238E27FC236}">
                <a16:creationId xmlns:a16="http://schemas.microsoft.com/office/drawing/2014/main" xmlns="" id="{E0A4DDD0-D2B4-D840-94C0-34E84017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04" y="2835497"/>
            <a:ext cx="6096000" cy="3324801"/>
          </a:xfrm>
          <a:prstGeom prst="rect">
            <a:avLst/>
          </a:prstGeom>
        </p:spPr>
      </p:pic>
      <p:pic>
        <p:nvPicPr>
          <p:cNvPr id="24" name="Εικόνα 5">
            <a:extLst>
              <a:ext uri="{FF2B5EF4-FFF2-40B4-BE49-F238E27FC236}">
                <a16:creationId xmlns:a16="http://schemas.microsoft.com/office/drawing/2014/main" xmlns="" id="{588FE838-1C80-0344-BB10-1E48EDD38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74" y="2194884"/>
            <a:ext cx="6206593" cy="3474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59111D-E82C-2543-9319-C7C41D04A2B1}"/>
              </a:ext>
            </a:extLst>
          </p:cNvPr>
          <p:cNvSpPr txBox="1"/>
          <p:nvPr/>
        </p:nvSpPr>
        <p:spPr>
          <a:xfrm>
            <a:off x="148281" y="192780"/>
            <a:ext cx="4031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Litter Project 2018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76442" y="6496305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https://mrsg.aegean.gr/tinyDocs/images/jix223xyvcyyboy4zlm.jpg">
            <a:extLst>
              <a:ext uri="{FF2B5EF4-FFF2-40B4-BE49-F238E27FC236}">
                <a16:creationId xmlns="" xmlns:a16="http://schemas.microsoft.com/office/drawing/2014/main" id="{4E383C9C-B4B0-FC4B-9FA4-8AE6F02E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175" y="820536"/>
            <a:ext cx="2441597" cy="344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15">
            <a:extLst>
              <a:ext uri="{FF2B5EF4-FFF2-40B4-BE49-F238E27FC236}">
                <a16:creationId xmlns:a16="http://schemas.microsoft.com/office/drawing/2014/main" xmlns="" id="{9FFE5920-A32A-9D4F-98BE-155281B58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 l="30901"/>
          <a:stretch/>
        </p:blipFill>
        <p:spPr>
          <a:xfrm>
            <a:off x="1466011" y="1075639"/>
            <a:ext cx="4456567" cy="4415276"/>
          </a:xfrm>
          <a:prstGeom prst="rect">
            <a:avLst/>
          </a:prstGeom>
        </p:spPr>
      </p:pic>
      <p:sp>
        <p:nvSpPr>
          <p:cNvPr id="4" name="Ορθογώνιο 5">
            <a:extLst>
              <a:ext uri="{FF2B5EF4-FFF2-40B4-BE49-F238E27FC236}">
                <a16:creationId xmlns:a16="http://schemas.microsoft.com/office/drawing/2014/main" xmlns="" id="{1E9C8A21-E994-BB4B-9E79-D236E9DC8277}"/>
              </a:ext>
            </a:extLst>
          </p:cNvPr>
          <p:cNvSpPr/>
          <p:nvPr/>
        </p:nvSpPr>
        <p:spPr>
          <a:xfrm>
            <a:off x="2217884" y="5467927"/>
            <a:ext cx="2568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Sentinel-2 satellite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June 2018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Ορθογώνιο 10">
            <a:extLst>
              <a:ext uri="{FF2B5EF4-FFF2-40B4-BE49-F238E27FC236}">
                <a16:creationId xmlns:a16="http://schemas.microsoft.com/office/drawing/2014/main" xmlns="" id="{BD4448A8-085E-2949-98E2-AC639C9DA06D}"/>
              </a:ext>
            </a:extLst>
          </p:cNvPr>
          <p:cNvSpPr/>
          <p:nvPr/>
        </p:nvSpPr>
        <p:spPr>
          <a:xfrm>
            <a:off x="6788553" y="5467927"/>
            <a:ext cx="2939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PlanetScope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satellite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June 2018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Εικόνα 6">
            <a:extLst>
              <a:ext uri="{FF2B5EF4-FFF2-40B4-BE49-F238E27FC236}">
                <a16:creationId xmlns:a16="http://schemas.microsoft.com/office/drawing/2014/main" xmlns="" id="{7770E552-7B2F-5749-8EBE-DE260026B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6246" y="1042780"/>
            <a:ext cx="4471631" cy="4448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197F4E-88DB-F846-857C-8A84E5315A90}"/>
              </a:ext>
            </a:extLst>
          </p:cNvPr>
          <p:cNvSpPr txBox="1"/>
          <p:nvPr/>
        </p:nvSpPr>
        <p:spPr>
          <a:xfrm>
            <a:off x="148281" y="153864"/>
            <a:ext cx="397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Litter Project 2018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76442" y="6496305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2">
            <a:extLst>
              <a:ext uri="{FF2B5EF4-FFF2-40B4-BE49-F238E27FC236}">
                <a16:creationId xmlns:a16="http://schemas.microsoft.com/office/drawing/2014/main" xmlns="" id="{19CD556B-C2C6-4A4B-ADC4-233B4375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55" y="1693948"/>
            <a:ext cx="5768245" cy="4347257"/>
          </a:xfrm>
          <a:prstGeom prst="rect">
            <a:avLst/>
          </a:prstGeom>
        </p:spPr>
      </p:pic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xmlns="" id="{B91DDB99-4938-6C45-89CE-ABEF3FE49C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497621"/>
              </p:ext>
            </p:extLst>
          </p:nvPr>
        </p:nvGraphicFramePr>
        <p:xfrm>
          <a:off x="6491360" y="2839235"/>
          <a:ext cx="5372886" cy="3086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3648">
                  <a:extLst>
                    <a:ext uri="{9D8B030D-6E8A-4147-A177-3AD203B41FA5}">
                      <a16:colId xmlns:a16="http://schemas.microsoft.com/office/drawing/2014/main" xmlns="" val="354059775"/>
                    </a:ext>
                  </a:extLst>
                </a:gridCol>
                <a:gridCol w="1356575">
                  <a:extLst>
                    <a:ext uri="{9D8B030D-6E8A-4147-A177-3AD203B41FA5}">
                      <a16:colId xmlns:a16="http://schemas.microsoft.com/office/drawing/2014/main" xmlns="" val="4193364778"/>
                    </a:ext>
                  </a:extLst>
                </a:gridCol>
                <a:gridCol w="1612663">
                  <a:extLst>
                    <a:ext uri="{9D8B030D-6E8A-4147-A177-3AD203B41FA5}">
                      <a16:colId xmlns:a16="http://schemas.microsoft.com/office/drawing/2014/main" xmlns="" val="851615601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 dirty="0" smtClean="0">
                          <a:effectLst/>
                        </a:rPr>
                        <a:t>Sensor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Number</a:t>
                      </a:r>
                      <a:endParaRPr lang="en-US" sz="2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of Images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Resolution</a:t>
                      </a:r>
                      <a:endParaRPr lang="en-US" sz="2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(cm/pixel)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56507143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 dirty="0" err="1">
                          <a:effectLst/>
                        </a:rPr>
                        <a:t>Slantrange</a:t>
                      </a:r>
                      <a:r>
                        <a:rPr lang="en-ZW" sz="1500" dirty="0">
                          <a:effectLst/>
                        </a:rPr>
                        <a:t> 3P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394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4.84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13332993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 dirty="0">
                          <a:effectLst/>
                        </a:rPr>
                        <a:t>Parrot Sequoia multispectral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 dirty="0">
                          <a:effectLst/>
                        </a:rPr>
                        <a:t>872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7.73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57663119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 dirty="0">
                          <a:effectLst/>
                        </a:rPr>
                        <a:t>Parrot Sequoia RGB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187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2.72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43743965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Sony A5100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243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2.14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29496456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FliR DUO R Thermal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575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196.5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84367103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FliR DUO R Visible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>
                          <a:effectLst/>
                        </a:rPr>
                        <a:t>575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W" sz="1500" dirty="0">
                          <a:effectLst/>
                        </a:rPr>
                        <a:t>10.53</a:t>
                      </a:r>
                      <a:endParaRPr lang="en-US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808030464"/>
                  </a:ext>
                </a:extLst>
              </a:tr>
            </a:tbl>
          </a:graphicData>
        </a:graphic>
      </p:graphicFrame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9A7CB8D6-ECDA-144C-A515-916AC392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360" y="1663137"/>
            <a:ext cx="5372885" cy="13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W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 of raw images and geo-spatial resolution acquired using a suite of sensors attached to a S900-UAS. </a:t>
            </a:r>
            <a:endParaRPr lang="en-ZW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W" altLang="en-US" sz="1867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ZW" altLang="en-US" sz="1867" dirty="0">
              <a:solidFill>
                <a:srgbClr val="000000"/>
              </a:solidFill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xmlns="" id="{A19707A9-96E9-1944-8882-65C8307E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288" y="976455"/>
            <a:ext cx="5372885" cy="90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W" altLang="en-US" sz="2667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UAS DATA</a:t>
            </a:r>
            <a:endParaRPr lang="en-ZW" altLang="en-US" sz="2667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ZW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ZW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89B800-2048-5F45-99DE-253729B3F384}"/>
              </a:ext>
            </a:extLst>
          </p:cNvPr>
          <p:cNvSpPr txBox="1"/>
          <p:nvPr/>
        </p:nvSpPr>
        <p:spPr>
          <a:xfrm>
            <a:off x="148281" y="153570"/>
            <a:ext cx="398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Litter Project 2018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76442" y="652828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0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Ορθογώνιο 7">
            <a:extLst>
              <a:ext uri="{FF2B5EF4-FFF2-40B4-BE49-F238E27FC236}">
                <a16:creationId xmlns:a16="http://schemas.microsoft.com/office/drawing/2014/main" xmlns="" id="{3E9F4CA4-2868-A74A-B7A9-5288B32522A8}"/>
              </a:ext>
            </a:extLst>
          </p:cNvPr>
          <p:cNvSpPr/>
          <p:nvPr/>
        </p:nvSpPr>
        <p:spPr>
          <a:xfrm>
            <a:off x="428628" y="4746038"/>
            <a:ext cx="11349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</a:pPr>
            <a:r>
              <a:rPr lang="en-ZW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Percentage plastic coverage calculation for each Sentinel-2 pixel using the </a:t>
            </a:r>
            <a:r>
              <a:rPr lang="en-ZW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A5100 </a:t>
            </a:r>
            <a:r>
              <a:rPr lang="en-ZW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othophotomap</a:t>
            </a:r>
            <a:r>
              <a:rPr lang="en-ZW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8" name="Εικόνα 2">
            <a:extLst>
              <a:ext uri="{FF2B5EF4-FFF2-40B4-BE49-F238E27FC236}">
                <a16:creationId xmlns:a16="http://schemas.microsoft.com/office/drawing/2014/main" xmlns="" id="{D0D67BBC-2575-734A-8457-16DEB816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4" y="1667713"/>
            <a:ext cx="11763375" cy="3009900"/>
          </a:xfrm>
          <a:prstGeom prst="rect">
            <a:avLst/>
          </a:prstGeom>
        </p:spPr>
      </p:pic>
      <p:sp>
        <p:nvSpPr>
          <p:cNvPr id="49" name="Ορθογώνιο 7">
            <a:extLst>
              <a:ext uri="{FF2B5EF4-FFF2-40B4-BE49-F238E27FC236}">
                <a16:creationId xmlns:a16="http://schemas.microsoft.com/office/drawing/2014/main" xmlns="" id="{6B0A3FB3-CD07-5F45-A8CB-85B602F0AEFB}"/>
              </a:ext>
            </a:extLst>
          </p:cNvPr>
          <p:cNvSpPr/>
          <p:nvPr/>
        </p:nvSpPr>
        <p:spPr>
          <a:xfrm>
            <a:off x="3180431" y="1042078"/>
            <a:ext cx="6576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</a:pPr>
            <a:r>
              <a:rPr lang="en-ZW" sz="2400" b="1" dirty="0">
                <a:solidFill>
                  <a:srgbClr val="000000"/>
                </a:solidFill>
              </a:rPr>
              <a:t>Combining Sentinel-2 and UAS data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7B8640-959E-6349-9A3C-032A64A31EC7}"/>
              </a:ext>
            </a:extLst>
          </p:cNvPr>
          <p:cNvSpPr txBox="1"/>
          <p:nvPr/>
        </p:nvSpPr>
        <p:spPr>
          <a:xfrm>
            <a:off x="148281" y="152701"/>
            <a:ext cx="393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Litter Project 2018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76442" y="652828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rsg.aegean.gr/tinyDocs/images/jvc1reidn3kwonq09br.jpg">
            <a:extLst>
              <a:ext uri="{FF2B5EF4-FFF2-40B4-BE49-F238E27FC236}">
                <a16:creationId xmlns:a16="http://schemas.microsoft.com/office/drawing/2014/main" xmlns="" id="{B32F7060-A36A-3447-8F55-06D295544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" y="1163114"/>
            <a:ext cx="3493276" cy="4938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C7E52AA-527D-0144-AD26-D3C300289283}"/>
              </a:ext>
            </a:extLst>
          </p:cNvPr>
          <p:cNvSpPr/>
          <p:nvPr/>
        </p:nvSpPr>
        <p:spPr>
          <a:xfrm>
            <a:off x="4164034" y="1270216"/>
            <a:ext cx="8009207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solidFill>
                  <a:srgbClr val="000000"/>
                </a:solidFill>
              </a:rPr>
              <a:t>EO tracking of marine debris in the Mediterranean Sea from public satellites (ESA: EO Science for Society permanently open call for proposals)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6543C81-C7C1-6347-9967-B0748F8E4575}"/>
              </a:ext>
            </a:extLst>
          </p:cNvPr>
          <p:cNvGrpSpPr/>
          <p:nvPr/>
        </p:nvGrpSpPr>
        <p:grpSpPr>
          <a:xfrm>
            <a:off x="4285287" y="2378213"/>
            <a:ext cx="3808390" cy="3657198"/>
            <a:chOff x="3387140" y="1783659"/>
            <a:chExt cx="2856292" cy="27428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6E9EE16-C5C4-5A46-AA88-C59761863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7140" y="3098278"/>
              <a:ext cx="850957" cy="7300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84FFB40-3905-4648-9900-E02702C4CBC9}"/>
                </a:ext>
              </a:extLst>
            </p:cNvPr>
            <p:cNvSpPr txBox="1"/>
            <p:nvPr/>
          </p:nvSpPr>
          <p:spPr>
            <a:xfrm>
              <a:off x="4200371" y="3292538"/>
              <a:ext cx="10412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</a:rPr>
                <a:t>CNR-ISMAR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FC4A4FF-546F-3E4D-9B5E-FD1C1E973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0182" y="3796502"/>
              <a:ext cx="553073" cy="73005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74C0D45-02BE-A341-926E-D66B532678F1}"/>
                </a:ext>
              </a:extLst>
            </p:cNvPr>
            <p:cNvSpPr txBox="1"/>
            <p:nvPr/>
          </p:nvSpPr>
          <p:spPr>
            <a:xfrm>
              <a:off x="4171448" y="4108051"/>
              <a:ext cx="18363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</a:rPr>
                <a:t>Universidad de Cádiz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E48E04D-E982-6641-ACA7-9E960267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7356" y="2453451"/>
              <a:ext cx="554604" cy="54844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2012CE4-8564-6A4B-9B82-4377159A82F9}"/>
                </a:ext>
              </a:extLst>
            </p:cNvPr>
            <p:cNvSpPr txBox="1"/>
            <p:nvPr/>
          </p:nvSpPr>
          <p:spPr>
            <a:xfrm>
              <a:off x="4197872" y="2636161"/>
              <a:ext cx="204556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</a:rPr>
                <a:t>University of the Aegean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257668EC-57F4-5149-AA90-7468F7F5B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2129" y="1783659"/>
              <a:ext cx="1008117" cy="54844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04AFC94-4F2C-A645-A13A-C706BC85F738}"/>
                </a:ext>
              </a:extLst>
            </p:cNvPr>
            <p:cNvSpPr txBox="1"/>
            <p:nvPr/>
          </p:nvSpPr>
          <p:spPr>
            <a:xfrm>
              <a:off x="4355389" y="1981485"/>
              <a:ext cx="7312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Argans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7" name="Picture 26" descr="C:\Users\klitemnistra\Desktop\eng.png">
            <a:extLst>
              <a:ext uri="{FF2B5EF4-FFF2-40B4-BE49-F238E27FC236}">
                <a16:creationId xmlns:a16="http://schemas.microsoft.com/office/drawing/2014/main" xmlns="" id="{8FE53072-0221-7C40-B5A7-264EA563040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63" b="1642"/>
          <a:stretch/>
        </p:blipFill>
        <p:spPr bwMode="auto">
          <a:xfrm>
            <a:off x="8385439" y="2868536"/>
            <a:ext cx="2966302" cy="2724955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5A5B48-503F-5445-ABA7-88D8D28F7B2C}"/>
              </a:ext>
            </a:extLst>
          </p:cNvPr>
          <p:cNvSpPr txBox="1"/>
          <p:nvPr/>
        </p:nvSpPr>
        <p:spPr>
          <a:xfrm>
            <a:off x="148281" y="162970"/>
            <a:ext cx="3972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Litter Project 2019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3838" y="6521219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23C765-5174-DF47-824D-6F152E6666A3}"/>
              </a:ext>
            </a:extLst>
          </p:cNvPr>
          <p:cNvSpPr txBox="1"/>
          <p:nvPr/>
        </p:nvSpPr>
        <p:spPr>
          <a:xfrm>
            <a:off x="148281" y="167151"/>
            <a:ext cx="609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 Litter Project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ACC974-1FFC-D447-9155-325E2A42BE61}"/>
              </a:ext>
            </a:extLst>
          </p:cNvPr>
          <p:cNvSpPr/>
          <p:nvPr/>
        </p:nvSpPr>
        <p:spPr>
          <a:xfrm>
            <a:off x="10698480" y="1460976"/>
            <a:ext cx="1493520" cy="5008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ct val="0"/>
              </a:spcBef>
            </a:pP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18/4/2019</a:t>
            </a:r>
            <a:endParaRPr lang="en-US" sz="2133" b="1" dirty="0">
              <a:solidFill>
                <a:srgbClr val="00854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03/5/2019</a:t>
            </a:r>
            <a:endParaRPr lang="en-US" sz="2133" b="1" dirty="0">
              <a:solidFill>
                <a:srgbClr val="00854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08/5/2019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13/5/2019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18/5/2019</a:t>
            </a:r>
            <a:endParaRPr lang="en-US" sz="2133" b="1" dirty="0">
              <a:solidFill>
                <a:srgbClr val="00854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23/5/2019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28/5/2019</a:t>
            </a: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02/6/2019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07/6/2019</a:t>
            </a:r>
            <a:endParaRPr lang="en-US" sz="2133" b="1" dirty="0">
              <a:solidFill>
                <a:srgbClr val="00854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12/6/2019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17/6/2019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22/6/2019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27/6/2019</a:t>
            </a:r>
            <a:endParaRPr lang="en-US" sz="2133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4321F8-E86F-0D42-B1FF-42DDF3505608}"/>
              </a:ext>
            </a:extLst>
          </p:cNvPr>
          <p:cNvSpPr/>
          <p:nvPr/>
        </p:nvSpPr>
        <p:spPr>
          <a:xfrm>
            <a:off x="5883443" y="4286171"/>
            <a:ext cx="2501237" cy="149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07/6/2019 </a:t>
            </a:r>
          </a:p>
          <a:p>
            <a:pPr algn="r"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10x10m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25% bottles, 25%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bags 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 5x10m 100% reeds</a:t>
            </a:r>
            <a:endParaRPr lang="en-US" sz="2133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49BCEF-FD06-C44E-B20F-769BBCC68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30" y="2333534"/>
            <a:ext cx="3006337" cy="1863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ACD6D1-2258-3346-9A99-528B34685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06420" y="2305206"/>
            <a:ext cx="2821085" cy="1880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7D6212-68B7-D640-A9DE-79C5C0AE4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88" y="4226494"/>
            <a:ext cx="2038480" cy="2147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6B2F81-4818-0F46-BBCF-1C13A2F8B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2" y="2262989"/>
            <a:ext cx="2788033" cy="1805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E15649B-AAF3-BE4A-B412-43DAD51571DE}"/>
              </a:ext>
            </a:extLst>
          </p:cNvPr>
          <p:cNvSpPr/>
          <p:nvPr/>
        </p:nvSpPr>
        <p:spPr>
          <a:xfrm>
            <a:off x="90302" y="1014168"/>
            <a:ext cx="3344937" cy="1145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18/4/2019 </a:t>
            </a:r>
          </a:p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Targets in line 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100% bottles, 100% bags (10x20m)</a:t>
            </a:r>
            <a:endParaRPr lang="en-US" sz="2133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AF5C5A0-F23C-0E40-BFA8-095AFD476084}"/>
              </a:ext>
            </a:extLst>
          </p:cNvPr>
          <p:cNvSpPr/>
          <p:nvPr/>
        </p:nvSpPr>
        <p:spPr>
          <a:xfrm>
            <a:off x="3430971" y="1123127"/>
            <a:ext cx="3971636" cy="1145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03/5/2019 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Single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targets 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100% bottles, 100%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bags &amp; smaller mixed targets</a:t>
            </a:r>
            <a:endParaRPr lang="en-US" sz="2133" b="1" dirty="0">
              <a:solidFill>
                <a:srgbClr val="00854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040696-814E-504F-990E-9DD8CA596E36}"/>
              </a:ext>
            </a:extLst>
          </p:cNvPr>
          <p:cNvSpPr/>
          <p:nvPr/>
        </p:nvSpPr>
        <p:spPr>
          <a:xfrm>
            <a:off x="7473603" y="1043620"/>
            <a:ext cx="3971637" cy="1145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18/5/2019 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5x10m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argets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line 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75% bottles, 75%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bags &amp; smaller mixed targets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D64082-F9C3-1F4F-86DC-B58946934AC7}"/>
              </a:ext>
            </a:extLst>
          </p:cNvPr>
          <p:cNvSpPr/>
          <p:nvPr/>
        </p:nvSpPr>
        <p:spPr>
          <a:xfrm>
            <a:off x="797433" y="4411019"/>
            <a:ext cx="2580876" cy="1848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00854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28/5/2019 </a:t>
            </a:r>
          </a:p>
          <a:p>
            <a:pPr algn="r" fontAlgn="base">
              <a:lnSpc>
                <a:spcPct val="107000"/>
              </a:lnSpc>
              <a:spcBef>
                <a:spcPct val="0"/>
              </a:spcBef>
            </a:pP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5x10m t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argets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line 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50% bottles, 50%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bags &amp; </a:t>
            </a:r>
            <a:r>
              <a:rPr lang="en-US" sz="2133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smaller </a:t>
            </a:r>
            <a:r>
              <a:rPr lang="en-US" sz="2133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mixed targets</a:t>
            </a:r>
            <a:endParaRPr lang="en-US" sz="2133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0AB30F98-242C-4244-9ECD-E435A9BF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025" y="4226495"/>
            <a:ext cx="2038481" cy="21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148281" y="618184"/>
            <a:ext cx="12043719" cy="0"/>
          </a:xfrm>
          <a:prstGeom prst="line">
            <a:avLst/>
          </a:prstGeom>
          <a:noFill/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0" y="6511694"/>
            <a:ext cx="121920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1600" dirty="0">
              <a:latin typeface="Calibri body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" y="6543675"/>
            <a:ext cx="12192001" cy="338554"/>
          </a:xfrm>
          <a:prstGeom prst="rect">
            <a:avLst/>
          </a:prstGeom>
          <a:solidFill>
            <a:srgbClr val="B3C1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body"/>
              </a:rPr>
              <a:t>MRSG – University of the Aegean					                     Brest: Marine Debris Indicators – 2019</a:t>
            </a:r>
            <a:endParaRPr lang="en-US" sz="1600" dirty="0">
              <a:solidFill>
                <a:srgbClr val="002060"/>
              </a:solidFill>
              <a:latin typeface="Calibri bod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76442" y="6522699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</a:t>
            </a:r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1.xml><?xml version="1.0" encoding="utf-8"?>
<a:theme xmlns:a="http://schemas.openxmlformats.org/drawingml/2006/main" name="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2.xml><?xml version="1.0" encoding="utf-8"?>
<a:theme xmlns:a="http://schemas.openxmlformats.org/drawingml/2006/main" name="1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3.xml><?xml version="1.0" encoding="utf-8"?>
<a:theme xmlns:a="http://schemas.openxmlformats.org/drawingml/2006/main" name="1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.xml><?xml version="1.0" encoding="utf-8"?>
<a:theme xmlns:a="http://schemas.openxmlformats.org/drawingml/2006/main" name="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5.xml><?xml version="1.0" encoding="utf-8"?>
<a:theme xmlns:a="http://schemas.openxmlformats.org/drawingml/2006/main" name="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6.xml><?xml version="1.0" encoding="utf-8"?>
<a:theme xmlns:a="http://schemas.openxmlformats.org/drawingml/2006/main" name="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7.xml><?xml version="1.0" encoding="utf-8"?>
<a:theme xmlns:a="http://schemas.openxmlformats.org/drawingml/2006/main" name="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8.xml><?xml version="1.0" encoding="utf-8"?>
<a:theme xmlns:a="http://schemas.openxmlformats.org/drawingml/2006/main" name="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9.xml><?xml version="1.0" encoding="utf-8"?>
<a:theme xmlns:a="http://schemas.openxmlformats.org/drawingml/2006/main" name="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773</Words>
  <Application>Microsoft Office PowerPoint</Application>
  <PresentationFormat>Widescreen</PresentationFormat>
  <Paragraphs>180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Arial</vt:lpstr>
      <vt:lpstr>Calibri</vt:lpstr>
      <vt:lpstr>Calibri body</vt:lpstr>
      <vt:lpstr>Calibri Light</vt:lpstr>
      <vt:lpstr>Cambria Math</vt:lpstr>
      <vt:lpstr>Times New Roman</vt:lpstr>
      <vt:lpstr>Verdana</vt:lpstr>
      <vt:lpstr>Wingdings</vt:lpstr>
      <vt:lpstr>Office Theme</vt:lpstr>
      <vt:lpstr>NEW ESA Presentation 16-9</vt:lpstr>
      <vt:lpstr>1_NEW ESA Presentation 16-9</vt:lpstr>
      <vt:lpstr>2_NEW ESA Presentation 16-9</vt:lpstr>
      <vt:lpstr>3_NEW ESA Presentation 16-9</vt:lpstr>
      <vt:lpstr>4_NEW ESA Presentation 16-9</vt:lpstr>
      <vt:lpstr>5_NEW ESA Presentation 16-9</vt:lpstr>
      <vt:lpstr>6_NEW ESA Presentation 16-9</vt:lpstr>
      <vt:lpstr>7_NEW ESA Presentation 16-9</vt:lpstr>
      <vt:lpstr>8_NEW ESA Presentation 16-9</vt:lpstr>
      <vt:lpstr>9_NEW ESA Presentation 16-9</vt:lpstr>
      <vt:lpstr>10_NEW ESA Presentation 16-9</vt:lpstr>
      <vt:lpstr>11_NEW ESA Presentation 16-9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 P</dc:creator>
  <cp:lastModifiedBy>Dimi P</cp:lastModifiedBy>
  <cp:revision>38</cp:revision>
  <dcterms:created xsi:type="dcterms:W3CDTF">2019-12-14T11:21:15Z</dcterms:created>
  <dcterms:modified xsi:type="dcterms:W3CDTF">2019-12-16T23:10:58Z</dcterms:modified>
</cp:coreProperties>
</file>