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40"/>
  </p:notesMasterIdLst>
  <p:sldIdLst>
    <p:sldId id="346" r:id="rId4"/>
    <p:sldId id="348" r:id="rId5"/>
    <p:sldId id="373" r:id="rId6"/>
    <p:sldId id="374" r:id="rId7"/>
    <p:sldId id="376" r:id="rId8"/>
    <p:sldId id="377" r:id="rId9"/>
    <p:sldId id="361" r:id="rId10"/>
    <p:sldId id="368" r:id="rId11"/>
    <p:sldId id="369" r:id="rId12"/>
    <p:sldId id="370" r:id="rId13"/>
    <p:sldId id="371" r:id="rId14"/>
    <p:sldId id="372" r:id="rId15"/>
    <p:sldId id="355" r:id="rId16"/>
    <p:sldId id="349" r:id="rId17"/>
    <p:sldId id="353" r:id="rId18"/>
    <p:sldId id="356" r:id="rId19"/>
    <p:sldId id="358" r:id="rId20"/>
    <p:sldId id="357" r:id="rId21"/>
    <p:sldId id="363" r:id="rId22"/>
    <p:sldId id="345" r:id="rId23"/>
    <p:sldId id="347" r:id="rId24"/>
    <p:sldId id="326" r:id="rId25"/>
    <p:sldId id="330" r:id="rId26"/>
    <p:sldId id="332" r:id="rId27"/>
    <p:sldId id="314" r:id="rId28"/>
    <p:sldId id="334" r:id="rId29"/>
    <p:sldId id="327" r:id="rId30"/>
    <p:sldId id="320" r:id="rId31"/>
    <p:sldId id="335" r:id="rId32"/>
    <p:sldId id="319" r:id="rId33"/>
    <p:sldId id="313" r:id="rId34"/>
    <p:sldId id="365" r:id="rId35"/>
    <p:sldId id="375" r:id="rId36"/>
    <p:sldId id="366" r:id="rId37"/>
    <p:sldId id="360" r:id="rId38"/>
    <p:sldId id="367" r:id="rId3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0000"/>
    <a:srgbClr val="FFFFFF"/>
    <a:srgbClr val="FFFF66"/>
    <a:srgbClr val="EA46C7"/>
    <a:srgbClr val="EEC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78596" autoAdjust="0"/>
  </p:normalViewPr>
  <p:slideViewPr>
    <p:cSldViewPr snapToGrid="0">
      <p:cViewPr varScale="1">
        <p:scale>
          <a:sx n="58" d="100"/>
          <a:sy n="58" d="100"/>
        </p:scale>
        <p:origin x="1098" y="78"/>
      </p:cViewPr>
      <p:guideLst/>
    </p:cSldViewPr>
  </p:slideViewPr>
  <p:notesTextViewPr>
    <p:cViewPr>
      <p:scale>
        <a:sx n="3" d="2"/>
        <a:sy n="3" d="2"/>
      </p:scale>
      <p:origin x="0" y="0"/>
    </p:cViewPr>
  </p:notesTextViewPr>
  <p:sorterViewPr>
    <p:cViewPr varScale="1">
      <p:scale>
        <a:sx n="1" d="1"/>
        <a:sy n="1" d="1"/>
      </p:scale>
      <p:origin x="0" y="-79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C8165-D68A-48E6-8BD4-70604C18BCC7}" type="datetimeFigureOut">
              <a:rPr lang="en-GB" smtClean="0"/>
              <a:t>17/12/2019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82513-470D-4E0F-92BD-47A303988CC9}" type="slidenum">
              <a:rPr lang="en-GB" smtClean="0"/>
              <a:t>‹N°›</a:t>
            </a:fld>
            <a:endParaRPr lang="en-GB"/>
          </a:p>
        </p:txBody>
      </p:sp>
    </p:spTree>
    <p:extLst>
      <p:ext uri="{BB962C8B-B14F-4D97-AF65-F5344CB8AC3E}">
        <p14:creationId xmlns:p14="http://schemas.microsoft.com/office/powerpoint/2010/main" val="4192441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solidFill>
                  <a:srgbClr val="FF0000"/>
                </a:solidFill>
              </a:rPr>
              <a:t>Ce lance </a:t>
            </a:r>
            <a:r>
              <a:rPr lang="fr-FR" dirty="0" err="1" smtClean="0">
                <a:solidFill>
                  <a:srgbClr val="FF0000"/>
                </a:solidFill>
              </a:rPr>
              <a:t>ds</a:t>
            </a:r>
            <a:r>
              <a:rPr lang="fr-FR" dirty="0" smtClean="0">
                <a:solidFill>
                  <a:srgbClr val="FF0000"/>
                </a:solidFill>
              </a:rPr>
              <a:t> </a:t>
            </a:r>
            <a:r>
              <a:rPr lang="fr-FR" dirty="0" err="1" smtClean="0">
                <a:solidFill>
                  <a:srgbClr val="FF0000"/>
                </a:solidFill>
              </a:rPr>
              <a:t>commod</a:t>
            </a:r>
            <a:r>
              <a:rPr lang="fr-FR" dirty="0" smtClean="0">
                <a:solidFill>
                  <a:srgbClr val="FF0000"/>
                </a:solidFill>
              </a:rPr>
              <a:t> si le </a:t>
            </a:r>
            <a:r>
              <a:rPr lang="fr-FR" dirty="0" err="1" smtClean="0">
                <a:solidFill>
                  <a:srgbClr val="FF0000"/>
                </a:solidFill>
              </a:rPr>
              <a:t>pb</a:t>
            </a:r>
            <a:r>
              <a:rPr lang="fr-FR" dirty="0" smtClean="0">
                <a:solidFill>
                  <a:srgbClr val="FF0000"/>
                </a:solidFill>
              </a:rPr>
              <a:t> est un une question de prise de décision. </a:t>
            </a:r>
          </a:p>
          <a:p>
            <a:r>
              <a:rPr lang="fr-FR" dirty="0" smtClean="0">
                <a:solidFill>
                  <a:srgbClr val="FF0000"/>
                </a:solidFill>
              </a:rPr>
              <a:t>Si oui, il faut mettre du temps/budget </a:t>
            </a:r>
            <a:r>
              <a:rPr lang="fr-FR" dirty="0" err="1" smtClean="0">
                <a:solidFill>
                  <a:srgbClr val="FF0000"/>
                </a:solidFill>
              </a:rPr>
              <a:t>ds</a:t>
            </a:r>
            <a:r>
              <a:rPr lang="fr-FR" dirty="0" smtClean="0">
                <a:solidFill>
                  <a:srgbClr val="FF0000"/>
                </a:solidFill>
              </a:rPr>
              <a:t> plan de travail. </a:t>
            </a:r>
          </a:p>
          <a:p>
            <a:pPr marL="0" indent="0">
              <a:buNone/>
            </a:pPr>
            <a:endParaRPr lang="en-US" dirty="0" smtClean="0"/>
          </a:p>
          <a:p>
            <a:pPr marL="0" indent="0">
              <a:buNone/>
            </a:pPr>
            <a:r>
              <a:rPr lang="en-US" dirty="0" smtClean="0"/>
              <a:t>What are the problems you want to address?</a:t>
            </a:r>
          </a:p>
          <a:p>
            <a:r>
              <a:rPr lang="en-US" dirty="0" smtClean="0"/>
              <a:t>Which problems is the road map addressing?</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What do you retain? What needs to be further explored (interest/</a:t>
            </a:r>
            <a:r>
              <a:rPr lang="en-US" dirty="0" err="1" smtClean="0"/>
              <a:t>understading</a:t>
            </a:r>
            <a:r>
              <a:rPr lang="en-US" dirty="0" smtClean="0"/>
              <a:t>)?</a:t>
            </a:r>
          </a:p>
          <a:p>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3EF82513-470D-4E0F-92BD-47A303988CC9}" type="slidenum">
              <a:rPr lang="en-GB" smtClean="0"/>
              <a:t>7</a:t>
            </a:fld>
            <a:endParaRPr lang="en-GB"/>
          </a:p>
        </p:txBody>
      </p:sp>
    </p:spTree>
    <p:extLst>
      <p:ext uri="{BB962C8B-B14F-4D97-AF65-F5344CB8AC3E}">
        <p14:creationId xmlns:p14="http://schemas.microsoft.com/office/powerpoint/2010/main" val="4025262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invited</a:t>
            </a:r>
            <a:r>
              <a:rPr lang="en-US" baseline="0" dirty="0" smtClean="0"/>
              <a:t> them to use one of our games. Originally designed to explore the interactions between mining and logging – but with all the elements that were relevant to the discussion about IFL. </a:t>
            </a:r>
            <a:endParaRPr lang="en-GB" dirty="0" smtClean="0"/>
          </a:p>
          <a:p>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is when we came in. We offered FSC to use a game we had developed in parallel to explore the interactions between mining and logging. The model depicted the changes in an archetypical landscape of central Africa, with forests, biodiversity, local people, roads, markets, logging companies, governments and banks.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was a</a:t>
            </a:r>
            <a:r>
              <a:rPr lang="en-US" sz="1200" kern="1200" baseline="0" dirty="0" smtClean="0">
                <a:solidFill>
                  <a:schemeClr val="tx1"/>
                </a:solidFill>
                <a:effectLst/>
                <a:latin typeface="+mn-lt"/>
                <a:ea typeface="+mn-ea"/>
                <a:cs typeface="+mn-cs"/>
              </a:rPr>
              <a:t> difficult decision for FSC and for the </a:t>
            </a:r>
            <a:r>
              <a:rPr lang="en-US" sz="1200" kern="1200" baseline="0" dirty="0" err="1" smtClean="0">
                <a:solidFill>
                  <a:schemeClr val="tx1"/>
                </a:solidFill>
                <a:effectLst/>
                <a:latin typeface="+mn-lt"/>
                <a:ea typeface="+mn-ea"/>
                <a:cs typeface="+mn-cs"/>
              </a:rPr>
              <a:t>negociators</a:t>
            </a:r>
            <a:r>
              <a:rPr lang="en-US" sz="1200" kern="1200" baseline="0" dirty="0" smtClean="0">
                <a:solidFill>
                  <a:schemeClr val="tx1"/>
                </a:solidFill>
                <a:effectLst/>
                <a:latin typeface="+mn-lt"/>
                <a:ea typeface="+mn-ea"/>
                <a:cs typeface="+mn-cs"/>
              </a:rPr>
              <a:t>. They were running out of time and resources, and playing a game? Really?</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F82513-470D-4E0F-92BD-47A303988CC9}" type="slidenum">
              <a:rPr lang="en-GB" smtClean="0"/>
              <a:t>28</a:t>
            </a:fld>
            <a:endParaRPr lang="en-GB"/>
          </a:p>
        </p:txBody>
      </p:sp>
    </p:spTree>
    <p:extLst>
      <p:ext uri="{BB962C8B-B14F-4D97-AF65-F5344CB8AC3E}">
        <p14:creationId xmlns:p14="http://schemas.microsoft.com/office/powerpoint/2010/main" val="2090303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on</a:t>
            </a:r>
            <a:r>
              <a:rPr lang="en-US" baseline="0" dirty="0" smtClean="0"/>
              <a:t> the third day, we had that. We built agreement. In three days, the game took the participants from gridlock to agreement. That was the end of the workshop. The press came in. Outside observers came in. People put back on their official hats, and the team effectively disabled. Everybody reported to their superiors and it still took a while. But on April this year, the agreement we had outlined together was signed by all parties. </a:t>
            </a:r>
          </a:p>
          <a:p>
            <a:endParaRPr lang="en-US" baseline="0" dirty="0" smtClean="0"/>
          </a:p>
          <a:p>
            <a:r>
              <a:rPr lang="en-US" baseline="0" dirty="0" smtClean="0"/>
              <a:t>I don’t know what the future of the forests of the Congo Basin will be, but I know we changed it. Thanks to a game. Thanks to the players. And thanks to a bold convener that accepted the idea a game can be useful in a real, high stakes negotiation process.</a:t>
            </a:r>
          </a:p>
          <a:p>
            <a:endParaRPr lang="en-US" baseline="0" dirty="0" smtClean="0"/>
          </a:p>
          <a:p>
            <a:r>
              <a:rPr lang="en-US" baseline="0" dirty="0" smtClean="0"/>
              <a:t>The agreement has been critiqued since by people who either were not present or that did not want to join the discussion. That’s to be expected. That is how things work. The important things is to understand that this is what agreements are for. To lay the foundations of collaboration. The negotiators moved from a null-sum game where the choice was timber, land or chimps and muscle the only currency, to actively seek win-win outcomes, identifying strategies that would work for all parties. No doubt the agreement will evolve, as our knowledge increases. Life is full or surprises and sometimes they are good.  </a:t>
            </a:r>
          </a:p>
        </p:txBody>
      </p:sp>
      <p:sp>
        <p:nvSpPr>
          <p:cNvPr id="4" name="Slide Number Placeholder 3"/>
          <p:cNvSpPr>
            <a:spLocks noGrp="1"/>
          </p:cNvSpPr>
          <p:nvPr>
            <p:ph type="sldNum" sz="quarter" idx="10"/>
          </p:nvPr>
        </p:nvSpPr>
        <p:spPr/>
        <p:txBody>
          <a:bodyPr/>
          <a:lstStyle/>
          <a:p>
            <a:fld id="{3EF82513-470D-4E0F-92BD-47A303988CC9}" type="slidenum">
              <a:rPr lang="en-GB" smtClean="0"/>
              <a:t>30</a:t>
            </a:fld>
            <a:endParaRPr lang="en-GB"/>
          </a:p>
        </p:txBody>
      </p:sp>
    </p:spTree>
    <p:extLst>
      <p:ext uri="{BB962C8B-B14F-4D97-AF65-F5344CB8AC3E}">
        <p14:creationId xmlns:p14="http://schemas.microsoft.com/office/powerpoint/2010/main" val="4011453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end, this is what we seek. People empowered to take better decisions today about the future they want tomorrow. It works. It needs good games, and we know how to design them. It needs facilitation and we know how to listen. It needs the right players at the table. And more importantly, it requires a convener that is willing to change things and is not afraid of trying out new approaches. This is the role the FSC Program of the Congo </a:t>
            </a:r>
            <a:r>
              <a:rPr lang="en-US" sz="1200" kern="1200" dirty="0" err="1" smtClean="0">
                <a:solidFill>
                  <a:schemeClr val="tx1"/>
                </a:solidFill>
                <a:effectLst/>
                <a:latin typeface="+mn-lt"/>
                <a:ea typeface="+mn-ea"/>
                <a:cs typeface="+mn-cs"/>
              </a:rPr>
              <a:t>Bassin</a:t>
            </a:r>
            <a:r>
              <a:rPr lang="en-US" sz="1200" kern="1200" dirty="0" smtClean="0">
                <a:solidFill>
                  <a:schemeClr val="tx1"/>
                </a:solidFill>
                <a:effectLst/>
                <a:latin typeface="+mn-lt"/>
                <a:ea typeface="+mn-ea"/>
                <a:cs typeface="+mn-cs"/>
              </a:rPr>
              <a:t> played. We need more of these. Maybe you should try.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F82513-470D-4E0F-92BD-47A303988CC9}" type="slidenum">
              <a:rPr lang="en-GB" smtClean="0"/>
              <a:t>31</a:t>
            </a:fld>
            <a:endParaRPr lang="en-GB"/>
          </a:p>
        </p:txBody>
      </p:sp>
    </p:spTree>
    <p:extLst>
      <p:ext uri="{BB962C8B-B14F-4D97-AF65-F5344CB8AC3E}">
        <p14:creationId xmlns:p14="http://schemas.microsoft.com/office/powerpoint/2010/main" val="195327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Questions : </a:t>
            </a:r>
          </a:p>
          <a:p>
            <a:r>
              <a:rPr lang="fr-FR" dirty="0" err="1" smtClean="0"/>
              <a:t>Hypothéses</a:t>
            </a:r>
            <a:r>
              <a:rPr lang="fr-FR" baseline="0" dirty="0" smtClean="0"/>
              <a:t> sous jacentes.</a:t>
            </a:r>
          </a:p>
          <a:p>
            <a:r>
              <a:rPr lang="fr-FR" baseline="0" dirty="0" smtClean="0"/>
              <a:t>Est-ce que leur contribution appuie la où ça fait mal. </a:t>
            </a:r>
            <a:endParaRPr lang="fr-FR" dirty="0"/>
          </a:p>
        </p:txBody>
      </p:sp>
      <p:sp>
        <p:nvSpPr>
          <p:cNvPr id="4" name="Espace réservé du numéro de diapositive 3"/>
          <p:cNvSpPr>
            <a:spLocks noGrp="1"/>
          </p:cNvSpPr>
          <p:nvPr>
            <p:ph type="sldNum" sz="quarter" idx="10"/>
          </p:nvPr>
        </p:nvSpPr>
        <p:spPr/>
        <p:txBody>
          <a:bodyPr/>
          <a:lstStyle/>
          <a:p>
            <a:fld id="{3EF82513-470D-4E0F-92BD-47A303988CC9}" type="slidenum">
              <a:rPr lang="en-GB" smtClean="0"/>
              <a:t>35</a:t>
            </a:fld>
            <a:endParaRPr lang="en-GB"/>
          </a:p>
        </p:txBody>
      </p:sp>
    </p:spTree>
    <p:extLst>
      <p:ext uri="{BB962C8B-B14F-4D97-AF65-F5344CB8AC3E}">
        <p14:creationId xmlns:p14="http://schemas.microsoft.com/office/powerpoint/2010/main" val="25569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To</a:t>
            </a:r>
            <a:r>
              <a:rPr lang="fr-FR" baseline="0" dirty="0" smtClean="0"/>
              <a:t> </a:t>
            </a:r>
            <a:r>
              <a:rPr lang="fr-FR" baseline="0" dirty="0" err="1" smtClean="0"/>
              <a:t>what</a:t>
            </a:r>
            <a:r>
              <a:rPr lang="fr-FR" baseline="0" dirty="0" smtClean="0"/>
              <a:t> </a:t>
            </a:r>
            <a:r>
              <a:rPr lang="fr-FR" baseline="0" dirty="0" err="1" smtClean="0"/>
              <a:t>extent</a:t>
            </a:r>
            <a:r>
              <a:rPr lang="fr-FR" baseline="0" dirty="0" smtClean="0"/>
              <a:t> </a:t>
            </a:r>
            <a:r>
              <a:rPr lang="fr-FR" baseline="0" dirty="0" err="1" smtClean="0"/>
              <a:t>your</a:t>
            </a:r>
            <a:r>
              <a:rPr lang="fr-FR" baseline="0" dirty="0" smtClean="0"/>
              <a:t> contribution </a:t>
            </a:r>
            <a:r>
              <a:rPr lang="fr-FR" baseline="0" dirty="0" err="1" smtClean="0"/>
              <a:t>will</a:t>
            </a:r>
            <a:r>
              <a:rPr lang="fr-FR" baseline="0" dirty="0" smtClean="0"/>
              <a:t> </a:t>
            </a:r>
            <a:r>
              <a:rPr lang="fr-FR" baseline="0" dirty="0" err="1" smtClean="0"/>
              <a:t>contribute</a:t>
            </a:r>
            <a:r>
              <a:rPr lang="fr-FR" baseline="0" dirty="0" smtClean="0"/>
              <a:t> to </a:t>
            </a:r>
            <a:r>
              <a:rPr lang="fr-FR" baseline="0" dirty="0" err="1" smtClean="0"/>
              <a:t>resolve</a:t>
            </a:r>
            <a:r>
              <a:rPr lang="fr-FR" baseline="0" dirty="0" smtClean="0"/>
              <a:t> the </a:t>
            </a:r>
            <a:r>
              <a:rPr lang="fr-FR" baseline="0" dirty="0" err="1" smtClean="0"/>
              <a:t>problem</a:t>
            </a:r>
            <a:r>
              <a:rPr lang="fr-FR" baseline="0" dirty="0" smtClean="0"/>
              <a:t>?</a:t>
            </a:r>
          </a:p>
          <a:p>
            <a:r>
              <a:rPr lang="fr-FR" baseline="0" dirty="0" err="1" smtClean="0"/>
              <a:t>Where</a:t>
            </a:r>
            <a:r>
              <a:rPr lang="fr-FR" baseline="0" dirty="0" smtClean="0"/>
              <a:t> to focus action?</a:t>
            </a:r>
          </a:p>
          <a:p>
            <a:endParaRPr lang="fr-FR" dirty="0"/>
          </a:p>
        </p:txBody>
      </p:sp>
      <p:sp>
        <p:nvSpPr>
          <p:cNvPr id="4" name="Espace réservé du numéro de diapositive 3"/>
          <p:cNvSpPr>
            <a:spLocks noGrp="1"/>
          </p:cNvSpPr>
          <p:nvPr>
            <p:ph type="sldNum" sz="quarter" idx="10"/>
          </p:nvPr>
        </p:nvSpPr>
        <p:spPr/>
        <p:txBody>
          <a:bodyPr/>
          <a:lstStyle/>
          <a:p>
            <a:fld id="{3EF82513-470D-4E0F-92BD-47A303988CC9}" type="slidenum">
              <a:rPr lang="en-GB" smtClean="0"/>
              <a:t>11</a:t>
            </a:fld>
            <a:endParaRPr lang="en-GB"/>
          </a:p>
        </p:txBody>
      </p:sp>
    </p:spTree>
    <p:extLst>
      <p:ext uri="{BB962C8B-B14F-4D97-AF65-F5344CB8AC3E}">
        <p14:creationId xmlns:p14="http://schemas.microsoft.com/office/powerpoint/2010/main" val="3161032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pPr eaLnBrk="1"/>
            <a:fld id="{745F9520-45F3-47D7-BB0D-B4B1B675B202}" type="slidenum">
              <a:rPr lang="fr-FR">
                <a:solidFill>
                  <a:srgbClr val="000000"/>
                </a:solidFill>
                <a:latin typeface="Times New Roman" panose="02020603050405020304" pitchFamily="18" charset="0"/>
                <a:ea typeface="Arial Unicode MS" panose="020B0604020202020204" pitchFamily="34" charset="-128"/>
              </a:rPr>
              <a:pPr eaLnBrk="1"/>
              <a:t>14</a:t>
            </a:fld>
            <a:endParaRPr lang="fr-FR">
              <a:solidFill>
                <a:srgbClr val="000000"/>
              </a:solidFill>
              <a:latin typeface="Times New Roman" panose="02020603050405020304" pitchFamily="18" charset="0"/>
              <a:ea typeface="Arial Unicode MS" panose="020B0604020202020204" pitchFamily="34" charset="-128"/>
            </a:endParaRPr>
          </a:p>
        </p:txBody>
      </p:sp>
      <p:sp>
        <p:nvSpPr>
          <p:cNvPr id="36867" name="Rectangle 1"/>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36868" name="Rectangle 2"/>
          <p:cNvSpPr>
            <a:spLocks noGrp="1" noChangeArrowheads="1"/>
          </p:cNvSpPr>
          <p:nvPr>
            <p:ph type="body" idx="1"/>
          </p:nvPr>
        </p:nvSpPr>
        <p:spPr>
          <a:xfrm>
            <a:off x="755650" y="5078413"/>
            <a:ext cx="6043613" cy="4716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smtClean="0">
                <a:solidFill>
                  <a:srgbClr val="FFC000">
                    <a:lumMod val="50000"/>
                  </a:srgbClr>
                </a:solidFill>
              </a:rPr>
              <a:t>Shortage</a:t>
            </a:r>
            <a:r>
              <a:rPr lang="fr-FR" sz="1200" dirty="0" smtClean="0">
                <a:solidFill>
                  <a:srgbClr val="FFC000">
                    <a:lumMod val="50000"/>
                  </a:srgbClr>
                </a:solidFill>
              </a:rPr>
              <a:t> of </a:t>
            </a:r>
            <a:r>
              <a:rPr lang="fr-FR" sz="1200" dirty="0" err="1" smtClean="0">
                <a:solidFill>
                  <a:srgbClr val="FFC000">
                    <a:lumMod val="50000"/>
                  </a:srgbClr>
                </a:solidFill>
              </a:rPr>
              <a:t>raw</a:t>
            </a:r>
            <a:r>
              <a:rPr lang="fr-FR" sz="1200" dirty="0" smtClean="0">
                <a:solidFill>
                  <a:srgbClr val="FFC000">
                    <a:lumMod val="50000"/>
                  </a:srgbClr>
                </a:solidFill>
              </a:rPr>
              <a:t> </a:t>
            </a:r>
            <a:r>
              <a:rPr lang="fr-FR" sz="1200" dirty="0" err="1" smtClean="0">
                <a:solidFill>
                  <a:srgbClr val="FFC000">
                    <a:lumMod val="50000"/>
                  </a:srgbClr>
                </a:solidFill>
              </a:rPr>
              <a:t>material</a:t>
            </a:r>
            <a:endParaRPr lang="fr-FR" sz="1200" dirty="0" smtClean="0">
              <a:solidFill>
                <a:srgbClr val="FFC000">
                  <a:lumMod val="50000"/>
                </a:srgbClr>
              </a:solidFill>
            </a:endParaRPr>
          </a:p>
          <a:p>
            <a:r>
              <a:rPr lang="fr-FR" sz="1200" dirty="0" err="1" smtClean="0">
                <a:solidFill>
                  <a:srgbClr val="ED7D31">
                    <a:lumMod val="75000"/>
                  </a:srgbClr>
                </a:solidFill>
              </a:rPr>
              <a:t>PovertyPoverty</a:t>
            </a:r>
            <a:endParaRPr lang="fr-FR" dirty="0" smtClean="0">
              <a:latin typeface="Times New Roman" panose="02020603050405020304" pitchFamily="18" charset="0"/>
            </a:endParaRPr>
          </a:p>
        </p:txBody>
      </p:sp>
    </p:spTree>
    <p:extLst>
      <p:ext uri="{BB962C8B-B14F-4D97-AF65-F5344CB8AC3E}">
        <p14:creationId xmlns:p14="http://schemas.microsoft.com/office/powerpoint/2010/main" val="6777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600" spc="-1" dirty="0" smtClean="0">
              <a:solidFill>
                <a:srgbClr val="333333"/>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spc="-1" dirty="0" smtClean="0">
                <a:solidFill>
                  <a:srgbClr val="333333"/>
                </a:solidFill>
                <a:latin typeface="Arial"/>
                <a:ea typeface="Calibri,Bold"/>
              </a:rPr>
              <a:t>L’augmentation de la demande pèse sur la régénération. L’exploitation repose sur l’extrême pauvreté des cueilleurs et un foncier peu sécurisé. Le contexte social, économique et politique est complexe et incertain.</a:t>
            </a:r>
            <a:endParaRPr lang="fr-FR" sz="1600" b="1" spc="-1" dirty="0" smtClean="0">
              <a:solidFill>
                <a:srgbClr val="333333"/>
              </a:solidFill>
              <a:latin typeface="Open Sans"/>
            </a:endParaRPr>
          </a:p>
          <a:p>
            <a:endParaRPr lang="fr-FR" sz="1600" spc="-1" dirty="0" smtClean="0">
              <a:solidFill>
                <a:srgbClr val="333333"/>
              </a:solidFill>
              <a:latin typeface="Arial"/>
            </a:endParaRPr>
          </a:p>
          <a:p>
            <a:pPr marL="0" indent="0">
              <a:spcBef>
                <a:spcPts val="1417"/>
              </a:spcBef>
              <a:buClr>
                <a:srgbClr val="000000"/>
              </a:buClr>
              <a:buSzPct val="45000"/>
              <a:buFont typeface="Wingdings" charset="2"/>
              <a:buNone/>
            </a:pPr>
            <a:r>
              <a:rPr lang="fr-FR" sz="1600" spc="-1" dirty="0" err="1" smtClean="0">
                <a:solidFill>
                  <a:srgbClr val="333333"/>
                </a:solidFill>
                <a:latin typeface="Arial"/>
              </a:rPr>
              <a:t>Filiére</a:t>
            </a:r>
            <a:r>
              <a:rPr lang="fr-FR" sz="1600" spc="-1" dirty="0" smtClean="0">
                <a:solidFill>
                  <a:srgbClr val="333333"/>
                </a:solidFill>
                <a:latin typeface="Arial"/>
              </a:rPr>
              <a:t> : </a:t>
            </a:r>
          </a:p>
          <a:p>
            <a:pPr marL="0" indent="0">
              <a:spcBef>
                <a:spcPts val="1417"/>
              </a:spcBef>
              <a:buClr>
                <a:srgbClr val="000000"/>
              </a:buClr>
              <a:buSzPct val="45000"/>
              <a:buFont typeface="Wingdings" charset="2"/>
              <a:buNone/>
            </a:pPr>
            <a:r>
              <a:rPr lang="fr-FR" sz="1600" b="0" strike="noStrike" spc="-1" dirty="0" smtClean="0">
                <a:solidFill>
                  <a:srgbClr val="333333"/>
                </a:solidFill>
                <a:latin typeface="Arial"/>
              </a:rPr>
              <a:t>_ </a:t>
            </a:r>
            <a:r>
              <a:rPr lang="fr-FR" sz="1600" b="0" strike="noStrike" spc="-1" dirty="0" smtClean="0">
                <a:latin typeface="Arial"/>
              </a:rPr>
              <a:t>Demande de gestion durable </a:t>
            </a:r>
            <a:r>
              <a:rPr lang="fr-FR" sz="1600" dirty="0" smtClean="0"/>
              <a:t/>
            </a:r>
            <a:br>
              <a:rPr lang="fr-FR" sz="1600" dirty="0" smtClean="0"/>
            </a:br>
            <a:r>
              <a:rPr lang="fr-FR" sz="1600" b="0" strike="noStrike" spc="-1" dirty="0" smtClean="0">
                <a:latin typeface="Arial"/>
              </a:rPr>
              <a:t>des industriels</a:t>
            </a:r>
          </a:p>
          <a:p>
            <a:pPr marL="216000" indent="-216000">
              <a:spcBef>
                <a:spcPts val="1417"/>
              </a:spcBef>
              <a:buClr>
                <a:srgbClr val="000000"/>
              </a:buClr>
              <a:buSzPct val="45000"/>
              <a:buFont typeface="Wingdings" charset="2"/>
              <a:buChar char=""/>
            </a:pPr>
            <a:r>
              <a:rPr lang="fr-FR" sz="1600" b="0" strike="noStrike" spc="-1" dirty="0" smtClean="0">
                <a:latin typeface="Arial"/>
              </a:rPr>
              <a:t>Coordination entre acteurs</a:t>
            </a:r>
            <a:r>
              <a:rPr lang="fr-FR" sz="1600" dirty="0" smtClean="0"/>
              <a:t/>
            </a:r>
            <a:br>
              <a:rPr lang="fr-FR" sz="1600" dirty="0" smtClean="0"/>
            </a:br>
            <a:r>
              <a:rPr lang="fr-FR" sz="1600" b="0" strike="noStrike" spc="-1" dirty="0" smtClean="0">
                <a:latin typeface="Arial"/>
              </a:rPr>
              <a:t>par le prix et la qualité </a:t>
            </a:r>
            <a:r>
              <a:rPr lang="fr-FR" sz="1600" dirty="0" smtClean="0"/>
              <a:t/>
            </a:r>
            <a:br>
              <a:rPr lang="fr-FR" sz="1600" dirty="0" smtClean="0"/>
            </a:br>
            <a:r>
              <a:rPr lang="fr-FR" sz="1600" b="0" strike="noStrike" spc="-1" dirty="0" smtClean="0">
                <a:latin typeface="Arial"/>
              </a:rPr>
              <a:t>du principe actif</a:t>
            </a:r>
          </a:p>
          <a:p>
            <a:pPr marL="216000" indent="-216000">
              <a:spcBef>
                <a:spcPts val="1417"/>
              </a:spcBef>
              <a:buClr>
                <a:srgbClr val="000000"/>
              </a:buClr>
              <a:buSzPct val="45000"/>
              <a:buFont typeface="Wingdings" charset="2"/>
              <a:buChar char=""/>
            </a:pPr>
            <a:r>
              <a:rPr lang="fr-FR" sz="1600" b="0" strike="noStrike" spc="-1" dirty="0" smtClean="0">
                <a:latin typeface="Arial"/>
              </a:rPr>
              <a:t>Opportunisme des sous collecteurs</a:t>
            </a:r>
          </a:p>
          <a:p>
            <a:pPr marL="216000" indent="-216000">
              <a:spcBef>
                <a:spcPts val="1417"/>
              </a:spcBef>
              <a:buClr>
                <a:srgbClr val="000000"/>
              </a:buClr>
              <a:buSzPct val="45000"/>
              <a:buFont typeface="Wingdings" charset="2"/>
              <a:buChar char=""/>
            </a:pPr>
            <a:endParaRPr lang="fr-FR" sz="1600" b="0" strike="noStrike" spc="-1" dirty="0" smtClean="0">
              <a:latin typeface="Arial"/>
            </a:endParaRPr>
          </a:p>
          <a:p>
            <a:pPr marL="0" indent="0">
              <a:spcBef>
                <a:spcPts val="1417"/>
              </a:spcBef>
              <a:buClr>
                <a:srgbClr val="000000"/>
              </a:buClr>
              <a:buSzPct val="45000"/>
              <a:buFont typeface="Wingdings" charset="2"/>
              <a:buNone/>
            </a:pPr>
            <a:r>
              <a:rPr lang="fr-FR" sz="1600" b="0" strike="noStrike" spc="-1" dirty="0" smtClean="0">
                <a:latin typeface="Arial"/>
              </a:rPr>
              <a:t>Territoire</a:t>
            </a:r>
            <a:r>
              <a:rPr lang="fr-FR" sz="1600" b="0" strike="noStrike" spc="-1" baseline="0" dirty="0" smtClean="0">
                <a:latin typeface="Arial"/>
              </a:rPr>
              <a:t> :</a:t>
            </a:r>
          </a:p>
          <a:p>
            <a:pPr marL="216000" indent="-216000">
              <a:lnSpc>
                <a:spcPct val="100000"/>
              </a:lnSpc>
              <a:spcBef>
                <a:spcPts val="1417"/>
              </a:spcBef>
              <a:buClr>
                <a:srgbClr val="000000"/>
              </a:buClr>
              <a:buSzPct val="45000"/>
              <a:buFont typeface="Wingdings" charset="2"/>
              <a:buChar char=""/>
            </a:pPr>
            <a:r>
              <a:rPr lang="fr-FR" sz="1600" b="0" strike="noStrike" spc="-1" dirty="0" smtClean="0">
                <a:latin typeface="Arial"/>
                <a:ea typeface="Microsoft YaHei"/>
              </a:rPr>
              <a:t>Régénération de la plante limitée</a:t>
            </a:r>
            <a:endParaRPr lang="fr-FR" sz="1600" b="0" strike="noStrike" spc="-1" dirty="0" smtClean="0">
              <a:latin typeface="Arial"/>
            </a:endParaRPr>
          </a:p>
          <a:p>
            <a:pPr marL="216000" indent="-216000">
              <a:lnSpc>
                <a:spcPct val="100000"/>
              </a:lnSpc>
              <a:spcBef>
                <a:spcPts val="1417"/>
              </a:spcBef>
              <a:buClr>
                <a:srgbClr val="000000"/>
              </a:buClr>
              <a:buSzPct val="45000"/>
              <a:buFont typeface="Wingdings" charset="2"/>
              <a:buChar char=""/>
            </a:pPr>
            <a:r>
              <a:rPr lang="fr-FR" sz="1600" b="0" strike="noStrike" spc="-1" dirty="0" smtClean="0">
                <a:latin typeface="Arial"/>
                <a:ea typeface="Microsoft YaHei"/>
              </a:rPr>
              <a:t>Cueilleurs vivent sous le seuil de pauvreté (0,5€ / jour)</a:t>
            </a:r>
            <a:endParaRPr lang="fr-FR" sz="1600" b="0" strike="noStrike" spc="-1" dirty="0" smtClean="0">
              <a:latin typeface="Arial"/>
            </a:endParaRPr>
          </a:p>
          <a:p>
            <a:pPr marL="216000" indent="-216000">
              <a:lnSpc>
                <a:spcPct val="100000"/>
              </a:lnSpc>
              <a:spcBef>
                <a:spcPts val="1417"/>
              </a:spcBef>
              <a:buClr>
                <a:srgbClr val="000000"/>
              </a:buClr>
              <a:buSzPct val="45000"/>
              <a:buFont typeface="Wingdings" charset="2"/>
              <a:buChar char=""/>
            </a:pPr>
            <a:r>
              <a:rPr lang="fr-FR" sz="1600" b="0" strike="noStrike" spc="-1" dirty="0" smtClean="0">
                <a:latin typeface="Arial"/>
                <a:ea typeface="Microsoft YaHei"/>
              </a:rPr>
              <a:t>Savoir faire des cueilleurs </a:t>
            </a:r>
            <a:r>
              <a:rPr lang="fr-FR" sz="1600" dirty="0" smtClean="0"/>
              <a:t/>
            </a:r>
            <a:br>
              <a:rPr lang="fr-FR" sz="1600" dirty="0" smtClean="0"/>
            </a:br>
            <a:r>
              <a:rPr lang="fr-FR" sz="1600" b="0" strike="noStrike" spc="-1" dirty="0" smtClean="0">
                <a:latin typeface="Arial"/>
                <a:ea typeface="Microsoft YaHei"/>
              </a:rPr>
              <a:t>(bonne technique de cueillette)</a:t>
            </a:r>
            <a:endParaRPr lang="fr-FR" sz="1600" b="0" strike="noStrike" spc="-1" dirty="0" smtClean="0">
              <a:latin typeface="Arial"/>
            </a:endParaRPr>
          </a:p>
          <a:p>
            <a:pPr marL="216000" indent="-216000">
              <a:lnSpc>
                <a:spcPct val="100000"/>
              </a:lnSpc>
              <a:spcBef>
                <a:spcPts val="1417"/>
              </a:spcBef>
              <a:buClr>
                <a:srgbClr val="000000"/>
              </a:buClr>
              <a:buSzPct val="45000"/>
              <a:buFont typeface="Wingdings" charset="2"/>
              <a:buChar char=""/>
            </a:pPr>
            <a:r>
              <a:rPr lang="fr-FR" sz="1600" b="0" i="1" strike="noStrike" spc="-1" dirty="0" err="1" smtClean="0">
                <a:latin typeface="Arial"/>
                <a:ea typeface="Microsoft YaHei"/>
              </a:rPr>
              <a:t>Centella</a:t>
            </a:r>
            <a:r>
              <a:rPr lang="fr-FR" sz="1600" b="0" strike="noStrike" spc="-1" dirty="0" smtClean="0">
                <a:latin typeface="Arial"/>
                <a:ea typeface="Microsoft YaHei"/>
              </a:rPr>
              <a:t> contribue à leur </a:t>
            </a:r>
            <a:r>
              <a:rPr lang="fr-FR" sz="1600" dirty="0" smtClean="0"/>
              <a:t/>
            </a:r>
            <a:br>
              <a:rPr lang="fr-FR" sz="1600" dirty="0" smtClean="0"/>
            </a:br>
            <a:r>
              <a:rPr lang="fr-FR" sz="1600" b="0" strike="noStrike" spc="-1" dirty="0" smtClean="0">
                <a:latin typeface="Arial"/>
                <a:ea typeface="Microsoft YaHei"/>
              </a:rPr>
              <a:t>sécurité alimentaire</a:t>
            </a:r>
            <a:endParaRPr lang="fr-FR" sz="1600" b="0" strike="noStrike" spc="-1" dirty="0" smtClean="0">
              <a:latin typeface="Arial"/>
            </a:endParaRPr>
          </a:p>
          <a:p>
            <a:pPr marL="216000" indent="-216000">
              <a:lnSpc>
                <a:spcPct val="100000"/>
              </a:lnSpc>
              <a:spcBef>
                <a:spcPts val="1417"/>
              </a:spcBef>
              <a:buClr>
                <a:srgbClr val="000000"/>
              </a:buClr>
              <a:buSzPct val="45000"/>
              <a:buFont typeface="Wingdings" charset="2"/>
              <a:buChar char=""/>
            </a:pPr>
            <a:r>
              <a:rPr lang="fr-FR" sz="1600" b="0" strike="noStrike" spc="-1" dirty="0" smtClean="0">
                <a:latin typeface="Arial"/>
                <a:ea typeface="Microsoft YaHei"/>
              </a:rPr>
              <a:t>Exploitation reposant sur l’usufruit (foncier)</a:t>
            </a:r>
            <a:endParaRPr lang="fr-FR" sz="1600" b="0" strike="noStrike" spc="-1" dirty="0" smtClean="0">
              <a:latin typeface="Arial"/>
            </a:endParaRPr>
          </a:p>
          <a:p>
            <a:pPr marL="0" indent="0">
              <a:spcBef>
                <a:spcPts val="1417"/>
              </a:spcBef>
              <a:buClr>
                <a:srgbClr val="000000"/>
              </a:buClr>
              <a:buSzPct val="45000"/>
              <a:buFont typeface="Wingdings" charset="2"/>
              <a:buNone/>
            </a:pPr>
            <a:endParaRPr lang="fr-FR" sz="1600" b="0" strike="noStrike" spc="-1" dirty="0" smtClean="0">
              <a:latin typeface="Arial"/>
            </a:endParaRPr>
          </a:p>
          <a:p>
            <a:endParaRPr lang="fr-FR" sz="1600" spc="-1" dirty="0" smtClean="0">
              <a:solidFill>
                <a:srgbClr val="333333"/>
              </a:solidFill>
              <a:latin typeface="Arial"/>
            </a:endParaRPr>
          </a:p>
          <a:p>
            <a:endParaRPr lang="fr-FR" sz="1600" spc="-1" dirty="0" smtClean="0">
              <a:solidFill>
                <a:srgbClr val="333333"/>
              </a:solidFill>
              <a:latin typeface="Arial"/>
            </a:endParaRPr>
          </a:p>
          <a:p>
            <a:endParaRPr lang="fr-FR" sz="1600" spc="-1" dirty="0" smtClean="0">
              <a:solidFill>
                <a:srgbClr val="333333"/>
              </a:solidFill>
              <a:latin typeface="Arial"/>
            </a:endParaRPr>
          </a:p>
          <a:p>
            <a:endParaRPr lang="fr-FR" sz="1600" spc="-1" dirty="0" smtClean="0">
              <a:solidFill>
                <a:srgbClr val="333333"/>
              </a:solidFill>
              <a:latin typeface="Arial"/>
            </a:endParaRPr>
          </a:p>
          <a:p>
            <a:endParaRPr lang="fr-FR" sz="1600" spc="-1" dirty="0" smtClean="0">
              <a:solidFill>
                <a:srgbClr val="333333"/>
              </a:solidFill>
              <a:latin typeface="Arial"/>
            </a:endParaRPr>
          </a:p>
          <a:p>
            <a:endParaRPr lang="fr-FR" sz="1600" spc="-1" dirty="0" smtClean="0">
              <a:solidFill>
                <a:srgbClr val="333333"/>
              </a:solidFill>
              <a:latin typeface="Arial"/>
            </a:endParaRPr>
          </a:p>
          <a:p>
            <a:endParaRPr lang="fr-FR" sz="1600" spc="-1" dirty="0" smtClean="0">
              <a:solidFill>
                <a:srgbClr val="333333"/>
              </a:solidFill>
              <a:latin typeface="Arial"/>
            </a:endParaRPr>
          </a:p>
          <a:p>
            <a:endParaRPr lang="fr-FR" sz="1600" spc="-1" dirty="0" smtClean="0">
              <a:solidFill>
                <a:srgbClr val="333333"/>
              </a:solidFill>
              <a:latin typeface="Arial"/>
            </a:endParaRPr>
          </a:p>
          <a:p>
            <a:endParaRPr lang="fr-FR" sz="1600" spc="-1" dirty="0" smtClean="0">
              <a:solidFill>
                <a:srgbClr val="333333"/>
              </a:solidFill>
              <a:latin typeface="Arial"/>
            </a:endParaRPr>
          </a:p>
          <a:p>
            <a:r>
              <a:rPr lang="fr-FR" sz="1600" spc="-1" dirty="0" smtClean="0">
                <a:solidFill>
                  <a:srgbClr val="333333"/>
                </a:solidFill>
                <a:latin typeface="Arial"/>
              </a:rPr>
              <a:t>Ce projet de recherche/action traite des impacts des pratiques agricoles sur la biodiversité et aborde les enjeux de la valorisation des services écosystémiques avec </a:t>
            </a:r>
            <a:r>
              <a:rPr lang="fr-FR" dirty="0" smtClean="0"/>
              <a:t/>
            </a:r>
            <a:br>
              <a:rPr lang="fr-FR" dirty="0" smtClean="0"/>
            </a:br>
            <a:r>
              <a:rPr lang="fr-FR" sz="1600" spc="-1" dirty="0" smtClean="0">
                <a:solidFill>
                  <a:srgbClr val="333333"/>
                </a:solidFill>
                <a:latin typeface="Arial"/>
              </a:rPr>
              <a:t>un ‘</a:t>
            </a:r>
            <a:r>
              <a:rPr lang="fr-FR" sz="1600" spc="-1" dirty="0" err="1" smtClean="0">
                <a:solidFill>
                  <a:srgbClr val="333333"/>
                </a:solidFill>
                <a:latin typeface="Arial"/>
              </a:rPr>
              <a:t>sourcing</a:t>
            </a:r>
            <a:r>
              <a:rPr lang="fr-FR" sz="1600" spc="-1" dirty="0" smtClean="0">
                <a:solidFill>
                  <a:srgbClr val="333333"/>
                </a:solidFill>
                <a:latin typeface="Arial"/>
              </a:rPr>
              <a:t>’ durable.</a:t>
            </a:r>
            <a:endParaRPr lang="fr-FR" sz="1600" spc="-1" dirty="0" smtClean="0">
              <a:solidFill>
                <a:srgbClr val="333333"/>
              </a:solidFill>
              <a:latin typeface="Open Sans"/>
            </a:endParaRPr>
          </a:p>
          <a:p>
            <a:pPr marL="391867" indent="-293900">
              <a:spcAft>
                <a:spcPts val="1283"/>
              </a:spcAft>
              <a:buClr>
                <a:srgbClr val="EF2929"/>
              </a:buClr>
              <a:buSzPct val="45000"/>
              <a:buFont typeface="Wingdings" charset="2"/>
              <a:buChar char=""/>
            </a:pPr>
            <a:r>
              <a:rPr lang="fr-FR" spc="-1" dirty="0" smtClean="0">
                <a:solidFill>
                  <a:srgbClr val="333333"/>
                </a:solidFill>
                <a:latin typeface="Arial"/>
                <a:ea typeface="Calibri,Bold"/>
              </a:rPr>
              <a:t>Maîtriser  les impacts des pressions et des conditions pédoclimatiques sur la ressource et les taux de principes actifs</a:t>
            </a:r>
            <a:endParaRPr lang="fr-FR" spc="-1" dirty="0" smtClean="0">
              <a:solidFill>
                <a:srgbClr val="333333"/>
              </a:solidFill>
              <a:latin typeface="Open Sans"/>
            </a:endParaRPr>
          </a:p>
          <a:p>
            <a:pPr marL="391867" indent="-293900">
              <a:spcAft>
                <a:spcPts val="1283"/>
              </a:spcAft>
              <a:buClr>
                <a:srgbClr val="EF2929"/>
              </a:buClr>
              <a:buSzPct val="45000"/>
              <a:buFont typeface="Wingdings" charset="2"/>
              <a:buChar char=""/>
            </a:pPr>
            <a:r>
              <a:rPr lang="fr-FR" spc="-1" dirty="0" smtClean="0">
                <a:solidFill>
                  <a:srgbClr val="333333"/>
                </a:solidFill>
                <a:latin typeface="Arial"/>
                <a:ea typeface="Calibri"/>
              </a:rPr>
              <a:t>Équilibrer le développement de la chaîne de valeur et les impacts économiques et sociaux dans le territoire de production</a:t>
            </a:r>
            <a:r>
              <a:rPr lang="fr-FR" sz="1600" spc="-1" dirty="0" smtClean="0">
                <a:solidFill>
                  <a:srgbClr val="333333"/>
                </a:solidFill>
                <a:latin typeface="Arial"/>
                <a:ea typeface="Calibri"/>
              </a:rPr>
              <a:t> </a:t>
            </a:r>
          </a:p>
          <a:p>
            <a:pPr marL="391867" indent="-293900">
              <a:spcAft>
                <a:spcPts val="1283"/>
              </a:spcAft>
              <a:buClr>
                <a:srgbClr val="EF2929"/>
              </a:buClr>
              <a:buSzPct val="45000"/>
              <a:buFont typeface="Wingdings" charset="2"/>
              <a:buChar char=""/>
            </a:pPr>
            <a:endParaRPr lang="fr-FR" sz="1600" spc="-1" dirty="0" smtClean="0">
              <a:solidFill>
                <a:srgbClr val="333333"/>
              </a:solidFill>
              <a:latin typeface="Open Sans"/>
            </a:endParaRPr>
          </a:p>
          <a:p>
            <a:r>
              <a:rPr lang="fr-FR" sz="1600" spc="-1" dirty="0" smtClean="0">
                <a:solidFill>
                  <a:srgbClr val="333333"/>
                </a:solidFill>
                <a:latin typeface="Arial"/>
              </a:rPr>
              <a:t>Approfondissement : </a:t>
            </a:r>
            <a:endParaRPr lang="fr-FR" sz="1600" spc="-1" dirty="0" smtClean="0">
              <a:solidFill>
                <a:srgbClr val="333333"/>
              </a:solidFill>
              <a:latin typeface="Open Sans"/>
            </a:endParaRPr>
          </a:p>
          <a:p>
            <a:pPr marL="391867" indent="-293900">
              <a:spcAft>
                <a:spcPts val="1283"/>
              </a:spcAft>
              <a:buClr>
                <a:srgbClr val="EF2929"/>
              </a:buClr>
              <a:buSzPct val="45000"/>
              <a:buFont typeface="Wingdings" charset="2"/>
              <a:buChar char=""/>
            </a:pPr>
            <a:r>
              <a:rPr lang="fr-FR" spc="-1" dirty="0" smtClean="0">
                <a:solidFill>
                  <a:srgbClr val="333333"/>
                </a:solidFill>
                <a:latin typeface="Arial"/>
              </a:rPr>
              <a:t>Modélisation : validation et calibration du modèle avec les acteurs </a:t>
            </a:r>
            <a:endParaRPr lang="fr-FR" spc="-1" dirty="0" smtClean="0">
              <a:solidFill>
                <a:srgbClr val="333333"/>
              </a:solidFill>
              <a:latin typeface="Open Sans"/>
            </a:endParaRPr>
          </a:p>
          <a:p>
            <a:pPr marL="391867" indent="-293900">
              <a:spcAft>
                <a:spcPts val="1283"/>
              </a:spcAft>
              <a:buClr>
                <a:srgbClr val="EF2929"/>
              </a:buClr>
              <a:buSzPct val="45000"/>
              <a:buFont typeface="Wingdings" charset="2"/>
              <a:buChar char=""/>
            </a:pPr>
            <a:r>
              <a:rPr lang="fr-FR" spc="-1" dirty="0" smtClean="0">
                <a:solidFill>
                  <a:srgbClr val="333333"/>
                </a:solidFill>
                <a:latin typeface="Arial"/>
              </a:rPr>
              <a:t>Appropriation des solutions : exploration et simulation de scénarios avec les acteurs </a:t>
            </a:r>
            <a:endParaRPr lang="fr-FR" spc="-1" dirty="0" smtClean="0">
              <a:solidFill>
                <a:srgbClr val="333333"/>
              </a:solidFill>
              <a:latin typeface="Open Sans"/>
            </a:endParaRPr>
          </a:p>
          <a:p>
            <a:r>
              <a:rPr lang="fr-FR" sz="1600" spc="-1" dirty="0" smtClean="0">
                <a:solidFill>
                  <a:srgbClr val="333333"/>
                </a:solidFill>
                <a:latin typeface="Arial"/>
              </a:rPr>
              <a:t>Nouvelle plante, nouveau terrain : ?</a:t>
            </a:r>
            <a:endParaRPr lang="fr-FR" sz="1600" spc="-1" dirty="0" smtClean="0">
              <a:solidFill>
                <a:srgbClr val="333333"/>
              </a:solidFill>
              <a:latin typeface="Open Sans"/>
            </a:endParaRPr>
          </a:p>
          <a:p>
            <a:endParaRPr lang="fr-FR" dirty="0"/>
          </a:p>
        </p:txBody>
      </p:sp>
      <p:sp>
        <p:nvSpPr>
          <p:cNvPr id="4" name="Espace réservé du numéro de diapositive 3"/>
          <p:cNvSpPr>
            <a:spLocks noGrp="1"/>
          </p:cNvSpPr>
          <p:nvPr>
            <p:ph type="sldNum" sz="quarter" idx="10"/>
          </p:nvPr>
        </p:nvSpPr>
        <p:spPr/>
        <p:txBody>
          <a:bodyPr/>
          <a:lstStyle/>
          <a:p>
            <a:fld id="{B9B8F3F7-8FAB-492C-B322-6E6DC166E2C1}" type="slidenum">
              <a:rPr lang="fr-FR" smtClean="0"/>
              <a:t>15</a:t>
            </a:fld>
            <a:endParaRPr lang="fr-FR"/>
          </a:p>
        </p:txBody>
      </p:sp>
    </p:spTree>
    <p:extLst>
      <p:ext uri="{BB962C8B-B14F-4D97-AF65-F5344CB8AC3E}">
        <p14:creationId xmlns:p14="http://schemas.microsoft.com/office/powerpoint/2010/main" val="121338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spc="-1" dirty="0" smtClean="0">
                <a:solidFill>
                  <a:srgbClr val="333333"/>
                </a:solidFill>
                <a:latin typeface="Arial"/>
                <a:ea typeface="Calibri,Bold"/>
              </a:rPr>
              <a:t>L’avenir de la filière n’est pas garanti si des alternatives apparaissaient ou si les problématiques constatées s’amplifiaient</a:t>
            </a:r>
          </a:p>
          <a:p>
            <a:r>
              <a:rPr lang="fr-FR" sz="1200" b="1" spc="-1" dirty="0" smtClean="0">
                <a:solidFill>
                  <a:srgbClr val="333333"/>
                </a:solidFill>
                <a:latin typeface="Arial"/>
                <a:ea typeface="Calibri,Bold"/>
              </a:rPr>
              <a:t>Biologie de la plante :</a:t>
            </a:r>
            <a:r>
              <a:rPr lang="fr-FR" sz="1200" spc="-1" dirty="0" smtClean="0">
                <a:solidFill>
                  <a:srgbClr val="333333"/>
                </a:solidFill>
                <a:latin typeface="Arial"/>
                <a:ea typeface="Calibri,Bold"/>
              </a:rPr>
              <a:t> t</a:t>
            </a:r>
            <a:r>
              <a:rPr lang="fr-FR" sz="1200" spc="-1" dirty="0" smtClean="0">
                <a:solidFill>
                  <a:srgbClr val="333333"/>
                </a:solidFill>
                <a:latin typeface="Arial"/>
                <a:ea typeface="Calibri"/>
              </a:rPr>
              <a:t>eneur en principes actifs est sous contrôle à la fois de déterminants génétiques (</a:t>
            </a:r>
            <a:r>
              <a:rPr lang="fr-FR" sz="1200" spc="-1" dirty="0" err="1" smtClean="0">
                <a:solidFill>
                  <a:srgbClr val="333333"/>
                </a:solidFill>
                <a:latin typeface="Arial"/>
                <a:ea typeface="Calibri"/>
              </a:rPr>
              <a:t>Rakotondralambo</a:t>
            </a:r>
            <a:r>
              <a:rPr lang="fr-FR" sz="1200" spc="-1" dirty="0" smtClean="0">
                <a:solidFill>
                  <a:srgbClr val="333333"/>
                </a:solidFill>
                <a:latin typeface="Arial"/>
                <a:ea typeface="Calibri"/>
              </a:rPr>
              <a:t> et </a:t>
            </a:r>
            <a:r>
              <a:rPr lang="fr-FR" sz="1200" i="1" spc="-1" dirty="0" smtClean="0">
                <a:solidFill>
                  <a:srgbClr val="333333"/>
                </a:solidFill>
                <a:latin typeface="Arial"/>
                <a:ea typeface="Calibri,Italic"/>
              </a:rPr>
              <a:t>al.</a:t>
            </a:r>
            <a:r>
              <a:rPr lang="fr-FR" sz="1200" spc="-1" dirty="0" smtClean="0">
                <a:solidFill>
                  <a:srgbClr val="333333"/>
                </a:solidFill>
                <a:latin typeface="Arial"/>
                <a:ea typeface="Calibri"/>
              </a:rPr>
              <a:t>, 2013), environnementaux (</a:t>
            </a:r>
            <a:r>
              <a:rPr lang="fr-FR" sz="1200" spc="-1" dirty="0" err="1" smtClean="0">
                <a:solidFill>
                  <a:srgbClr val="333333"/>
                </a:solidFill>
                <a:latin typeface="Arial"/>
                <a:ea typeface="Calibri"/>
              </a:rPr>
              <a:t>Alqahtani</a:t>
            </a:r>
            <a:r>
              <a:rPr lang="fr-FR" sz="1200" spc="-1" dirty="0" smtClean="0">
                <a:solidFill>
                  <a:srgbClr val="333333"/>
                </a:solidFill>
                <a:latin typeface="Arial"/>
                <a:ea typeface="Calibri"/>
              </a:rPr>
              <a:t> et </a:t>
            </a:r>
            <a:r>
              <a:rPr lang="fr-FR" sz="1200" i="1" spc="-1" dirty="0" smtClean="0">
                <a:solidFill>
                  <a:srgbClr val="333333"/>
                </a:solidFill>
                <a:latin typeface="Arial"/>
                <a:ea typeface="Calibri,Italic"/>
              </a:rPr>
              <a:t>al.</a:t>
            </a:r>
            <a:r>
              <a:rPr lang="fr-FR" sz="1200" spc="-1" dirty="0" smtClean="0">
                <a:solidFill>
                  <a:srgbClr val="333333"/>
                </a:solidFill>
                <a:latin typeface="Arial"/>
                <a:ea typeface="Calibri"/>
              </a:rPr>
              <a:t>, 2015) ou à la pression de la collecte (</a:t>
            </a:r>
            <a:r>
              <a:rPr lang="fr-FR" sz="1200" spc="-1" dirty="0" err="1" smtClean="0">
                <a:solidFill>
                  <a:srgbClr val="333333"/>
                </a:solidFill>
                <a:latin typeface="Arial"/>
                <a:ea typeface="Calibri"/>
              </a:rPr>
              <a:t>Rahajanirina</a:t>
            </a:r>
            <a:r>
              <a:rPr lang="fr-FR" sz="1200" spc="-1" dirty="0" smtClean="0">
                <a:solidFill>
                  <a:srgbClr val="333333"/>
                </a:solidFill>
                <a:latin typeface="Arial"/>
                <a:ea typeface="Calibri"/>
              </a:rPr>
              <a:t> et </a:t>
            </a:r>
            <a:r>
              <a:rPr lang="fr-FR" sz="1200" i="1" spc="-1" dirty="0" smtClean="0">
                <a:solidFill>
                  <a:srgbClr val="333333"/>
                </a:solidFill>
                <a:latin typeface="Arial"/>
                <a:ea typeface="Calibri,Italic"/>
              </a:rPr>
              <a:t>al.</a:t>
            </a:r>
            <a:r>
              <a:rPr lang="fr-FR" sz="1200" spc="-1" dirty="0" smtClean="0">
                <a:solidFill>
                  <a:srgbClr val="333333"/>
                </a:solidFill>
                <a:latin typeface="Arial"/>
                <a:ea typeface="Calibri"/>
              </a:rPr>
              <a:t>, 2012, 2016).</a:t>
            </a:r>
            <a:endParaRPr lang="fr-FR" sz="1200" spc="-1" dirty="0" smtClean="0">
              <a:solidFill>
                <a:srgbClr val="333333"/>
              </a:solidFill>
              <a:latin typeface="Open Sans"/>
            </a:endParaRPr>
          </a:p>
          <a:p>
            <a:pPr algn="just">
              <a:lnSpc>
                <a:spcPct val="115000"/>
              </a:lnSpc>
              <a:spcAft>
                <a:spcPts val="1283"/>
              </a:spcAft>
            </a:pPr>
            <a:r>
              <a:rPr lang="fr-FR" sz="1200" b="1" spc="-1" dirty="0" smtClean="0">
                <a:solidFill>
                  <a:srgbClr val="333333"/>
                </a:solidFill>
                <a:latin typeface="Arial"/>
                <a:ea typeface="Calibri,Bold"/>
              </a:rPr>
              <a:t>Organiser la filière de production : </a:t>
            </a:r>
            <a:r>
              <a:rPr lang="fr-FR" sz="1200" spc="-1" dirty="0" smtClean="0">
                <a:solidFill>
                  <a:srgbClr val="333333"/>
                </a:solidFill>
                <a:latin typeface="Arial"/>
                <a:ea typeface="Calibri"/>
              </a:rPr>
              <a:t>La filière et le mode d’organisation territoriale ne garantissent pas une gestion de la ressource ni un rééquilibrage du partage de la valeur ajoutée au profit des populations locales (Chupin et al., 2012).</a:t>
            </a:r>
            <a:endParaRPr lang="fr-FR" sz="1200" spc="-1" dirty="0" smtClean="0">
              <a:solidFill>
                <a:srgbClr val="333333"/>
              </a:solidFill>
              <a:latin typeface="Open Sans"/>
            </a:endParaRPr>
          </a:p>
          <a:p>
            <a:endParaRPr lang="fr-FR" dirty="0"/>
          </a:p>
        </p:txBody>
      </p:sp>
      <p:sp>
        <p:nvSpPr>
          <p:cNvPr id="4" name="Espace réservé du numéro de diapositive 3"/>
          <p:cNvSpPr>
            <a:spLocks noGrp="1"/>
          </p:cNvSpPr>
          <p:nvPr>
            <p:ph type="sldNum" sz="quarter" idx="10"/>
          </p:nvPr>
        </p:nvSpPr>
        <p:spPr/>
        <p:txBody>
          <a:bodyPr/>
          <a:lstStyle/>
          <a:p>
            <a:fld id="{B9B8F3F7-8FAB-492C-B322-6E6DC166E2C1}" type="slidenum">
              <a:rPr lang="fr-FR" smtClean="0"/>
              <a:t>17</a:t>
            </a:fld>
            <a:endParaRPr lang="fr-FR"/>
          </a:p>
        </p:txBody>
      </p:sp>
    </p:spTree>
    <p:extLst>
      <p:ext uri="{BB962C8B-B14F-4D97-AF65-F5344CB8AC3E}">
        <p14:creationId xmlns:p14="http://schemas.microsoft.com/office/powerpoint/2010/main" val="1985955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C00000"/>
                </a:solidFill>
              </a:rPr>
              <a:t>There are many drivers to this situation. They all are interconnected between the supply chain and the production area. </a:t>
            </a:r>
            <a:endParaRPr lang="en-GB" sz="1200" dirty="0" smtClean="0">
              <a:solidFill>
                <a:srgbClr val="FF0000"/>
              </a:solidFill>
            </a:endParaRPr>
          </a:p>
          <a:p>
            <a:endParaRPr lang="en-GB" dirty="0"/>
          </a:p>
        </p:txBody>
      </p:sp>
      <p:sp>
        <p:nvSpPr>
          <p:cNvPr id="4" name="Espace réservé du numéro de diapositive 3"/>
          <p:cNvSpPr>
            <a:spLocks noGrp="1"/>
          </p:cNvSpPr>
          <p:nvPr>
            <p:ph type="sldNum" sz="quarter" idx="10"/>
          </p:nvPr>
        </p:nvSpPr>
        <p:spPr/>
        <p:txBody>
          <a:bodyPr/>
          <a:lstStyle/>
          <a:p>
            <a:fld id="{D08CF0BC-EAF8-49C0-AF69-7338319F7A6E}" type="slidenum">
              <a:rPr lang="fr-FR" smtClean="0"/>
              <a:t>18</a:t>
            </a:fld>
            <a:endParaRPr lang="fr-FR"/>
          </a:p>
        </p:txBody>
      </p:sp>
    </p:spTree>
    <p:extLst>
      <p:ext uri="{BB962C8B-B14F-4D97-AF65-F5344CB8AC3E}">
        <p14:creationId xmlns:p14="http://schemas.microsoft.com/office/powerpoint/2010/main" val="981095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a:t>
            </a:r>
            <a:r>
              <a:rPr lang="en-US" baseline="0" dirty="0" smtClean="0"/>
              <a:t> we loosing forests? Three main reasons : agricultural conversion – both large scale industrial projects and small scale local communities – infrastructure expansion – mining, roads, dams, cities – and logging. Fire and natural hazards also contribute, but less. We drive deforestation. This is the Anthropocene. Human decisions dwarf natural processes. Yet, agriculture, infrastructure and logging happens, always, because of a combination of five different factors – demography, ( migration, growth) ; economy ( markets, prices, funding mechanisms) ; technology ( caterpillars and chainsaws trump bicycles and machetes) ; policy and governance ( tenure rights, corruption); and culture (people’s aspirations, forests as a frontier). That’s it. That is all there is. Everyplace in the tropics you look, you will find these three main drivers, and an combination of these 5 underlying factors. Their relative weight will change. In Cameroon you will have demography issues, in </a:t>
            </a:r>
            <a:r>
              <a:rPr lang="en-US" baseline="0" dirty="0" err="1" smtClean="0"/>
              <a:t>Madagscar</a:t>
            </a:r>
            <a:r>
              <a:rPr lang="en-US" baseline="0" dirty="0" smtClean="0"/>
              <a:t> technology bottlenecks, in Indonesia market forces and in </a:t>
            </a:r>
            <a:r>
              <a:rPr lang="en-US" baseline="0" dirty="0" err="1" smtClean="0"/>
              <a:t>Bresil</a:t>
            </a:r>
            <a:r>
              <a:rPr lang="en-US" baseline="0" dirty="0" smtClean="0"/>
              <a:t> a culture of frontier development. But the point is, there are always there, in a complex web of interconnections and feedback loops. If you pull here, the system will push there. It is overwhelming. It is extremely difficult to anticipate how things will evolve. I cannot. I actually think nobody can. No brain is equipped to think through this complexity. It is like asking someone to play chess with a blindfold, with multiple opponents at the same time. Some people can. I can’t. And I think very few people can. So no wonder we have not yet managed to stop and reverse the trend of forest loss. We need to think the future of tropical forests to make them happen, but thinking the future requires a mental model of how things work. Else it is just daydreaming. So how do we do that? How do we imagine the futures of tropical forests? </a:t>
            </a:r>
            <a:endParaRPr lang="en-GB" dirty="0"/>
          </a:p>
        </p:txBody>
      </p:sp>
      <p:sp>
        <p:nvSpPr>
          <p:cNvPr id="4" name="Slide Number Placeholder 3"/>
          <p:cNvSpPr>
            <a:spLocks noGrp="1"/>
          </p:cNvSpPr>
          <p:nvPr>
            <p:ph type="sldNum" sz="quarter" idx="10"/>
          </p:nvPr>
        </p:nvSpPr>
        <p:spPr/>
        <p:txBody>
          <a:bodyPr/>
          <a:lstStyle/>
          <a:p>
            <a:fld id="{3EF82513-470D-4E0F-92BD-47A303988CC9}" type="slidenum">
              <a:rPr lang="en-GB" smtClean="0"/>
              <a:t>22</a:t>
            </a:fld>
            <a:endParaRPr lang="en-GB"/>
          </a:p>
        </p:txBody>
      </p:sp>
    </p:spTree>
    <p:extLst>
      <p:ext uri="{BB962C8B-B14F-4D97-AF65-F5344CB8AC3E}">
        <p14:creationId xmlns:p14="http://schemas.microsoft.com/office/powerpoint/2010/main" val="146177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Back to the village – to </a:t>
            </a:r>
            <a:r>
              <a:rPr lang="en-GB" sz="1200" kern="1200" dirty="0" err="1" smtClean="0">
                <a:solidFill>
                  <a:schemeClr val="tx1"/>
                </a:solidFill>
                <a:effectLst/>
                <a:latin typeface="+mn-lt"/>
                <a:ea typeface="+mn-ea"/>
                <a:cs typeface="+mn-cs"/>
              </a:rPr>
              <a:t>negociate</a:t>
            </a:r>
            <a:r>
              <a:rPr lang="en-GB" sz="1200" kern="1200" dirty="0" smtClean="0">
                <a:solidFill>
                  <a:schemeClr val="tx1"/>
                </a:solidFill>
                <a:effectLst/>
                <a:latin typeface="+mn-lt"/>
                <a:ea typeface="+mn-ea"/>
                <a:cs typeface="+mn-cs"/>
              </a:rPr>
              <a:t> tough problems – here the arrival of migrants and the need to </a:t>
            </a:r>
            <a:r>
              <a:rPr lang="en-GB" sz="1200" kern="1200" dirty="0" err="1" smtClean="0">
                <a:solidFill>
                  <a:schemeClr val="tx1"/>
                </a:solidFill>
                <a:effectLst/>
                <a:latin typeface="+mn-lt"/>
                <a:ea typeface="+mn-ea"/>
                <a:cs typeface="+mn-cs"/>
              </a:rPr>
              <a:t>renegociate</a:t>
            </a:r>
            <a:r>
              <a:rPr lang="en-GB" sz="1200" kern="1200" dirty="0" smtClean="0">
                <a:solidFill>
                  <a:schemeClr val="tx1"/>
                </a:solidFill>
                <a:effectLst/>
                <a:latin typeface="+mn-lt"/>
                <a:ea typeface="+mn-ea"/>
                <a:cs typeface="+mn-cs"/>
              </a:rPr>
              <a:t> access to land.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F82513-470D-4E0F-92BD-47A303988CC9}" type="slidenum">
              <a:rPr lang="en-GB" smtClean="0"/>
              <a:t>25</a:t>
            </a:fld>
            <a:endParaRPr lang="en-GB"/>
          </a:p>
        </p:txBody>
      </p:sp>
    </p:spTree>
    <p:extLst>
      <p:ext uri="{BB962C8B-B14F-4D97-AF65-F5344CB8AC3E}">
        <p14:creationId xmlns:p14="http://schemas.microsoft.com/office/powerpoint/2010/main" val="16030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academia, with scientists from different disciplines, to map out gaps in knowledge and identify future research opportunities – here at </a:t>
            </a:r>
            <a:r>
              <a:rPr lang="en-GB" sz="1200" kern="1200" dirty="0" err="1" smtClean="0">
                <a:solidFill>
                  <a:schemeClr val="tx1"/>
                </a:solidFill>
                <a:effectLst/>
                <a:latin typeface="+mn-lt"/>
                <a:ea typeface="+mn-ea"/>
                <a:cs typeface="+mn-cs"/>
              </a:rPr>
              <a:t>Tropenbos</a:t>
            </a:r>
            <a:r>
              <a:rPr lang="en-GB" sz="1200" kern="1200" dirty="0" smtClean="0">
                <a:solidFill>
                  <a:schemeClr val="tx1"/>
                </a:solidFill>
                <a:effectLst/>
                <a:latin typeface="+mn-lt"/>
                <a:ea typeface="+mn-ea"/>
                <a:cs typeface="+mn-cs"/>
              </a:rPr>
              <a:t> international in the Netherlands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F82513-470D-4E0F-92BD-47A303988CC9}" type="slidenum">
              <a:rPr lang="en-GB" smtClean="0"/>
              <a:t>27</a:t>
            </a:fld>
            <a:endParaRPr lang="en-GB"/>
          </a:p>
        </p:txBody>
      </p:sp>
    </p:spTree>
    <p:extLst>
      <p:ext uri="{BB962C8B-B14F-4D97-AF65-F5344CB8AC3E}">
        <p14:creationId xmlns:p14="http://schemas.microsoft.com/office/powerpoint/2010/main" val="2905511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de-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CH"/>
          </a:p>
        </p:txBody>
      </p:sp>
      <p:sp>
        <p:nvSpPr>
          <p:cNvPr id="4" name="Date Placeholder 3"/>
          <p:cNvSpPr>
            <a:spLocks noGrp="1"/>
          </p:cNvSpPr>
          <p:nvPr>
            <p:ph type="dt" sz="half" idx="10"/>
          </p:nvPr>
        </p:nvSpPr>
        <p:spPr/>
        <p:txBody>
          <a:bodyPr/>
          <a:lstStyle/>
          <a:p>
            <a:fld id="{6F659A73-DE9B-4134-9BD1-1B4B5E7AEFA6}" type="datetimeFigureOut">
              <a:rPr lang="de-CH" smtClean="0"/>
              <a:t>17.12.2019</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7699D767-A005-44F0-9D4E-3BB385387F8C}" type="slidenum">
              <a:rPr lang="de-CH" smtClean="0"/>
              <a:t>‹N°›</a:t>
            </a:fld>
            <a:endParaRPr lang="de-CH"/>
          </a:p>
        </p:txBody>
      </p:sp>
    </p:spTree>
    <p:extLst>
      <p:ext uri="{BB962C8B-B14F-4D97-AF65-F5344CB8AC3E}">
        <p14:creationId xmlns:p14="http://schemas.microsoft.com/office/powerpoint/2010/main" val="1405877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6F659A73-DE9B-4134-9BD1-1B4B5E7AEFA6}" type="datetimeFigureOut">
              <a:rPr lang="de-CH" smtClean="0"/>
              <a:t>17.12.2019</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7699D767-A005-44F0-9D4E-3BB385387F8C}" type="slidenum">
              <a:rPr lang="de-CH" smtClean="0"/>
              <a:t>‹N°›</a:t>
            </a:fld>
            <a:endParaRPr lang="de-CH"/>
          </a:p>
        </p:txBody>
      </p:sp>
    </p:spTree>
    <p:extLst>
      <p:ext uri="{BB962C8B-B14F-4D97-AF65-F5344CB8AC3E}">
        <p14:creationId xmlns:p14="http://schemas.microsoft.com/office/powerpoint/2010/main" val="1001422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6F659A73-DE9B-4134-9BD1-1B4B5E7AEFA6}" type="datetimeFigureOut">
              <a:rPr lang="de-CH" smtClean="0"/>
              <a:t>17.12.2019</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7699D767-A005-44F0-9D4E-3BB385387F8C}" type="slidenum">
              <a:rPr lang="de-CH" smtClean="0"/>
              <a:t>‹N°›</a:t>
            </a:fld>
            <a:endParaRPr lang="de-CH"/>
          </a:p>
        </p:txBody>
      </p:sp>
    </p:spTree>
    <p:extLst>
      <p:ext uri="{BB962C8B-B14F-4D97-AF65-F5344CB8AC3E}">
        <p14:creationId xmlns:p14="http://schemas.microsoft.com/office/powerpoint/2010/main" val="2343946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atin typeface="+mn-lt"/>
              </a:defRPr>
            </a:lvl1pPr>
          </a:lstStyle>
          <a:p>
            <a:pPr>
              <a:defRPr/>
            </a:pPr>
            <a:fld id="{6A8D439A-18B5-4BEB-A8B6-DD45D00C3DDC}" type="datetime4">
              <a:rPr lang="en-US" smtClean="0">
                <a:solidFill>
                  <a:srgbClr val="00FFFF"/>
                </a:solidFill>
              </a:rPr>
              <a:pPr>
                <a:defRPr/>
              </a:pPr>
              <a:t>December 17, 2019</a:t>
            </a:fld>
            <a:endParaRPr lang="en-US" dirty="0">
              <a:solidFill>
                <a:srgbClr val="00FFFF"/>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3507756013"/>
      </p:ext>
    </p:extLst>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543606" y="4406903"/>
            <a:ext cx="9121015" cy="1362075"/>
          </a:xfrm>
        </p:spPr>
        <p:txBody>
          <a:bodyPr anchor="t"/>
          <a:lstStyle>
            <a:lvl1pPr algn="l">
              <a:defRPr sz="4000" b="1" cap="all"/>
            </a:lvl1p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2543606" y="2906713"/>
            <a:ext cx="912101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atin typeface="+mn-lt"/>
              </a:defRPr>
            </a:lvl1pPr>
          </a:lstStyle>
          <a:p>
            <a:pPr>
              <a:defRPr/>
            </a:pPr>
            <a:fld id="{ABF55832-5B70-4099-975A-645055F20F78}" type="datetime4">
              <a:rPr lang="en-US" smtClean="0">
                <a:solidFill>
                  <a:srgbClr val="00FFFF"/>
                </a:solidFill>
              </a:rPr>
              <a:pPr>
                <a:defRPr/>
              </a:pPr>
              <a:t>December 17, 2019</a:t>
            </a:fld>
            <a:endParaRPr lang="en-US" dirty="0">
              <a:solidFill>
                <a:srgbClr val="00FFFF"/>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410662490"/>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2360149" y="1600200"/>
            <a:ext cx="4599947"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7248129" y="1600200"/>
            <a:ext cx="4416491"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atin typeface="+mn-lt"/>
              </a:defRPr>
            </a:lvl1pPr>
          </a:lstStyle>
          <a:p>
            <a:pPr>
              <a:defRPr/>
            </a:pPr>
            <a:fld id="{F9828A80-24EB-4AB6-8430-79015EC34D3C}" type="datetime4">
              <a:rPr lang="en-US" smtClean="0">
                <a:solidFill>
                  <a:srgbClr val="00FFFF"/>
                </a:solidFill>
              </a:rPr>
              <a:pPr>
                <a:defRPr/>
              </a:pPr>
              <a:t>December 17, 2019</a:t>
            </a:fld>
            <a:endParaRPr lang="en-US" dirty="0">
              <a:solidFill>
                <a:srgbClr val="00FFFF"/>
              </a:solidFill>
            </a:endParaRPr>
          </a:p>
        </p:txBody>
      </p:sp>
      <p:sp>
        <p:nvSpPr>
          <p:cNvPr id="6" name="Espace réservé du pied de page 5"/>
          <p:cNvSpPr>
            <a:spLocks noGrp="1"/>
          </p:cNvSpPr>
          <p:nvPr>
            <p:ph type="ftr" sz="quarter" idx="11"/>
          </p:nvPr>
        </p:nvSpPr>
        <p:spPr>
          <a:xfrm>
            <a:off x="2422624" y="6237312"/>
            <a:ext cx="5689600" cy="457200"/>
          </a:xfrm>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2426293946"/>
      </p:ext>
    </p:extLst>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2447596" y="274638"/>
            <a:ext cx="9134805"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2447595" y="1556792"/>
            <a:ext cx="48965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2447595" y="2204864"/>
            <a:ext cx="48965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7536160" y="1535113"/>
            <a:ext cx="4046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7536160" y="2174875"/>
            <a:ext cx="4046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lvl1pPr>
              <a:defRPr>
                <a:latin typeface="+mn-lt"/>
              </a:defRPr>
            </a:lvl1pPr>
          </a:lstStyle>
          <a:p>
            <a:pPr>
              <a:defRPr/>
            </a:pPr>
            <a:fld id="{1260E71F-2D9D-4273-B776-09BB48F1C403}" type="datetime4">
              <a:rPr lang="en-US" smtClean="0">
                <a:solidFill>
                  <a:srgbClr val="00FFFF"/>
                </a:solidFill>
              </a:rPr>
              <a:pPr>
                <a:defRPr/>
              </a:pPr>
              <a:t>December 17, 2019</a:t>
            </a:fld>
            <a:endParaRPr lang="en-US" dirty="0">
              <a:solidFill>
                <a:srgbClr val="00FFFF"/>
              </a:solidFill>
            </a:endParaRPr>
          </a:p>
        </p:txBody>
      </p:sp>
      <p:sp>
        <p:nvSpPr>
          <p:cNvPr id="8" name="Espace réservé du pied de page 7"/>
          <p:cNvSpPr>
            <a:spLocks noGrp="1"/>
          </p:cNvSpPr>
          <p:nvPr>
            <p:ph type="ftr" sz="quarter" idx="11"/>
          </p:nvPr>
        </p:nvSpPr>
        <p:spPr>
          <a:xfrm>
            <a:off x="2447595" y="6248400"/>
            <a:ext cx="5689600" cy="457200"/>
          </a:xfrm>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1813406112"/>
      </p:ext>
    </p:extLst>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543605" y="228600"/>
            <a:ext cx="9140395" cy="1143000"/>
          </a:xfrm>
        </p:spPr>
        <p:txBody>
          <a:bodyPr/>
          <a:lstStyle>
            <a:lvl1pPr>
              <a:defRPr sz="4000"/>
            </a:lvl1pPr>
          </a:lstStyle>
          <a:p>
            <a:r>
              <a:rPr lang="fr-FR" dirty="0" smtClean="0"/>
              <a:t>Cliquez pour modifier le style du titre</a:t>
            </a:r>
            <a:endParaRPr lang="fr-FR" dirty="0"/>
          </a:p>
        </p:txBody>
      </p:sp>
      <p:sp>
        <p:nvSpPr>
          <p:cNvPr id="3" name="Espace réservé de la date 2"/>
          <p:cNvSpPr>
            <a:spLocks noGrp="1"/>
          </p:cNvSpPr>
          <p:nvPr>
            <p:ph type="dt" sz="half" idx="10"/>
          </p:nvPr>
        </p:nvSpPr>
        <p:spPr/>
        <p:txBody>
          <a:bodyPr/>
          <a:lstStyle>
            <a:lvl1pPr>
              <a:defRPr>
                <a:latin typeface="+mn-lt"/>
              </a:defRPr>
            </a:lvl1pPr>
          </a:lstStyle>
          <a:p>
            <a:pPr>
              <a:defRPr/>
            </a:pPr>
            <a:fld id="{B58E8D14-5E43-4283-8980-7D644743536C}" type="datetime4">
              <a:rPr lang="en-US" smtClean="0">
                <a:solidFill>
                  <a:srgbClr val="00FFFF"/>
                </a:solidFill>
              </a:rPr>
              <a:pPr>
                <a:defRPr/>
              </a:pPr>
              <a:t>December 17, 2019</a:t>
            </a:fld>
            <a:endParaRPr lang="en-US" dirty="0">
              <a:solidFill>
                <a:srgbClr val="00FFFF"/>
              </a:solidFill>
            </a:endParaRPr>
          </a:p>
        </p:txBody>
      </p:sp>
      <p:sp>
        <p:nvSpPr>
          <p:cNvPr id="4" name="Espace réservé du pied de page 3"/>
          <p:cNvSpPr>
            <a:spLocks noGrp="1"/>
          </p:cNvSpPr>
          <p:nvPr>
            <p:ph type="ftr" sz="quarter" idx="11"/>
          </p:nvPr>
        </p:nvSpPr>
        <p:spPr>
          <a:xfrm>
            <a:off x="2351584" y="6248400"/>
            <a:ext cx="5689600" cy="457200"/>
          </a:xfrm>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grpSp>
        <p:nvGrpSpPr>
          <p:cNvPr id="6" name="Groupe 8"/>
          <p:cNvGrpSpPr/>
          <p:nvPr userDrawn="1"/>
        </p:nvGrpSpPr>
        <p:grpSpPr>
          <a:xfrm>
            <a:off x="1" y="0"/>
            <a:ext cx="2159563" cy="6858000"/>
            <a:chOff x="0" y="0"/>
            <a:chExt cx="1619672" cy="6858000"/>
          </a:xfrm>
        </p:grpSpPr>
        <p:pic>
          <p:nvPicPr>
            <p:cNvPr id="7" name="Image 9" descr="A_forêtC_270811_JL_2.jpg"/>
            <p:cNvPicPr>
              <a:picLocks noChangeAspect="1"/>
            </p:cNvPicPr>
            <p:nvPr/>
          </p:nvPicPr>
          <p:blipFill>
            <a:blip r:embed="rId2" cstate="print"/>
            <a:srcRect r="11768"/>
            <a:stretch>
              <a:fillRect/>
            </a:stretch>
          </p:blipFill>
          <p:spPr>
            <a:xfrm rot="10800000" flipH="1" flipV="1">
              <a:off x="0" y="0"/>
              <a:ext cx="1619672" cy="2294400"/>
            </a:xfrm>
            <a:prstGeom prst="rect">
              <a:avLst/>
            </a:prstGeom>
            <a:ln>
              <a:solidFill>
                <a:schemeClr val="accent3">
                  <a:lumMod val="50000"/>
                </a:schemeClr>
              </a:solidFill>
            </a:ln>
          </p:spPr>
        </p:pic>
        <p:pic>
          <p:nvPicPr>
            <p:cNvPr id="8" name="Image 10" descr="Agriculture_GCEB_150112_JLD_2.jpg"/>
            <p:cNvPicPr>
              <a:picLocks noChangeAspect="1"/>
            </p:cNvPicPr>
            <p:nvPr/>
          </p:nvPicPr>
          <p:blipFill>
            <a:blip r:embed="rId3" cstate="print"/>
            <a:srcRect r="12146"/>
            <a:stretch>
              <a:fillRect/>
            </a:stretch>
          </p:blipFill>
          <p:spPr>
            <a:xfrm>
              <a:off x="0" y="2276872"/>
              <a:ext cx="1619672" cy="2304257"/>
            </a:xfrm>
            <a:prstGeom prst="rect">
              <a:avLst/>
            </a:prstGeom>
            <a:ln>
              <a:solidFill>
                <a:schemeClr val="accent3">
                  <a:lumMod val="50000"/>
                </a:schemeClr>
              </a:solidFill>
            </a:ln>
          </p:spPr>
        </p:pic>
        <p:pic>
          <p:nvPicPr>
            <p:cNvPr id="9" name="Image 11" descr="Muanda_RDC_JLD_3.jpg"/>
            <p:cNvPicPr>
              <a:picLocks noChangeAspect="1"/>
            </p:cNvPicPr>
            <p:nvPr/>
          </p:nvPicPr>
          <p:blipFill>
            <a:blip r:embed="rId4" cstate="print"/>
            <a:srcRect r="11768"/>
            <a:stretch>
              <a:fillRect/>
            </a:stretch>
          </p:blipFill>
          <p:spPr>
            <a:xfrm>
              <a:off x="0" y="4563547"/>
              <a:ext cx="1619672" cy="2294453"/>
            </a:xfrm>
            <a:prstGeom prst="rect">
              <a:avLst/>
            </a:prstGeom>
            <a:ln>
              <a:solidFill>
                <a:schemeClr val="accent3">
                  <a:lumMod val="50000"/>
                </a:schemeClr>
              </a:solidFill>
            </a:ln>
          </p:spPr>
        </p:pic>
      </p:grpSp>
    </p:spTree>
    <p:extLst>
      <p:ext uri="{BB962C8B-B14F-4D97-AF65-F5344CB8AC3E}">
        <p14:creationId xmlns:p14="http://schemas.microsoft.com/office/powerpoint/2010/main" val="581918513"/>
      </p:ext>
    </p:extLst>
  </p:cSld>
  <p:clrMapOvr>
    <a:masterClrMapping/>
  </p:clrMapOvr>
  <p:transition>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atin typeface="+mn-lt"/>
              </a:defRPr>
            </a:lvl1pPr>
          </a:lstStyle>
          <a:p>
            <a:pPr>
              <a:defRPr/>
            </a:pPr>
            <a:fld id="{3F87E36F-53CB-4BBD-B274-2106590FF93D}" type="datetime4">
              <a:rPr lang="en-US" smtClean="0">
                <a:solidFill>
                  <a:srgbClr val="00FFFF"/>
                </a:solidFill>
              </a:rPr>
              <a:pPr>
                <a:defRPr/>
              </a:pPr>
              <a:t>December 17, 2019</a:t>
            </a:fld>
            <a:endParaRPr lang="en-US" dirty="0">
              <a:solidFill>
                <a:srgbClr val="00FFFF"/>
              </a:solidFill>
            </a:endParaRPr>
          </a:p>
        </p:txBody>
      </p:sp>
      <p:sp>
        <p:nvSpPr>
          <p:cNvPr id="3" name="Espace réservé du pied de page 2"/>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2076677307"/>
      </p:ext>
    </p:extLst>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3607" y="273050"/>
            <a:ext cx="2077079" cy="1162050"/>
          </a:xfrm>
        </p:spPr>
        <p:txBody>
          <a:bodyPr anchor="b"/>
          <a:lstStyle>
            <a:lvl1pPr algn="l">
              <a:defRPr sz="2000" b="1"/>
            </a:lvl1pPr>
          </a:lstStyle>
          <a:p>
            <a:r>
              <a:rPr lang="fr-FR" dirty="0" smtClean="0"/>
              <a:t>Cliquez pour modifier le style du titre</a:t>
            </a:r>
            <a:endParaRPr lang="fr-FR" dirty="0"/>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2543607" y="1435103"/>
            <a:ext cx="207707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6459E743-9BCC-4931-BE3A-5176D53C9245}" type="datetime4">
              <a:rPr lang="en-US" smtClean="0">
                <a:solidFill>
                  <a:srgbClr val="00FFFF"/>
                </a:solidFill>
                <a:latin typeface="Times New Roman" pitchFamily="18" charset="0"/>
              </a:rPr>
              <a:pPr>
                <a:defRPr/>
              </a:pPr>
              <a:t>December 17, 2019</a:t>
            </a:fld>
            <a:endParaRPr lang="en-US">
              <a:solidFill>
                <a:srgbClr val="00FFFF"/>
              </a:solidFill>
              <a:latin typeface="Times New Roman" pitchFamily="18" charset="0"/>
            </a:endParaRPr>
          </a:p>
        </p:txBody>
      </p:sp>
      <p:sp>
        <p:nvSpPr>
          <p:cNvPr id="6" name="Espace réservé du pied de page 5"/>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
        <p:nvSpPr>
          <p:cNvPr id="7" name="Espace réservé du numéro de diapositive 6"/>
          <p:cNvSpPr>
            <a:spLocks noGrp="1"/>
          </p:cNvSpPr>
          <p:nvPr>
            <p:ph type="sldNum" sz="quarter" idx="12"/>
          </p:nvPr>
        </p:nvSpPr>
        <p:spPr>
          <a:xfrm>
            <a:off x="6807200" y="6248400"/>
            <a:ext cx="1828800" cy="457200"/>
          </a:xfrm>
          <a:prstGeom prst="rect">
            <a:avLst/>
          </a:prstGeom>
        </p:spPr>
        <p:txBody>
          <a:bodyPr/>
          <a:lstStyle>
            <a:lvl1pPr>
              <a:defRPr/>
            </a:lvl1pPr>
          </a:lstStyle>
          <a:p>
            <a:pPr>
              <a:defRPr/>
            </a:pPr>
            <a:fld id="{9030A359-FFAD-4858-AEAD-FAD0EB6B3F2A}" type="slidenum">
              <a:rPr lang="en-US" smtClean="0">
                <a:solidFill>
                  <a:srgbClr val="00FFFF"/>
                </a:solidFill>
              </a:rPr>
              <a:pPr>
                <a:defRPr/>
              </a:pPr>
              <a:t>‹N°›</a:t>
            </a:fld>
            <a:endParaRPr lang="en-US">
              <a:solidFill>
                <a:srgbClr val="00FFFF"/>
              </a:solidFill>
            </a:endParaRPr>
          </a:p>
        </p:txBody>
      </p:sp>
    </p:spTree>
    <p:extLst>
      <p:ext uri="{BB962C8B-B14F-4D97-AF65-F5344CB8AC3E}">
        <p14:creationId xmlns:p14="http://schemas.microsoft.com/office/powerpoint/2010/main" val="3054808370"/>
      </p:ext>
    </p:extLst>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atin typeface="+mn-lt"/>
              </a:defRPr>
            </a:lvl1pPr>
          </a:lstStyle>
          <a:p>
            <a:pPr>
              <a:defRPr/>
            </a:pPr>
            <a:fld id="{90E78D06-671E-471E-9C67-5E81BB73F0F4}" type="datetime4">
              <a:rPr lang="en-US" smtClean="0">
                <a:solidFill>
                  <a:srgbClr val="00FFFF"/>
                </a:solidFill>
              </a:rPr>
              <a:pPr>
                <a:defRPr/>
              </a:pPr>
              <a:t>December 17, 2019</a:t>
            </a:fld>
            <a:endParaRPr lang="en-US" dirty="0">
              <a:solidFill>
                <a:srgbClr val="00FFFF"/>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2333124030"/>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6F659A73-DE9B-4134-9BD1-1B4B5E7AEFA6}" type="datetimeFigureOut">
              <a:rPr lang="de-CH" smtClean="0"/>
              <a:t>17.12.2019</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7699D767-A005-44F0-9D4E-3BB385387F8C}" type="slidenum">
              <a:rPr lang="de-CH" smtClean="0"/>
              <a:t>‹N°›</a:t>
            </a:fld>
            <a:endParaRPr lang="de-CH"/>
          </a:p>
        </p:txBody>
      </p:sp>
    </p:spTree>
    <p:extLst>
      <p:ext uri="{BB962C8B-B14F-4D97-AF65-F5344CB8AC3E}">
        <p14:creationId xmlns:p14="http://schemas.microsoft.com/office/powerpoint/2010/main" val="3107378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atin typeface="+mn-lt"/>
              </a:defRPr>
            </a:lvl1pPr>
          </a:lstStyle>
          <a:p>
            <a:pPr>
              <a:defRPr/>
            </a:pPr>
            <a:fld id="{C46F5BA6-DF29-4011-B725-B85EB866D362}" type="datetime4">
              <a:rPr lang="en-US" smtClean="0">
                <a:solidFill>
                  <a:srgbClr val="00FFFF"/>
                </a:solidFill>
              </a:rPr>
              <a:pPr>
                <a:defRPr/>
              </a:pPr>
              <a:t>December 17, 2019</a:t>
            </a:fld>
            <a:endParaRPr lang="en-US" dirty="0">
              <a:solidFill>
                <a:srgbClr val="00FFFF"/>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2765478304"/>
      </p:ext>
    </p:extLst>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64600" y="228600"/>
            <a:ext cx="2819400" cy="5867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447596" y="228600"/>
            <a:ext cx="6213805" cy="5867400"/>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lvl1pPr>
              <a:defRPr>
                <a:latin typeface="+mn-lt"/>
              </a:defRPr>
            </a:lvl1pPr>
          </a:lstStyle>
          <a:p>
            <a:pPr>
              <a:defRPr/>
            </a:pPr>
            <a:fld id="{A0090BA7-9E5E-4817-8C4C-2A89AAB792C5}" type="datetime4">
              <a:rPr lang="en-US" smtClean="0">
                <a:solidFill>
                  <a:srgbClr val="00FFFF"/>
                </a:solidFill>
              </a:rPr>
              <a:pPr>
                <a:defRPr/>
              </a:pPr>
              <a:t>December 17, 2019</a:t>
            </a:fld>
            <a:endParaRPr lang="en-US" dirty="0">
              <a:solidFill>
                <a:srgbClr val="00FFFF"/>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2451224466"/>
      </p:ext>
    </p:extLst>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2447596" y="228600"/>
            <a:ext cx="9236405" cy="1143000"/>
          </a:xfrm>
        </p:spPr>
        <p:txBody>
          <a:bodyPr/>
          <a:lstStyle/>
          <a:p>
            <a:r>
              <a:rPr lang="fr-FR" dirty="0" smtClean="0"/>
              <a:t>Cliquez pour modifier le style du titre</a:t>
            </a:r>
            <a:endParaRPr lang="fr-FR" dirty="0"/>
          </a:p>
        </p:txBody>
      </p:sp>
      <p:sp>
        <p:nvSpPr>
          <p:cNvPr id="3" name="Espace réservé du contenu 2"/>
          <p:cNvSpPr>
            <a:spLocks noGrp="1"/>
          </p:cNvSpPr>
          <p:nvPr>
            <p:ph sz="half" idx="1"/>
          </p:nvPr>
        </p:nvSpPr>
        <p:spPr>
          <a:xfrm>
            <a:off x="2447596" y="1600200"/>
            <a:ext cx="3546805" cy="4495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quarter" idx="2"/>
          </p:nvPr>
        </p:nvSpPr>
        <p:spPr>
          <a:xfrm>
            <a:off x="6197600" y="1600200"/>
            <a:ext cx="5080000" cy="2171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197600" y="3924300"/>
            <a:ext cx="5080000" cy="2171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8737600" y="6248400"/>
            <a:ext cx="2540000" cy="457200"/>
          </a:xfrm>
        </p:spPr>
        <p:txBody>
          <a:bodyPr/>
          <a:lstStyle>
            <a:lvl1pPr>
              <a:defRPr/>
            </a:lvl1pPr>
          </a:lstStyle>
          <a:p>
            <a:pPr>
              <a:defRPr/>
            </a:pPr>
            <a:fld id="{2AE4774D-882C-4575-8787-38E3A861AC5D}" type="datetime4">
              <a:rPr lang="en-US" smtClean="0">
                <a:solidFill>
                  <a:srgbClr val="00FFFF"/>
                </a:solidFill>
                <a:latin typeface="Times New Roman" pitchFamily="18" charset="0"/>
              </a:rPr>
              <a:pPr>
                <a:defRPr/>
              </a:pPr>
              <a:t>December 17, 2019</a:t>
            </a:fld>
            <a:endParaRPr lang="en-US">
              <a:solidFill>
                <a:srgbClr val="00FFFF"/>
              </a:solidFill>
              <a:latin typeface="Times New Roman" pitchFamily="18" charset="0"/>
            </a:endParaRPr>
          </a:p>
        </p:txBody>
      </p:sp>
      <p:sp>
        <p:nvSpPr>
          <p:cNvPr id="7" name="Espace réservé du pied de page 6"/>
          <p:cNvSpPr>
            <a:spLocks noGrp="1"/>
          </p:cNvSpPr>
          <p:nvPr>
            <p:ph type="ftr" sz="quarter" idx="11"/>
          </p:nvPr>
        </p:nvSpPr>
        <p:spPr>
          <a:xfrm>
            <a:off x="2518635" y="6248400"/>
            <a:ext cx="5689600" cy="457200"/>
          </a:xfrm>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3003784460"/>
      </p:ext>
    </p:extLst>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DB71B736-766C-4510-8DF4-5EF8750BC7D4}" type="datetime4">
              <a:rPr lang="en-US" smtClean="0">
                <a:solidFill>
                  <a:srgbClr val="00FFFF"/>
                </a:solidFill>
              </a:rPr>
              <a:pPr>
                <a:defRPr/>
              </a:pPr>
              <a:t>December 17, 2019</a:t>
            </a:fld>
            <a:endParaRPr lang="en-US">
              <a:solidFill>
                <a:srgbClr val="00FFFF"/>
              </a:solidFill>
            </a:endParaRPr>
          </a:p>
        </p:txBody>
      </p:sp>
      <p:sp>
        <p:nvSpPr>
          <p:cNvPr id="4" name="Footer Placeholder 3"/>
          <p:cNvSpPr>
            <a:spLocks noGrp="1"/>
          </p:cNvSpPr>
          <p:nvPr>
            <p:ph type="ftr" sz="quarter" idx="11"/>
          </p:nvPr>
        </p:nvSpPr>
        <p:spPr/>
        <p:txBody>
          <a:bodyPr/>
          <a:lstStyle/>
          <a:p>
            <a:pPr>
              <a:defRPr/>
            </a:pPr>
            <a:r>
              <a:rPr lang="en-US" smtClean="0">
                <a:solidFill>
                  <a:srgbClr val="00FFFF"/>
                </a:solidFill>
              </a:rPr>
              <a:t>CoForTips – </a:t>
            </a:r>
            <a:endParaRPr lang="en-US">
              <a:solidFill>
                <a:srgbClr val="00FFFF"/>
              </a:solidFill>
            </a:endParaRPr>
          </a:p>
        </p:txBody>
      </p:sp>
    </p:spTree>
    <p:extLst>
      <p:ext uri="{BB962C8B-B14F-4D97-AF65-F5344CB8AC3E}">
        <p14:creationId xmlns:p14="http://schemas.microsoft.com/office/powerpoint/2010/main" val="633275349"/>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144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with Potrai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85520" y="260648"/>
            <a:ext cx="8171120" cy="792088"/>
          </a:xfrm>
        </p:spPr>
        <p:txBody>
          <a:bodyPr anchor="ctr">
            <a:noAutofit/>
          </a:bodyPr>
          <a:lstStyle>
            <a:lvl1pPr algn="ctr">
              <a:defRPr sz="3200" b="1"/>
            </a:lvl1pPr>
          </a:lstStyle>
          <a:p>
            <a:r>
              <a:rPr lang="en-US" smtClean="0"/>
              <a:t>Click to edit title</a:t>
            </a:r>
            <a:endParaRPr lang="en-US"/>
          </a:p>
        </p:txBody>
      </p:sp>
      <p:sp>
        <p:nvSpPr>
          <p:cNvPr id="25" name="Content Placeholder 24"/>
          <p:cNvSpPr>
            <a:spLocks noGrp="1"/>
          </p:cNvSpPr>
          <p:nvPr>
            <p:ph sz="quarter" idx="11"/>
          </p:nvPr>
        </p:nvSpPr>
        <p:spPr>
          <a:xfrm>
            <a:off x="3694829" y="1340770"/>
            <a:ext cx="8162739" cy="45361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704470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00842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87206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48332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12598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de-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F659A73-DE9B-4134-9BD1-1B4B5E7AEFA6}" type="datetimeFigureOut">
              <a:rPr lang="de-CH" smtClean="0"/>
              <a:t>17.12.2019</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7699D767-A005-44F0-9D4E-3BB385387F8C}" type="slidenum">
              <a:rPr lang="de-CH" smtClean="0"/>
              <a:t>‹N°›</a:t>
            </a:fld>
            <a:endParaRPr lang="de-CH"/>
          </a:p>
        </p:txBody>
      </p:sp>
    </p:spTree>
    <p:extLst>
      <p:ext uri="{BB962C8B-B14F-4D97-AF65-F5344CB8AC3E}">
        <p14:creationId xmlns:p14="http://schemas.microsoft.com/office/powerpoint/2010/main" val="2301348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32565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90210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61395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98581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71465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49255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54689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Date Placeholder 4"/>
          <p:cNvSpPr>
            <a:spLocks noGrp="1"/>
          </p:cNvSpPr>
          <p:nvPr>
            <p:ph type="dt" sz="half" idx="10"/>
          </p:nvPr>
        </p:nvSpPr>
        <p:spPr/>
        <p:txBody>
          <a:bodyPr/>
          <a:lstStyle/>
          <a:p>
            <a:fld id="{6F659A73-DE9B-4134-9BD1-1B4B5E7AEFA6}" type="datetimeFigureOut">
              <a:rPr lang="de-CH" smtClean="0"/>
              <a:t>17.12.2019</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7699D767-A005-44F0-9D4E-3BB385387F8C}" type="slidenum">
              <a:rPr lang="de-CH" smtClean="0"/>
              <a:t>‹N°›</a:t>
            </a:fld>
            <a:endParaRPr lang="de-CH"/>
          </a:p>
        </p:txBody>
      </p:sp>
    </p:spTree>
    <p:extLst>
      <p:ext uri="{BB962C8B-B14F-4D97-AF65-F5344CB8AC3E}">
        <p14:creationId xmlns:p14="http://schemas.microsoft.com/office/powerpoint/2010/main" val="238608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de-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Date Placeholder 6"/>
          <p:cNvSpPr>
            <a:spLocks noGrp="1"/>
          </p:cNvSpPr>
          <p:nvPr>
            <p:ph type="dt" sz="half" idx="10"/>
          </p:nvPr>
        </p:nvSpPr>
        <p:spPr/>
        <p:txBody>
          <a:bodyPr/>
          <a:lstStyle/>
          <a:p>
            <a:fld id="{6F659A73-DE9B-4134-9BD1-1B4B5E7AEFA6}" type="datetimeFigureOut">
              <a:rPr lang="de-CH" smtClean="0"/>
              <a:t>17.12.2019</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7699D767-A005-44F0-9D4E-3BB385387F8C}" type="slidenum">
              <a:rPr lang="de-CH" smtClean="0"/>
              <a:t>‹N°›</a:t>
            </a:fld>
            <a:endParaRPr lang="de-CH"/>
          </a:p>
        </p:txBody>
      </p:sp>
    </p:spTree>
    <p:extLst>
      <p:ext uri="{BB962C8B-B14F-4D97-AF65-F5344CB8AC3E}">
        <p14:creationId xmlns:p14="http://schemas.microsoft.com/office/powerpoint/2010/main" val="1336829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Date Placeholder 2"/>
          <p:cNvSpPr>
            <a:spLocks noGrp="1"/>
          </p:cNvSpPr>
          <p:nvPr>
            <p:ph type="dt" sz="half" idx="10"/>
          </p:nvPr>
        </p:nvSpPr>
        <p:spPr/>
        <p:txBody>
          <a:bodyPr/>
          <a:lstStyle/>
          <a:p>
            <a:fld id="{6F659A73-DE9B-4134-9BD1-1B4B5E7AEFA6}" type="datetimeFigureOut">
              <a:rPr lang="de-CH" smtClean="0"/>
              <a:t>17.12.2019</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7699D767-A005-44F0-9D4E-3BB385387F8C}" type="slidenum">
              <a:rPr lang="de-CH" smtClean="0"/>
              <a:t>‹N°›</a:t>
            </a:fld>
            <a:endParaRPr lang="de-CH"/>
          </a:p>
        </p:txBody>
      </p:sp>
    </p:spTree>
    <p:extLst>
      <p:ext uri="{BB962C8B-B14F-4D97-AF65-F5344CB8AC3E}">
        <p14:creationId xmlns:p14="http://schemas.microsoft.com/office/powerpoint/2010/main" val="1391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59A73-DE9B-4134-9BD1-1B4B5E7AEFA6}" type="datetimeFigureOut">
              <a:rPr lang="de-CH" smtClean="0"/>
              <a:t>17.12.2019</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7699D767-A005-44F0-9D4E-3BB385387F8C}" type="slidenum">
              <a:rPr lang="de-CH" smtClean="0"/>
              <a:t>‹N°›</a:t>
            </a:fld>
            <a:endParaRPr lang="de-CH"/>
          </a:p>
        </p:txBody>
      </p:sp>
    </p:spTree>
    <p:extLst>
      <p:ext uri="{BB962C8B-B14F-4D97-AF65-F5344CB8AC3E}">
        <p14:creationId xmlns:p14="http://schemas.microsoft.com/office/powerpoint/2010/main" val="234357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659A73-DE9B-4134-9BD1-1B4B5E7AEFA6}" type="datetimeFigureOut">
              <a:rPr lang="de-CH" smtClean="0"/>
              <a:t>17.12.2019</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7699D767-A005-44F0-9D4E-3BB385387F8C}" type="slidenum">
              <a:rPr lang="de-CH" smtClean="0"/>
              <a:t>‹N°›</a:t>
            </a:fld>
            <a:endParaRPr lang="de-CH"/>
          </a:p>
        </p:txBody>
      </p:sp>
    </p:spTree>
    <p:extLst>
      <p:ext uri="{BB962C8B-B14F-4D97-AF65-F5344CB8AC3E}">
        <p14:creationId xmlns:p14="http://schemas.microsoft.com/office/powerpoint/2010/main" val="326847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659A73-DE9B-4134-9BD1-1B4B5E7AEFA6}" type="datetimeFigureOut">
              <a:rPr lang="de-CH" smtClean="0"/>
              <a:t>17.12.2019</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7699D767-A005-44F0-9D4E-3BB385387F8C}" type="slidenum">
              <a:rPr lang="de-CH" smtClean="0"/>
              <a:t>‹N°›</a:t>
            </a:fld>
            <a:endParaRPr lang="de-CH"/>
          </a:p>
        </p:txBody>
      </p:sp>
    </p:spTree>
    <p:extLst>
      <p:ext uri="{BB962C8B-B14F-4D97-AF65-F5344CB8AC3E}">
        <p14:creationId xmlns:p14="http://schemas.microsoft.com/office/powerpoint/2010/main" val="3417794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de-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59A73-DE9B-4134-9BD1-1B4B5E7AEFA6}" type="datetimeFigureOut">
              <a:rPr lang="de-CH" smtClean="0"/>
              <a:t>17.12.2019</a:t>
            </a:fld>
            <a:endParaRPr lang="de-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9D767-A005-44F0-9D4E-3BB385387F8C}" type="slidenum">
              <a:rPr lang="de-CH" smtClean="0"/>
              <a:t>‹N°›</a:t>
            </a:fld>
            <a:endParaRPr lang="de-CH"/>
          </a:p>
        </p:txBody>
      </p:sp>
    </p:spTree>
    <p:extLst>
      <p:ext uri="{BB962C8B-B14F-4D97-AF65-F5344CB8AC3E}">
        <p14:creationId xmlns:p14="http://schemas.microsoft.com/office/powerpoint/2010/main" val="263897444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80808"/>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9404" y="228600"/>
            <a:ext cx="1096459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19403" y="1600200"/>
            <a:ext cx="10945216"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24619"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B71B736-766C-4510-8DF4-5EF8750BC7D4}" type="datetime4">
              <a:rPr lang="en-US" smtClean="0">
                <a:solidFill>
                  <a:srgbClr val="00FFFF"/>
                </a:solidFill>
              </a:rPr>
              <a:pPr>
                <a:defRPr/>
              </a:pPr>
              <a:t>December 17, 2019</a:t>
            </a:fld>
            <a:endParaRPr lang="en-US">
              <a:solidFill>
                <a:srgbClr val="00FFFF"/>
              </a:solidFill>
            </a:endParaRPr>
          </a:p>
        </p:txBody>
      </p:sp>
      <p:sp>
        <p:nvSpPr>
          <p:cNvPr id="1029" name="Rectangle 5"/>
          <p:cNvSpPr>
            <a:spLocks noGrp="1" noChangeArrowheads="1"/>
          </p:cNvSpPr>
          <p:nvPr>
            <p:ph type="ftr" sz="quarter" idx="3"/>
          </p:nvPr>
        </p:nvSpPr>
        <p:spPr bwMode="auto">
          <a:xfrm>
            <a:off x="2518635" y="6248400"/>
            <a:ext cx="5689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r>
              <a:rPr lang="en-US" smtClean="0">
                <a:solidFill>
                  <a:srgbClr val="00FFFF"/>
                </a:solidFill>
              </a:rPr>
              <a:t>CoForTips – </a:t>
            </a:r>
            <a:endParaRPr lang="en-US">
              <a:solidFill>
                <a:srgbClr val="00FFFF"/>
              </a:solidFill>
            </a:endParaRPr>
          </a:p>
        </p:txBody>
      </p:sp>
    </p:spTree>
    <p:extLst>
      <p:ext uri="{BB962C8B-B14F-4D97-AF65-F5344CB8AC3E}">
        <p14:creationId xmlns:p14="http://schemas.microsoft.com/office/powerpoint/2010/main" val="374014881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wipe dir="r"/>
  </p:transition>
  <p:timing>
    <p:tnLst>
      <p:par>
        <p:cTn id="1" dur="indefinite" restart="never" nodeType="tmRoot"/>
      </p:par>
    </p:tnLst>
  </p:timing>
  <p:hf sldNum="0"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itchFamily="34" charset="0"/>
        </a:defRPr>
      </a:lvl2pPr>
      <a:lvl3pPr algn="l" rtl="0" eaLnBrk="0" fontAlgn="base" hangingPunct="0">
        <a:spcBef>
          <a:spcPct val="0"/>
        </a:spcBef>
        <a:spcAft>
          <a:spcPct val="0"/>
        </a:spcAft>
        <a:defRPr sz="4400">
          <a:solidFill>
            <a:schemeClr val="tx2"/>
          </a:solidFill>
          <a:latin typeface="Arial Black" pitchFamily="34" charset="0"/>
        </a:defRPr>
      </a:lvl3pPr>
      <a:lvl4pPr algn="l" rtl="0" eaLnBrk="0" fontAlgn="base" hangingPunct="0">
        <a:spcBef>
          <a:spcPct val="0"/>
        </a:spcBef>
        <a:spcAft>
          <a:spcPct val="0"/>
        </a:spcAft>
        <a:defRPr sz="4400">
          <a:solidFill>
            <a:schemeClr val="tx2"/>
          </a:solidFill>
          <a:latin typeface="Arial Black" pitchFamily="34" charset="0"/>
        </a:defRPr>
      </a:lvl4pPr>
      <a:lvl5pPr algn="l" rtl="0" eaLnBrk="0" fontAlgn="base" hangingPunct="0">
        <a:spcBef>
          <a:spcPct val="0"/>
        </a:spcBef>
        <a:spcAft>
          <a:spcPct val="0"/>
        </a:spcAft>
        <a:defRPr sz="4400">
          <a:solidFill>
            <a:schemeClr val="tx2"/>
          </a:solidFill>
          <a:latin typeface="Arial Black" pitchFamily="34" charset="0"/>
        </a:defRPr>
      </a:lvl5pPr>
      <a:lvl6pPr marL="457200" algn="l" rtl="0" eaLnBrk="0" fontAlgn="base" hangingPunct="0">
        <a:spcBef>
          <a:spcPct val="0"/>
        </a:spcBef>
        <a:spcAft>
          <a:spcPct val="0"/>
        </a:spcAft>
        <a:defRPr sz="4400">
          <a:solidFill>
            <a:schemeClr val="tx2"/>
          </a:solidFill>
          <a:latin typeface="Arial Black" pitchFamily="34" charset="0"/>
        </a:defRPr>
      </a:lvl6pPr>
      <a:lvl7pPr marL="914400" algn="l" rtl="0" eaLnBrk="0" fontAlgn="base" hangingPunct="0">
        <a:spcBef>
          <a:spcPct val="0"/>
        </a:spcBef>
        <a:spcAft>
          <a:spcPct val="0"/>
        </a:spcAft>
        <a:defRPr sz="4400">
          <a:solidFill>
            <a:schemeClr val="tx2"/>
          </a:solidFill>
          <a:latin typeface="Arial Black" pitchFamily="34" charset="0"/>
        </a:defRPr>
      </a:lvl7pPr>
      <a:lvl8pPr marL="1371600" algn="l" rtl="0" eaLnBrk="0" fontAlgn="base" hangingPunct="0">
        <a:spcBef>
          <a:spcPct val="0"/>
        </a:spcBef>
        <a:spcAft>
          <a:spcPct val="0"/>
        </a:spcAft>
        <a:defRPr sz="4400">
          <a:solidFill>
            <a:schemeClr val="tx2"/>
          </a:solidFill>
          <a:latin typeface="Arial Black" pitchFamily="34" charset="0"/>
        </a:defRPr>
      </a:lvl8pPr>
      <a:lvl9pPr marL="1828800" algn="l" rtl="0" eaLnBrk="0" fontAlgn="base" hangingPunct="0">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640DA-7629-40BF-B29B-4DF6608DA6D9}" type="datetimeFigureOut">
              <a:rPr lang="fr-FR" smtClean="0">
                <a:solidFill>
                  <a:prstClr val="black">
                    <a:tint val="75000"/>
                  </a:prstClr>
                </a:solidFill>
              </a:rPr>
              <a:pPr/>
              <a:t>17/12/2019</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EA251-1C7D-4D31-AB56-A50FDCE7E6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339994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461238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Group </a:t>
            </a:r>
            <a:r>
              <a:rPr lang="fr-FR" dirty="0" err="1" smtClean="0"/>
              <a:t>work</a:t>
            </a:r>
            <a:r>
              <a:rPr lang="fr-FR" dirty="0" smtClean="0"/>
              <a:t> </a:t>
            </a:r>
            <a:endParaRPr lang="fr-FR" dirty="0"/>
          </a:p>
        </p:txBody>
      </p:sp>
      <p:sp>
        <p:nvSpPr>
          <p:cNvPr id="3" name="Espace réservé du contenu 2"/>
          <p:cNvSpPr>
            <a:spLocks noGrp="1"/>
          </p:cNvSpPr>
          <p:nvPr>
            <p:ph idx="1"/>
          </p:nvPr>
        </p:nvSpPr>
        <p:spPr/>
        <p:txBody>
          <a:bodyPr/>
          <a:lstStyle/>
          <a:p>
            <a:pPr marL="0" indent="0">
              <a:buNone/>
            </a:pPr>
            <a:r>
              <a:rPr lang="en-US" b="1" dirty="0" smtClean="0"/>
              <a:t>Hypothesis</a:t>
            </a:r>
            <a:r>
              <a:rPr lang="en-US" dirty="0" smtClean="0"/>
              <a:t> : you want to eradicate marine debris. </a:t>
            </a:r>
          </a:p>
          <a:p>
            <a:pPr marL="0" indent="0">
              <a:buNone/>
            </a:pPr>
            <a:endParaRPr lang="en-US" dirty="0" smtClean="0"/>
          </a:p>
          <a:p>
            <a:pPr marL="0" indent="0">
              <a:buNone/>
            </a:pPr>
            <a:r>
              <a:rPr lang="en-US" dirty="0" smtClean="0"/>
              <a:t>What </a:t>
            </a:r>
            <a:r>
              <a:rPr lang="en-US" dirty="0"/>
              <a:t>are the problems you </a:t>
            </a:r>
            <a:r>
              <a:rPr lang="en-US" dirty="0" smtClean="0"/>
              <a:t>need to </a:t>
            </a:r>
            <a:r>
              <a:rPr lang="en-US" dirty="0"/>
              <a:t>address?</a:t>
            </a:r>
          </a:p>
          <a:p>
            <a:pPr>
              <a:buFontTx/>
              <a:buChar char="-"/>
            </a:pPr>
            <a:r>
              <a:rPr lang="fr-FR" dirty="0" smtClean="0"/>
              <a:t>Actors </a:t>
            </a:r>
          </a:p>
          <a:p>
            <a:pPr>
              <a:buFontTx/>
              <a:buChar char="-"/>
            </a:pPr>
            <a:r>
              <a:rPr lang="fr-FR" dirty="0" smtClean="0"/>
              <a:t>Ressources</a:t>
            </a:r>
          </a:p>
          <a:p>
            <a:pPr>
              <a:buFontTx/>
              <a:buChar char="-"/>
            </a:pPr>
            <a:r>
              <a:rPr lang="fr-FR" dirty="0" err="1" smtClean="0"/>
              <a:t>Dynamic</a:t>
            </a:r>
            <a:r>
              <a:rPr lang="fr-FR" dirty="0" smtClean="0"/>
              <a:t> </a:t>
            </a:r>
          </a:p>
          <a:p>
            <a:pPr>
              <a:buFontTx/>
              <a:buChar char="-"/>
            </a:pPr>
            <a:r>
              <a:rPr lang="fr-FR" dirty="0" err="1" smtClean="0"/>
              <a:t>Internation</a:t>
            </a:r>
            <a:endParaRPr lang="fr-FR" dirty="0"/>
          </a:p>
        </p:txBody>
      </p:sp>
    </p:spTree>
    <p:extLst>
      <p:ext uri="{BB962C8B-B14F-4D97-AF65-F5344CB8AC3E}">
        <p14:creationId xmlns:p14="http://schemas.microsoft.com/office/powerpoint/2010/main" val="10083601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pPr marL="0" indent="0">
              <a:buNone/>
            </a:pPr>
            <a:r>
              <a:rPr lang="en-US" sz="4400" dirty="0" smtClean="0"/>
              <a:t>Which </a:t>
            </a:r>
            <a:r>
              <a:rPr lang="en-US" sz="4400" dirty="0"/>
              <a:t>problems is the road map addressing?</a:t>
            </a:r>
          </a:p>
          <a:p>
            <a:endParaRPr lang="fr-FR" dirty="0"/>
          </a:p>
        </p:txBody>
      </p:sp>
    </p:spTree>
    <p:extLst>
      <p:ext uri="{BB962C8B-B14F-4D97-AF65-F5344CB8AC3E}">
        <p14:creationId xmlns:p14="http://schemas.microsoft.com/office/powerpoint/2010/main" val="27291171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ctr"/>
            <a:r>
              <a:rPr lang="en-US" dirty="0"/>
              <a:t>Systemic understanding </a:t>
            </a:r>
            <a:r>
              <a:rPr lang="en-US" dirty="0" smtClean="0"/>
              <a:t/>
            </a:r>
            <a:br>
              <a:rPr lang="en-US" dirty="0" smtClean="0"/>
            </a:br>
            <a:r>
              <a:rPr lang="en-US" dirty="0" smtClean="0"/>
              <a:t/>
            </a:r>
            <a:br>
              <a:rPr lang="en-US" dirty="0" smtClean="0"/>
            </a:br>
            <a:r>
              <a:rPr lang="en-US" dirty="0" smtClean="0"/>
              <a:t> </a:t>
            </a:r>
            <a:r>
              <a:rPr lang="en-US" dirty="0"/>
              <a:t>Madagascar</a:t>
            </a:r>
          </a:p>
        </p:txBody>
      </p:sp>
      <p:sp>
        <p:nvSpPr>
          <p:cNvPr id="5" name="Espace réservé du texte 4"/>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925322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52248"/>
            <a:ext cx="10515600" cy="1073315"/>
          </a:xfrm>
        </p:spPr>
        <p:txBody>
          <a:bodyPr>
            <a:noAutofit/>
          </a:bodyPr>
          <a:lstStyle/>
          <a:p>
            <a:r>
              <a:rPr lang="en-US" sz="3600" dirty="0"/>
              <a:t>P</a:t>
            </a:r>
            <a:r>
              <a:rPr lang="en-US" sz="3600" dirty="0" smtClean="0"/>
              <a:t>rinciples </a:t>
            </a:r>
            <a:r>
              <a:rPr lang="en-US" sz="3600" dirty="0"/>
              <a:t>for how commons can be governed sustainably and equitably in a community</a:t>
            </a:r>
            <a:r>
              <a:rPr lang="en-US" sz="3600" dirty="0" smtClean="0"/>
              <a:t>. </a:t>
            </a:r>
            <a:r>
              <a:rPr lang="fr-FR" sz="3600" dirty="0" smtClean="0"/>
              <a:t>E. </a:t>
            </a:r>
            <a:r>
              <a:rPr lang="fr-FR" sz="3600" dirty="0" err="1" smtClean="0"/>
              <a:t>Ostrom</a:t>
            </a:r>
            <a:endParaRPr lang="fr-FR" sz="3600" dirty="0"/>
          </a:p>
        </p:txBody>
      </p:sp>
      <p:sp>
        <p:nvSpPr>
          <p:cNvPr id="3" name="Espace réservé du contenu 2"/>
          <p:cNvSpPr>
            <a:spLocks noGrp="1"/>
          </p:cNvSpPr>
          <p:nvPr>
            <p:ph idx="1"/>
          </p:nvPr>
        </p:nvSpPr>
        <p:spPr>
          <a:xfrm>
            <a:off x="838200" y="1651813"/>
            <a:ext cx="10515600" cy="5363812"/>
          </a:xfrm>
        </p:spPr>
        <p:txBody>
          <a:bodyPr>
            <a:noAutofit/>
          </a:bodyPr>
          <a:lstStyle/>
          <a:p>
            <a:pPr marL="0" indent="0">
              <a:lnSpc>
                <a:spcPct val="120000"/>
              </a:lnSpc>
              <a:spcBef>
                <a:spcPts val="0"/>
              </a:spcBef>
              <a:buNone/>
            </a:pPr>
            <a:r>
              <a:rPr lang="en-US" sz="2400" dirty="0"/>
              <a:t>1. Define clear group </a:t>
            </a:r>
            <a:r>
              <a:rPr lang="en-US" sz="2400" b="1" dirty="0" smtClean="0">
                <a:solidFill>
                  <a:srgbClr val="FF0000"/>
                </a:solidFill>
              </a:rPr>
              <a:t>boundaries</a:t>
            </a:r>
            <a:r>
              <a:rPr lang="en-US" sz="2400" dirty="0"/>
              <a:t/>
            </a:r>
            <a:br>
              <a:rPr lang="en-US" sz="2400" dirty="0"/>
            </a:br>
            <a:r>
              <a:rPr lang="en-US" sz="2400" dirty="0"/>
              <a:t>2. Match </a:t>
            </a:r>
            <a:r>
              <a:rPr lang="en-US" sz="2400" b="1" dirty="0">
                <a:solidFill>
                  <a:schemeClr val="accent4">
                    <a:lumMod val="75000"/>
                  </a:schemeClr>
                </a:solidFill>
              </a:rPr>
              <a:t>rules</a:t>
            </a:r>
            <a:r>
              <a:rPr lang="en-US" sz="2400" dirty="0"/>
              <a:t> governing use of common goods to local needs and conditions</a:t>
            </a:r>
            <a:r>
              <a:rPr lang="en-US" sz="2400" dirty="0" smtClean="0"/>
              <a:t>.</a:t>
            </a:r>
            <a:r>
              <a:rPr lang="en-US" sz="2400" dirty="0"/>
              <a:t/>
            </a:r>
            <a:br>
              <a:rPr lang="en-US" sz="2400" dirty="0"/>
            </a:br>
            <a:r>
              <a:rPr lang="en-US" sz="2400" dirty="0"/>
              <a:t>3. Ensure that those affected by the rules can </a:t>
            </a:r>
            <a:r>
              <a:rPr lang="en-US" sz="2400" b="1" dirty="0">
                <a:solidFill>
                  <a:schemeClr val="accent1">
                    <a:lumMod val="75000"/>
                  </a:schemeClr>
                </a:solidFill>
              </a:rPr>
              <a:t>participate</a:t>
            </a:r>
            <a:r>
              <a:rPr lang="en-US" sz="2400" dirty="0"/>
              <a:t> in modifying the rules</a:t>
            </a:r>
            <a:r>
              <a:rPr lang="en-US" sz="2400" dirty="0" smtClean="0"/>
              <a:t>.</a:t>
            </a:r>
            <a:r>
              <a:rPr lang="en-US" sz="2400" dirty="0"/>
              <a:t/>
            </a:r>
            <a:br>
              <a:rPr lang="en-US" sz="2400" dirty="0"/>
            </a:br>
            <a:r>
              <a:rPr lang="en-US" sz="2400" dirty="0"/>
              <a:t>4. Make sure the rule-making rights of community members are respected by </a:t>
            </a:r>
            <a:r>
              <a:rPr lang="en-US" sz="2400" b="1" dirty="0">
                <a:solidFill>
                  <a:schemeClr val="accent6"/>
                </a:solidFill>
              </a:rPr>
              <a:t>outside </a:t>
            </a:r>
            <a:r>
              <a:rPr lang="en-US" sz="2400" b="1" dirty="0" smtClean="0">
                <a:solidFill>
                  <a:schemeClr val="accent6"/>
                </a:solidFill>
              </a:rPr>
              <a:t>authorities</a:t>
            </a:r>
            <a:r>
              <a:rPr lang="en-US" sz="2400" dirty="0"/>
              <a:t/>
            </a:r>
            <a:br>
              <a:rPr lang="en-US" sz="2400" dirty="0"/>
            </a:br>
            <a:r>
              <a:rPr lang="en-US" sz="2400" dirty="0"/>
              <a:t>5. Develop a system, carried out by community members, for </a:t>
            </a:r>
            <a:r>
              <a:rPr lang="en-US" sz="2400" b="1" dirty="0">
                <a:solidFill>
                  <a:srgbClr val="FFC000"/>
                </a:solidFill>
              </a:rPr>
              <a:t>monitoring</a:t>
            </a:r>
            <a:r>
              <a:rPr lang="en-US" sz="2400" dirty="0"/>
              <a:t> </a:t>
            </a:r>
            <a:r>
              <a:rPr lang="en-US" sz="2400" dirty="0" smtClean="0"/>
              <a:t/>
            </a:r>
            <a:br>
              <a:rPr lang="en-US" sz="2400" dirty="0" smtClean="0"/>
            </a:br>
            <a:r>
              <a:rPr lang="en-US" sz="2400" dirty="0" smtClean="0"/>
              <a:t>members</a:t>
            </a:r>
            <a:r>
              <a:rPr lang="en-US" sz="2400" dirty="0"/>
              <a:t>’ behavior</a:t>
            </a:r>
            <a:r>
              <a:rPr lang="en-US" sz="2400" dirty="0" smtClean="0"/>
              <a:t>.</a:t>
            </a:r>
            <a:r>
              <a:rPr lang="en-US" sz="2400" dirty="0"/>
              <a:t/>
            </a:r>
            <a:br>
              <a:rPr lang="en-US" sz="2400" dirty="0"/>
            </a:br>
            <a:r>
              <a:rPr lang="en-US" sz="2400" dirty="0"/>
              <a:t>6. Use graduated </a:t>
            </a:r>
            <a:r>
              <a:rPr lang="en-US" sz="2400" b="1" dirty="0">
                <a:solidFill>
                  <a:schemeClr val="accent5"/>
                </a:solidFill>
              </a:rPr>
              <a:t>sanctions</a:t>
            </a:r>
            <a:r>
              <a:rPr lang="en-US" sz="2400" dirty="0"/>
              <a:t> for rule violators</a:t>
            </a:r>
            <a:r>
              <a:rPr lang="en-US" sz="2400" dirty="0" smtClean="0"/>
              <a:t>.</a:t>
            </a:r>
            <a:r>
              <a:rPr lang="en-US" sz="2400" dirty="0"/>
              <a:t/>
            </a:r>
            <a:br>
              <a:rPr lang="en-US" sz="2400" dirty="0"/>
            </a:br>
            <a:r>
              <a:rPr lang="en-US" sz="2400" dirty="0"/>
              <a:t>7. Provide accessible, low-cost means for </a:t>
            </a:r>
            <a:r>
              <a:rPr lang="en-US" sz="2400" b="1" dirty="0">
                <a:solidFill>
                  <a:srgbClr val="00B050"/>
                </a:solidFill>
              </a:rPr>
              <a:t>dispute resolution</a:t>
            </a:r>
            <a:r>
              <a:rPr lang="en-US" sz="2400" dirty="0" smtClean="0"/>
              <a:t>.</a:t>
            </a:r>
            <a:r>
              <a:rPr lang="en-US" sz="2400" dirty="0"/>
              <a:t/>
            </a:r>
            <a:br>
              <a:rPr lang="en-US" sz="2400" dirty="0"/>
            </a:br>
            <a:r>
              <a:rPr lang="en-US" sz="2400" dirty="0"/>
              <a:t>8. </a:t>
            </a:r>
            <a:r>
              <a:rPr lang="en-US" sz="2400" b="1" dirty="0">
                <a:solidFill>
                  <a:srgbClr val="FF0000"/>
                </a:solidFill>
              </a:rPr>
              <a:t>Build responsibility </a:t>
            </a:r>
            <a:r>
              <a:rPr lang="en-US" sz="2400" dirty="0"/>
              <a:t>for governing the common resource in nested tiers from the lowest level up to the entire interconnected system.</a:t>
            </a:r>
          </a:p>
        </p:txBody>
      </p:sp>
    </p:spTree>
    <p:extLst>
      <p:ext uri="{BB962C8B-B14F-4D97-AF65-F5344CB8AC3E}">
        <p14:creationId xmlns:p14="http://schemas.microsoft.com/office/powerpoint/2010/main" val="2315171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876" y="3496977"/>
            <a:ext cx="3749861" cy="289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 name="Image 1"/>
          <p:cNvPicPr>
            <a:picLocks noChangeAspect="1"/>
          </p:cNvPicPr>
          <p:nvPr/>
        </p:nvPicPr>
        <p:blipFill>
          <a:blip r:embed="rId4"/>
          <a:stretch>
            <a:fillRect/>
          </a:stretch>
        </p:blipFill>
        <p:spPr>
          <a:xfrm>
            <a:off x="2391161" y="519987"/>
            <a:ext cx="3396090" cy="3396090"/>
          </a:xfrm>
          <a:prstGeom prst="rect">
            <a:avLst/>
          </a:prstGeom>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1876" y="758060"/>
            <a:ext cx="3749861" cy="249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ZoneTexte 3"/>
          <p:cNvSpPr txBox="1"/>
          <p:nvPr/>
        </p:nvSpPr>
        <p:spPr>
          <a:xfrm>
            <a:off x="3278729" y="-23097"/>
            <a:ext cx="6602820" cy="646331"/>
          </a:xfrm>
          <a:prstGeom prst="rect">
            <a:avLst/>
          </a:prstGeom>
          <a:noFill/>
        </p:spPr>
        <p:txBody>
          <a:bodyPr wrap="square" rtlCol="0">
            <a:spAutoFit/>
          </a:bodyPr>
          <a:lstStyle/>
          <a:p>
            <a:r>
              <a:rPr lang="fr-FR" sz="3600" i="1" dirty="0" err="1" smtClean="0">
                <a:solidFill>
                  <a:prstClr val="black"/>
                </a:solidFill>
              </a:rPr>
              <a:t>Centella</a:t>
            </a:r>
            <a:r>
              <a:rPr lang="fr-FR" sz="3600" i="1" dirty="0" smtClean="0">
                <a:solidFill>
                  <a:prstClr val="black"/>
                </a:solidFill>
              </a:rPr>
              <a:t> </a:t>
            </a:r>
            <a:r>
              <a:rPr lang="fr-FR" sz="3600" i="1" dirty="0" err="1" smtClean="0">
                <a:solidFill>
                  <a:prstClr val="black"/>
                </a:solidFill>
              </a:rPr>
              <a:t>asiatica</a:t>
            </a:r>
            <a:r>
              <a:rPr lang="fr-FR" sz="3600" i="1" dirty="0" smtClean="0">
                <a:solidFill>
                  <a:prstClr val="black"/>
                </a:solidFill>
              </a:rPr>
              <a:t>, </a:t>
            </a:r>
            <a:r>
              <a:rPr lang="fr-FR" sz="3600" dirty="0" smtClean="0">
                <a:solidFill>
                  <a:prstClr val="black"/>
                </a:solidFill>
              </a:rPr>
              <a:t>Madagascar</a:t>
            </a:r>
            <a:endParaRPr lang="fr-FR" sz="3600" dirty="0">
              <a:solidFill>
                <a:prstClr val="black"/>
              </a:solidFill>
            </a:endParaRPr>
          </a:p>
        </p:txBody>
      </p:sp>
      <p:pic>
        <p:nvPicPr>
          <p:cNvPr id="1126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1161" y="3496977"/>
            <a:ext cx="3615939" cy="289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227006788"/>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Shape 1"/>
          <p:cNvSpPr txBox="1"/>
          <p:nvPr/>
        </p:nvSpPr>
        <p:spPr>
          <a:xfrm>
            <a:off x="2177103" y="273027"/>
            <a:ext cx="8032833" cy="707702"/>
          </a:xfrm>
          <a:prstGeom prst="rect">
            <a:avLst/>
          </a:prstGeom>
          <a:noFill/>
          <a:ln>
            <a:noFill/>
          </a:ln>
        </p:spPr>
        <p:txBody>
          <a:bodyPr lIns="0" tIns="0" rIns="0" bIns="0" anchor="ctr"/>
          <a:lstStyle/>
          <a:p>
            <a:pPr algn="ctr"/>
            <a:endParaRPr lang="fr-FR" sz="3600" b="1" dirty="0">
              <a:solidFill>
                <a:srgbClr val="008000"/>
              </a:solidFill>
            </a:endParaRPr>
          </a:p>
        </p:txBody>
      </p:sp>
      <p:pic>
        <p:nvPicPr>
          <p:cNvPr id="105" name="Picture 2"/>
          <p:cNvPicPr/>
          <p:nvPr/>
        </p:nvPicPr>
        <p:blipFill>
          <a:blip r:embed="rId3"/>
          <a:stretch/>
        </p:blipFill>
        <p:spPr>
          <a:xfrm>
            <a:off x="6533453" y="1633600"/>
            <a:ext cx="4246471" cy="4299193"/>
          </a:xfrm>
          <a:prstGeom prst="rect">
            <a:avLst/>
          </a:prstGeom>
          <a:ln>
            <a:noFill/>
          </a:ln>
        </p:spPr>
      </p:pic>
      <p:sp>
        <p:nvSpPr>
          <p:cNvPr id="106" name="CustomShape 3"/>
          <p:cNvSpPr/>
          <p:nvPr/>
        </p:nvSpPr>
        <p:spPr>
          <a:xfrm>
            <a:off x="2399634" y="4641953"/>
            <a:ext cx="1284979" cy="83606"/>
          </a:xfrm>
          <a:prstGeom prst="roundRect">
            <a:avLst>
              <a:gd name="adj" fmla="val 542"/>
            </a:avLst>
          </a:prstGeom>
          <a:solidFill>
            <a:srgbClr val="F8AA97"/>
          </a:solidFill>
          <a:ln w="25560">
            <a:noFill/>
          </a:ln>
        </p:spPr>
        <p:style>
          <a:lnRef idx="0">
            <a:scrgbClr r="0" g="0" b="0"/>
          </a:lnRef>
          <a:fillRef idx="0">
            <a:scrgbClr r="0" g="0" b="0"/>
          </a:fillRef>
          <a:effectRef idx="0">
            <a:scrgbClr r="0" g="0" b="0"/>
          </a:effectRef>
          <a:fontRef idx="minor"/>
        </p:style>
      </p:sp>
      <p:sp>
        <p:nvSpPr>
          <p:cNvPr id="107" name="CustomShape 4"/>
          <p:cNvSpPr/>
          <p:nvPr/>
        </p:nvSpPr>
        <p:spPr>
          <a:xfrm>
            <a:off x="2706918" y="4504134"/>
            <a:ext cx="688370" cy="75768"/>
          </a:xfrm>
          <a:prstGeom prst="roundRect">
            <a:avLst>
              <a:gd name="adj" fmla="val 417"/>
            </a:avLst>
          </a:prstGeom>
          <a:solidFill>
            <a:srgbClr val="F8AA97"/>
          </a:solidFill>
          <a:ln w="25560">
            <a:noFill/>
          </a:ln>
        </p:spPr>
        <p:style>
          <a:lnRef idx="0">
            <a:scrgbClr r="0" g="0" b="0"/>
          </a:lnRef>
          <a:fillRef idx="0">
            <a:scrgbClr r="0" g="0" b="0"/>
          </a:fillRef>
          <a:effectRef idx="0">
            <a:scrgbClr r="0" g="0" b="0"/>
          </a:effectRef>
          <a:fontRef idx="minor"/>
        </p:style>
      </p:sp>
      <p:sp>
        <p:nvSpPr>
          <p:cNvPr id="108" name="CustomShape 5"/>
          <p:cNvSpPr/>
          <p:nvPr/>
        </p:nvSpPr>
        <p:spPr>
          <a:xfrm>
            <a:off x="2808475" y="4365663"/>
            <a:ext cx="376840" cy="77727"/>
          </a:xfrm>
          <a:prstGeom prst="roundRect">
            <a:avLst>
              <a:gd name="adj" fmla="val 292"/>
            </a:avLst>
          </a:prstGeom>
          <a:solidFill>
            <a:srgbClr val="F8AA97"/>
          </a:solidFill>
          <a:ln w="25560">
            <a:noFill/>
          </a:ln>
        </p:spPr>
        <p:style>
          <a:lnRef idx="0">
            <a:scrgbClr r="0" g="0" b="0"/>
          </a:lnRef>
          <a:fillRef idx="0">
            <a:scrgbClr r="0" g="0" b="0"/>
          </a:fillRef>
          <a:effectRef idx="0">
            <a:scrgbClr r="0" g="0" b="0"/>
          </a:effectRef>
          <a:fontRef idx="minor"/>
        </p:style>
      </p:sp>
      <p:sp>
        <p:nvSpPr>
          <p:cNvPr id="109" name="CustomShape 6"/>
          <p:cNvSpPr/>
          <p:nvPr/>
        </p:nvSpPr>
        <p:spPr>
          <a:xfrm>
            <a:off x="2421513" y="4084145"/>
            <a:ext cx="138131" cy="118224"/>
          </a:xfrm>
          <a:prstGeom prst="roundRect">
            <a:avLst>
              <a:gd name="adj" fmla="val 218"/>
            </a:avLst>
          </a:prstGeom>
          <a:solidFill>
            <a:srgbClr val="FDC578"/>
          </a:solidFill>
          <a:ln w="25560">
            <a:noFill/>
          </a:ln>
        </p:spPr>
        <p:style>
          <a:lnRef idx="0">
            <a:scrgbClr r="0" g="0" b="0"/>
          </a:lnRef>
          <a:fillRef idx="0">
            <a:scrgbClr r="0" g="0" b="0"/>
          </a:fillRef>
          <a:effectRef idx="0">
            <a:scrgbClr r="0" g="0" b="0"/>
          </a:effectRef>
          <a:fontRef idx="minor"/>
        </p:style>
      </p:sp>
      <p:sp>
        <p:nvSpPr>
          <p:cNvPr id="110" name="CustomShape 7"/>
          <p:cNvSpPr/>
          <p:nvPr/>
        </p:nvSpPr>
        <p:spPr>
          <a:xfrm>
            <a:off x="2578257" y="4084145"/>
            <a:ext cx="142703" cy="118224"/>
          </a:xfrm>
          <a:prstGeom prst="roundRect">
            <a:avLst>
              <a:gd name="adj" fmla="val 236"/>
            </a:avLst>
          </a:prstGeom>
          <a:solidFill>
            <a:srgbClr val="FDC578"/>
          </a:solidFill>
          <a:ln w="25560">
            <a:noFill/>
          </a:ln>
        </p:spPr>
        <p:style>
          <a:lnRef idx="0">
            <a:scrgbClr r="0" g="0" b="0"/>
          </a:lnRef>
          <a:fillRef idx="0">
            <a:scrgbClr r="0" g="0" b="0"/>
          </a:fillRef>
          <a:effectRef idx="0">
            <a:scrgbClr r="0" g="0" b="0"/>
          </a:effectRef>
          <a:fontRef idx="minor"/>
        </p:style>
        <p:txBody>
          <a:bodyPr lIns="74128" tIns="36901" rIns="74128" bIns="36901" anchor="ctr" anchorCtr="1"/>
          <a:lstStyle/>
          <a:p>
            <a:pPr algn="ctr">
              <a:lnSpc>
                <a:spcPct val="100000"/>
              </a:lnSpc>
            </a:pPr>
            <a:endParaRPr lang="fr-FR" sz="1600" spc="-1">
              <a:latin typeface="Arial"/>
            </a:endParaRPr>
          </a:p>
          <a:p>
            <a:pPr algn="ctr">
              <a:lnSpc>
                <a:spcPct val="100000"/>
              </a:lnSpc>
            </a:pPr>
            <a:endParaRPr lang="fr-FR" sz="1600" spc="-1">
              <a:latin typeface="Arial"/>
            </a:endParaRPr>
          </a:p>
        </p:txBody>
      </p:sp>
      <p:sp>
        <p:nvSpPr>
          <p:cNvPr id="111" name="CustomShape 8"/>
          <p:cNvSpPr/>
          <p:nvPr/>
        </p:nvSpPr>
        <p:spPr>
          <a:xfrm>
            <a:off x="2756881" y="4081532"/>
            <a:ext cx="142703" cy="122470"/>
          </a:xfrm>
          <a:prstGeom prst="roundRect">
            <a:avLst>
              <a:gd name="adj" fmla="val 255"/>
            </a:avLst>
          </a:prstGeom>
          <a:solidFill>
            <a:srgbClr val="FDC578"/>
          </a:solidFill>
          <a:ln w="25560">
            <a:noFill/>
          </a:ln>
        </p:spPr>
        <p:style>
          <a:lnRef idx="0">
            <a:scrgbClr r="0" g="0" b="0"/>
          </a:lnRef>
          <a:fillRef idx="0">
            <a:scrgbClr r="0" g="0" b="0"/>
          </a:fillRef>
          <a:effectRef idx="0">
            <a:scrgbClr r="0" g="0" b="0"/>
          </a:effectRef>
          <a:fontRef idx="minor"/>
        </p:style>
      </p:sp>
      <p:sp>
        <p:nvSpPr>
          <p:cNvPr id="112" name="CustomShape 9"/>
          <p:cNvSpPr/>
          <p:nvPr/>
        </p:nvSpPr>
        <p:spPr>
          <a:xfrm>
            <a:off x="2925708" y="3830388"/>
            <a:ext cx="161643" cy="141412"/>
          </a:xfrm>
          <a:prstGeom prst="roundRect">
            <a:avLst>
              <a:gd name="adj" fmla="val 222"/>
            </a:avLst>
          </a:prstGeom>
          <a:solidFill>
            <a:srgbClr val="D4711A"/>
          </a:solidFill>
          <a:ln w="25560">
            <a:noFill/>
          </a:ln>
        </p:spPr>
        <p:style>
          <a:lnRef idx="0">
            <a:scrgbClr r="0" g="0" b="0"/>
          </a:lnRef>
          <a:fillRef idx="0">
            <a:scrgbClr r="0" g="0" b="0"/>
          </a:fillRef>
          <a:effectRef idx="0">
            <a:scrgbClr r="0" g="0" b="0"/>
          </a:effectRef>
          <a:fontRef idx="minor"/>
        </p:style>
        <p:txBody>
          <a:bodyPr lIns="74128" tIns="36901" rIns="74128" bIns="36901" anchor="ctr" anchorCtr="1"/>
          <a:lstStyle/>
          <a:p>
            <a:pPr algn="ctr">
              <a:lnSpc>
                <a:spcPct val="100000"/>
              </a:lnSpc>
            </a:pPr>
            <a:endParaRPr lang="fr-FR" sz="1600" spc="-1">
              <a:latin typeface="Arial"/>
            </a:endParaRPr>
          </a:p>
          <a:p>
            <a:pPr algn="ctr">
              <a:lnSpc>
                <a:spcPct val="100000"/>
              </a:lnSpc>
            </a:pPr>
            <a:endParaRPr lang="fr-FR" sz="1600" spc="-1">
              <a:latin typeface="Arial"/>
            </a:endParaRPr>
          </a:p>
        </p:txBody>
      </p:sp>
      <p:sp>
        <p:nvSpPr>
          <p:cNvPr id="113" name="CustomShape 10"/>
          <p:cNvSpPr/>
          <p:nvPr/>
        </p:nvSpPr>
        <p:spPr>
          <a:xfrm>
            <a:off x="2584134" y="3649788"/>
            <a:ext cx="172746" cy="125735"/>
          </a:xfrm>
          <a:prstGeom prst="roundRect">
            <a:avLst>
              <a:gd name="adj" fmla="val 250"/>
            </a:avLst>
          </a:prstGeom>
          <a:solidFill>
            <a:srgbClr val="F9A870"/>
          </a:solidFill>
          <a:ln>
            <a:noFill/>
          </a:ln>
          <a:effectLst>
            <a:outerShdw dist="23040" dir="5400000">
              <a:srgbClr val="FFFFFF">
                <a:alpha val="35000"/>
              </a:srgbClr>
            </a:outerShdw>
          </a:effectLst>
        </p:spPr>
        <p:style>
          <a:lnRef idx="0">
            <a:scrgbClr r="0" g="0" b="0"/>
          </a:lnRef>
          <a:fillRef idx="0">
            <a:scrgbClr r="0" g="0" b="0"/>
          </a:fillRef>
          <a:effectRef idx="0">
            <a:scrgbClr r="0" g="0" b="0"/>
          </a:effectRef>
          <a:fontRef idx="minor"/>
        </p:style>
      </p:sp>
      <p:sp>
        <p:nvSpPr>
          <p:cNvPr id="114" name="CustomShape 11"/>
          <p:cNvSpPr/>
          <p:nvPr/>
        </p:nvSpPr>
        <p:spPr>
          <a:xfrm>
            <a:off x="2582503" y="3465920"/>
            <a:ext cx="181889" cy="125735"/>
          </a:xfrm>
          <a:prstGeom prst="roundRect">
            <a:avLst>
              <a:gd name="adj" fmla="val 250"/>
            </a:avLst>
          </a:prstGeom>
          <a:solidFill>
            <a:srgbClr val="F79448">
              <a:alpha val="51000"/>
            </a:srgbClr>
          </a:solidFill>
          <a:ln>
            <a:noFill/>
          </a:ln>
        </p:spPr>
        <p:style>
          <a:lnRef idx="0">
            <a:scrgbClr r="0" g="0" b="0"/>
          </a:lnRef>
          <a:fillRef idx="0">
            <a:scrgbClr r="0" g="0" b="0"/>
          </a:fillRef>
          <a:effectRef idx="0">
            <a:scrgbClr r="0" g="0" b="0"/>
          </a:effectRef>
          <a:fontRef idx="minor"/>
        </p:style>
      </p:sp>
      <p:sp>
        <p:nvSpPr>
          <p:cNvPr id="115" name="CustomShape 12"/>
          <p:cNvSpPr/>
          <p:nvPr/>
        </p:nvSpPr>
        <p:spPr>
          <a:xfrm>
            <a:off x="2925708" y="3657298"/>
            <a:ext cx="171113" cy="118224"/>
          </a:xfrm>
          <a:prstGeom prst="roundRect">
            <a:avLst>
              <a:gd name="adj" fmla="val 241"/>
            </a:avLst>
          </a:prstGeom>
          <a:solidFill>
            <a:srgbClr val="F9A870"/>
          </a:solidFill>
          <a:ln>
            <a:noFill/>
          </a:ln>
          <a:effectLst>
            <a:outerShdw dist="23040" dir="5400000">
              <a:srgbClr val="FFFFFF">
                <a:alpha val="35000"/>
              </a:srgbClr>
            </a:outerShdw>
          </a:effectLst>
        </p:spPr>
        <p:style>
          <a:lnRef idx="0">
            <a:scrgbClr r="0" g="0" b="0"/>
          </a:lnRef>
          <a:fillRef idx="0">
            <a:scrgbClr r="0" g="0" b="0"/>
          </a:fillRef>
          <a:effectRef idx="0">
            <a:scrgbClr r="0" g="0" b="0"/>
          </a:effectRef>
          <a:fontRef idx="minor"/>
        </p:style>
        <p:txBody>
          <a:bodyPr wrap="none" lIns="75108" tIns="37554" rIns="75108" bIns="37554" anchor="ctr"/>
          <a:lstStyle/>
          <a:p>
            <a:pPr>
              <a:lnSpc>
                <a:spcPct val="100000"/>
              </a:lnSpc>
            </a:pPr>
            <a:endParaRPr lang="fr-FR" sz="1600" spc="-1">
              <a:latin typeface="Arial"/>
            </a:endParaRPr>
          </a:p>
          <a:p>
            <a:pPr>
              <a:lnSpc>
                <a:spcPct val="100000"/>
              </a:lnSpc>
            </a:pPr>
            <a:endParaRPr lang="fr-FR" sz="1600" spc="-1">
              <a:latin typeface="Arial"/>
            </a:endParaRPr>
          </a:p>
        </p:txBody>
      </p:sp>
      <p:sp>
        <p:nvSpPr>
          <p:cNvPr id="116" name="CustomShape 13"/>
          <p:cNvSpPr/>
          <p:nvPr/>
        </p:nvSpPr>
        <p:spPr>
          <a:xfrm>
            <a:off x="3360674" y="3657298"/>
            <a:ext cx="171439" cy="118224"/>
          </a:xfrm>
          <a:prstGeom prst="roundRect">
            <a:avLst>
              <a:gd name="adj" fmla="val 264"/>
            </a:avLst>
          </a:prstGeom>
          <a:solidFill>
            <a:srgbClr val="F9A870"/>
          </a:solidFill>
          <a:ln>
            <a:noFill/>
          </a:ln>
          <a:effectLst>
            <a:outerShdw dist="23040" dir="5400000">
              <a:srgbClr val="FFFFFF">
                <a:alpha val="35000"/>
              </a:srgbClr>
            </a:outerShdw>
          </a:effectLst>
        </p:spPr>
        <p:style>
          <a:lnRef idx="0">
            <a:scrgbClr r="0" g="0" b="0"/>
          </a:lnRef>
          <a:fillRef idx="0">
            <a:scrgbClr r="0" g="0" b="0"/>
          </a:fillRef>
          <a:effectRef idx="0">
            <a:scrgbClr r="0" g="0" b="0"/>
          </a:effectRef>
          <a:fontRef idx="minor"/>
        </p:style>
      </p:sp>
      <p:sp>
        <p:nvSpPr>
          <p:cNvPr id="117" name="CustomShape 14"/>
          <p:cNvSpPr/>
          <p:nvPr/>
        </p:nvSpPr>
        <p:spPr>
          <a:xfrm>
            <a:off x="3113801" y="4081206"/>
            <a:ext cx="142703" cy="122796"/>
          </a:xfrm>
          <a:prstGeom prst="roundRect">
            <a:avLst>
              <a:gd name="adj" fmla="val 255"/>
            </a:avLst>
          </a:prstGeom>
          <a:solidFill>
            <a:srgbClr val="FDC578"/>
          </a:solidFill>
          <a:ln w="25560">
            <a:noFill/>
          </a:ln>
        </p:spPr>
        <p:style>
          <a:lnRef idx="0">
            <a:scrgbClr r="0" g="0" b="0"/>
          </a:lnRef>
          <a:fillRef idx="0">
            <a:scrgbClr r="0" g="0" b="0"/>
          </a:fillRef>
          <a:effectRef idx="0">
            <a:scrgbClr r="0" g="0" b="0"/>
          </a:effectRef>
          <a:fontRef idx="minor"/>
        </p:style>
      </p:sp>
      <p:sp>
        <p:nvSpPr>
          <p:cNvPr id="118" name="CustomShape 15"/>
          <p:cNvSpPr/>
          <p:nvPr/>
        </p:nvSpPr>
        <p:spPr>
          <a:xfrm>
            <a:off x="2935178" y="4081206"/>
            <a:ext cx="143029" cy="122796"/>
          </a:xfrm>
          <a:prstGeom prst="roundRect">
            <a:avLst>
              <a:gd name="adj" fmla="val 255"/>
            </a:avLst>
          </a:prstGeom>
          <a:solidFill>
            <a:srgbClr val="FDC578"/>
          </a:solidFill>
          <a:ln w="25560">
            <a:noFill/>
          </a:ln>
        </p:spPr>
        <p:style>
          <a:lnRef idx="0">
            <a:scrgbClr r="0" g="0" b="0"/>
          </a:lnRef>
          <a:fillRef idx="0">
            <a:scrgbClr r="0" g="0" b="0"/>
          </a:fillRef>
          <a:effectRef idx="0">
            <a:scrgbClr r="0" g="0" b="0"/>
          </a:effectRef>
          <a:fontRef idx="minor"/>
        </p:style>
      </p:sp>
      <p:sp>
        <p:nvSpPr>
          <p:cNvPr id="119" name="CustomShape 16"/>
          <p:cNvSpPr/>
          <p:nvPr/>
        </p:nvSpPr>
        <p:spPr>
          <a:xfrm>
            <a:off x="3287527" y="4081206"/>
            <a:ext cx="143029" cy="122796"/>
          </a:xfrm>
          <a:prstGeom prst="roundRect">
            <a:avLst>
              <a:gd name="adj" fmla="val 255"/>
            </a:avLst>
          </a:prstGeom>
          <a:solidFill>
            <a:srgbClr val="FDC578"/>
          </a:solidFill>
          <a:ln w="25560">
            <a:noFill/>
          </a:ln>
        </p:spPr>
        <p:style>
          <a:lnRef idx="0">
            <a:scrgbClr r="0" g="0" b="0"/>
          </a:lnRef>
          <a:fillRef idx="0">
            <a:scrgbClr r="0" g="0" b="0"/>
          </a:fillRef>
          <a:effectRef idx="0">
            <a:scrgbClr r="0" g="0" b="0"/>
          </a:effectRef>
          <a:fontRef idx="minor"/>
        </p:style>
      </p:sp>
      <p:sp>
        <p:nvSpPr>
          <p:cNvPr id="120" name="CustomShape 17"/>
          <p:cNvSpPr/>
          <p:nvPr/>
        </p:nvSpPr>
        <p:spPr>
          <a:xfrm>
            <a:off x="2549848" y="4365662"/>
            <a:ext cx="186787" cy="69236"/>
          </a:xfrm>
          <a:prstGeom prst="roundRect">
            <a:avLst>
              <a:gd name="adj" fmla="val 292"/>
            </a:avLst>
          </a:prstGeom>
          <a:solidFill>
            <a:srgbClr val="F8AA97"/>
          </a:solidFill>
          <a:ln w="25560">
            <a:noFill/>
          </a:ln>
        </p:spPr>
        <p:style>
          <a:lnRef idx="0">
            <a:scrgbClr r="0" g="0" b="0"/>
          </a:lnRef>
          <a:fillRef idx="0">
            <a:scrgbClr r="0" g="0" b="0"/>
          </a:fillRef>
          <a:effectRef idx="0">
            <a:scrgbClr r="0" g="0" b="0"/>
          </a:effectRef>
          <a:fontRef idx="minor"/>
        </p:style>
      </p:sp>
      <p:sp>
        <p:nvSpPr>
          <p:cNvPr id="121" name="Line 18"/>
          <p:cNvSpPr/>
          <p:nvPr/>
        </p:nvSpPr>
        <p:spPr>
          <a:xfrm>
            <a:off x="2493354" y="4273565"/>
            <a:ext cx="1042351" cy="0"/>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22" name="CustomShape 19"/>
          <p:cNvSpPr/>
          <p:nvPr/>
        </p:nvSpPr>
        <p:spPr>
          <a:xfrm>
            <a:off x="2921136" y="3467879"/>
            <a:ext cx="185481" cy="119857"/>
          </a:xfrm>
          <a:prstGeom prst="rect">
            <a:avLst/>
          </a:prstGeom>
          <a:solidFill>
            <a:srgbClr val="F79448">
              <a:alpha val="51000"/>
            </a:srgbClr>
          </a:solidFill>
          <a:ln>
            <a:noFill/>
          </a:ln>
        </p:spPr>
        <p:style>
          <a:lnRef idx="0">
            <a:scrgbClr r="0" g="0" b="0"/>
          </a:lnRef>
          <a:fillRef idx="0">
            <a:scrgbClr r="0" g="0" b="0"/>
          </a:fillRef>
          <a:effectRef idx="0">
            <a:scrgbClr r="0" g="0" b="0"/>
          </a:effectRef>
          <a:fontRef idx="minor"/>
        </p:style>
      </p:sp>
      <p:sp>
        <p:nvSpPr>
          <p:cNvPr id="123" name="Line 20"/>
          <p:cNvSpPr/>
          <p:nvPr/>
        </p:nvSpPr>
        <p:spPr>
          <a:xfrm>
            <a:off x="2828068" y="4025687"/>
            <a:ext cx="356920" cy="327"/>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24" name="Line 21"/>
          <p:cNvSpPr/>
          <p:nvPr/>
        </p:nvSpPr>
        <p:spPr>
          <a:xfrm flipV="1">
            <a:off x="3006692" y="3976046"/>
            <a:ext cx="0" cy="105487"/>
          </a:xfrm>
          <a:prstGeom prst="line">
            <a:avLst/>
          </a:prstGeom>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25" name="Line 22"/>
          <p:cNvSpPr/>
          <p:nvPr/>
        </p:nvSpPr>
        <p:spPr>
          <a:xfrm flipV="1">
            <a:off x="3447209" y="3775850"/>
            <a:ext cx="0" cy="251797"/>
          </a:xfrm>
          <a:prstGeom prst="line">
            <a:avLst/>
          </a:prstGeom>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26" name="CustomShape 23"/>
          <p:cNvSpPr/>
          <p:nvPr/>
        </p:nvSpPr>
        <p:spPr>
          <a:xfrm rot="5400000" flipH="1" flipV="1">
            <a:off x="2799655" y="4235029"/>
            <a:ext cx="70869" cy="327"/>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27" name="CustomShape 24"/>
          <p:cNvSpPr/>
          <p:nvPr/>
        </p:nvSpPr>
        <p:spPr>
          <a:xfrm rot="5400000" flipH="1" flipV="1">
            <a:off x="2983504" y="4235029"/>
            <a:ext cx="70869" cy="327"/>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28" name="CustomShape 25"/>
          <p:cNvSpPr/>
          <p:nvPr/>
        </p:nvSpPr>
        <p:spPr>
          <a:xfrm rot="5400000" flipH="1" flipV="1">
            <a:off x="3139595" y="4235029"/>
            <a:ext cx="70869" cy="327"/>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29" name="CustomShape 26"/>
          <p:cNvSpPr/>
          <p:nvPr/>
        </p:nvSpPr>
        <p:spPr>
          <a:xfrm flipH="1" flipV="1">
            <a:off x="3357082" y="4203676"/>
            <a:ext cx="1633" cy="69236"/>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30" name="CustomShape 27"/>
          <p:cNvSpPr/>
          <p:nvPr/>
        </p:nvSpPr>
        <p:spPr>
          <a:xfrm flipV="1">
            <a:off x="3535705" y="4204982"/>
            <a:ext cx="327" cy="63684"/>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31" name="CustomShape 28"/>
          <p:cNvSpPr/>
          <p:nvPr/>
        </p:nvSpPr>
        <p:spPr>
          <a:xfrm rot="5400000" flipH="1" flipV="1">
            <a:off x="2455144" y="4235029"/>
            <a:ext cx="70869" cy="327"/>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32" name="Line 29"/>
          <p:cNvSpPr/>
          <p:nvPr/>
        </p:nvSpPr>
        <p:spPr>
          <a:xfrm flipV="1">
            <a:off x="2992650" y="4273891"/>
            <a:ext cx="0" cy="91444"/>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33" name="CustomShape 30"/>
          <p:cNvSpPr/>
          <p:nvPr/>
        </p:nvSpPr>
        <p:spPr>
          <a:xfrm flipH="1" flipV="1">
            <a:off x="2994609" y="4577290"/>
            <a:ext cx="980" cy="61725"/>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34" name="CustomShape 31"/>
          <p:cNvSpPr/>
          <p:nvPr/>
        </p:nvSpPr>
        <p:spPr>
          <a:xfrm flipV="1">
            <a:off x="2649445" y="3468531"/>
            <a:ext cx="3592" cy="306664"/>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35" name="CustomShape 32"/>
          <p:cNvSpPr/>
          <p:nvPr/>
        </p:nvSpPr>
        <p:spPr>
          <a:xfrm rot="5400000" flipH="1" flipV="1">
            <a:off x="2338879" y="3931957"/>
            <a:ext cx="297846" cy="327"/>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36" name="CustomShape 33"/>
          <p:cNvSpPr/>
          <p:nvPr/>
        </p:nvSpPr>
        <p:spPr>
          <a:xfrm rot="5400000" flipH="1" flipV="1">
            <a:off x="2622339" y="3618762"/>
            <a:ext cx="56499" cy="327"/>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37" name="Line 34"/>
          <p:cNvSpPr/>
          <p:nvPr/>
        </p:nvSpPr>
        <p:spPr>
          <a:xfrm>
            <a:off x="2828068" y="4025687"/>
            <a:ext cx="0" cy="56173"/>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38" name="Line 35"/>
          <p:cNvSpPr/>
          <p:nvPr/>
        </p:nvSpPr>
        <p:spPr>
          <a:xfrm>
            <a:off x="3184989" y="4026339"/>
            <a:ext cx="327" cy="55520"/>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39" name="CustomShape 36"/>
          <p:cNvSpPr/>
          <p:nvPr/>
        </p:nvSpPr>
        <p:spPr>
          <a:xfrm flipH="1" flipV="1">
            <a:off x="2647159" y="4362723"/>
            <a:ext cx="327" cy="169498"/>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40" name="Line 37"/>
          <p:cNvSpPr/>
          <p:nvPr/>
        </p:nvSpPr>
        <p:spPr>
          <a:xfrm flipV="1">
            <a:off x="2349998" y="4290548"/>
            <a:ext cx="1299347" cy="9471"/>
          </a:xfrm>
          <a:prstGeom prst="line">
            <a:avLst/>
          </a:prstGeom>
          <a:ln w="111240">
            <a:solidFill>
              <a:srgbClr val="FF0000"/>
            </a:solidFill>
            <a:custDash>
              <a:ds d="0" sp="0"/>
            </a:custDash>
            <a:round/>
          </a:ln>
        </p:spPr>
        <p:style>
          <a:lnRef idx="0">
            <a:scrgbClr r="0" g="0" b="0"/>
          </a:lnRef>
          <a:fillRef idx="0">
            <a:scrgbClr r="0" g="0" b="0"/>
          </a:fillRef>
          <a:effectRef idx="0">
            <a:scrgbClr r="0" g="0" b="0"/>
          </a:effectRef>
          <a:fontRef idx="minor"/>
        </p:style>
      </p:sp>
      <p:sp>
        <p:nvSpPr>
          <p:cNvPr id="141" name="CustomShape 38"/>
          <p:cNvSpPr/>
          <p:nvPr/>
        </p:nvSpPr>
        <p:spPr>
          <a:xfrm flipV="1">
            <a:off x="3009631" y="3775522"/>
            <a:ext cx="327" cy="53560"/>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42" name="CustomShape 39"/>
          <p:cNvSpPr/>
          <p:nvPr/>
        </p:nvSpPr>
        <p:spPr>
          <a:xfrm rot="5400000" flipH="1" flipV="1">
            <a:off x="2973053" y="3621048"/>
            <a:ext cx="71196" cy="327"/>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43" name="CustomShape 40"/>
          <p:cNvSpPr/>
          <p:nvPr/>
        </p:nvSpPr>
        <p:spPr>
          <a:xfrm>
            <a:off x="2378735" y="3465920"/>
            <a:ext cx="171113" cy="317441"/>
          </a:xfrm>
          <a:prstGeom prst="roundRect">
            <a:avLst>
              <a:gd name="adj" fmla="val 176"/>
            </a:avLst>
          </a:prstGeom>
          <a:solidFill>
            <a:srgbClr val="F79448">
              <a:alpha val="51000"/>
            </a:srgbClr>
          </a:solidFill>
          <a:ln>
            <a:noFill/>
          </a:ln>
        </p:spPr>
        <p:style>
          <a:lnRef idx="0">
            <a:scrgbClr r="0" g="0" b="0"/>
          </a:lnRef>
          <a:fillRef idx="0">
            <a:scrgbClr r="0" g="0" b="0"/>
          </a:fillRef>
          <a:effectRef idx="0">
            <a:scrgbClr r="0" g="0" b="0"/>
          </a:effectRef>
          <a:fontRef idx="minor"/>
        </p:style>
      </p:sp>
      <p:sp>
        <p:nvSpPr>
          <p:cNvPr id="144" name="Line 41"/>
          <p:cNvSpPr/>
          <p:nvPr/>
        </p:nvSpPr>
        <p:spPr>
          <a:xfrm>
            <a:off x="2647159" y="4481926"/>
            <a:ext cx="350716" cy="0"/>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45" name="Line 42"/>
          <p:cNvSpPr/>
          <p:nvPr/>
        </p:nvSpPr>
        <p:spPr>
          <a:xfrm flipV="1">
            <a:off x="2647159" y="4434572"/>
            <a:ext cx="0" cy="47355"/>
          </a:xfrm>
          <a:prstGeom prst="line">
            <a:avLst/>
          </a:prstGeom>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46" name="CustomShape 43"/>
          <p:cNvSpPr/>
          <p:nvPr/>
        </p:nvSpPr>
        <p:spPr>
          <a:xfrm rot="5400000" flipH="1" flipV="1">
            <a:off x="2960644" y="4468211"/>
            <a:ext cx="71196" cy="653"/>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47" name="CustomShape 44"/>
          <p:cNvSpPr/>
          <p:nvPr/>
        </p:nvSpPr>
        <p:spPr>
          <a:xfrm>
            <a:off x="3463538" y="4084146"/>
            <a:ext cx="143029" cy="123123"/>
          </a:xfrm>
          <a:prstGeom prst="roundRect">
            <a:avLst>
              <a:gd name="adj" fmla="val 255"/>
            </a:avLst>
          </a:prstGeom>
          <a:solidFill>
            <a:srgbClr val="FDC578"/>
          </a:solidFill>
          <a:ln w="25560">
            <a:noFill/>
          </a:ln>
        </p:spPr>
        <p:style>
          <a:lnRef idx="0">
            <a:scrgbClr r="0" g="0" b="0"/>
          </a:lnRef>
          <a:fillRef idx="0">
            <a:scrgbClr r="0" g="0" b="0"/>
          </a:fillRef>
          <a:effectRef idx="0">
            <a:scrgbClr r="0" g="0" b="0"/>
          </a:effectRef>
          <a:fontRef idx="minor"/>
        </p:style>
      </p:sp>
      <p:sp>
        <p:nvSpPr>
          <p:cNvPr id="148" name="Line 45"/>
          <p:cNvSpPr/>
          <p:nvPr/>
        </p:nvSpPr>
        <p:spPr>
          <a:xfrm>
            <a:off x="3535378" y="4025688"/>
            <a:ext cx="0" cy="61071"/>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49" name="Line 46"/>
          <p:cNvSpPr/>
          <p:nvPr/>
        </p:nvSpPr>
        <p:spPr>
          <a:xfrm>
            <a:off x="3359367" y="4025687"/>
            <a:ext cx="0" cy="56173"/>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50" name="Line 47"/>
          <p:cNvSpPr/>
          <p:nvPr/>
        </p:nvSpPr>
        <p:spPr>
          <a:xfrm>
            <a:off x="3359367" y="4025686"/>
            <a:ext cx="176338" cy="0"/>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51" name="CustomShape 48"/>
          <p:cNvSpPr/>
          <p:nvPr/>
        </p:nvSpPr>
        <p:spPr>
          <a:xfrm flipV="1">
            <a:off x="3446556" y="3527317"/>
            <a:ext cx="1306" cy="63684"/>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52" name="CustomShape 49"/>
          <p:cNvSpPr/>
          <p:nvPr/>
        </p:nvSpPr>
        <p:spPr>
          <a:xfrm>
            <a:off x="3363612" y="3471799"/>
            <a:ext cx="185808" cy="125735"/>
          </a:xfrm>
          <a:prstGeom prst="roundRect">
            <a:avLst>
              <a:gd name="adj" fmla="val 25000"/>
            </a:avLst>
          </a:prstGeom>
          <a:solidFill>
            <a:srgbClr val="F79448">
              <a:alpha val="51000"/>
            </a:srgbClr>
          </a:solidFill>
          <a:ln>
            <a:noFill/>
          </a:ln>
        </p:spPr>
        <p:style>
          <a:lnRef idx="0">
            <a:scrgbClr r="0" g="0" b="0"/>
          </a:lnRef>
          <a:fillRef idx="0">
            <a:scrgbClr r="0" g="0" b="0"/>
          </a:fillRef>
          <a:effectRef idx="0">
            <a:scrgbClr r="0" g="0" b="0"/>
          </a:effectRef>
          <a:fontRef idx="minor"/>
        </p:style>
      </p:sp>
      <p:pic>
        <p:nvPicPr>
          <p:cNvPr id="53" name="Image 52"/>
          <p:cNvPicPr>
            <a:picLocks noChangeAspect="1"/>
          </p:cNvPicPr>
          <p:nvPr/>
        </p:nvPicPr>
        <p:blipFill>
          <a:blip r:embed="rId4"/>
          <a:stretch>
            <a:fillRect/>
          </a:stretch>
        </p:blipFill>
        <p:spPr>
          <a:xfrm>
            <a:off x="1028701" y="1454234"/>
            <a:ext cx="4387024" cy="4289101"/>
          </a:xfrm>
          <a:prstGeom prst="rect">
            <a:avLst/>
          </a:prstGeom>
        </p:spPr>
      </p:pic>
    </p:spTree>
    <p:extLst>
      <p:ext uri="{BB962C8B-B14F-4D97-AF65-F5344CB8AC3E}">
        <p14:creationId xmlns:p14="http://schemas.microsoft.com/office/powerpoint/2010/main" val="365919431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847984" y="489685"/>
            <a:ext cx="5064616" cy="4600080"/>
          </a:xfrm>
          <a:prstGeom prst="rect">
            <a:avLst/>
          </a:prstGeom>
        </p:spPr>
      </p:pic>
      <p:pic>
        <p:nvPicPr>
          <p:cNvPr id="5" name="Image 4"/>
          <p:cNvPicPr>
            <a:picLocks noChangeAspect="1"/>
          </p:cNvPicPr>
          <p:nvPr/>
        </p:nvPicPr>
        <p:blipFill>
          <a:blip r:embed="rId3"/>
          <a:stretch>
            <a:fillRect/>
          </a:stretch>
        </p:blipFill>
        <p:spPr>
          <a:xfrm>
            <a:off x="-1432310" y="114060"/>
            <a:ext cx="8399359" cy="4724640"/>
          </a:xfrm>
          <a:prstGeom prst="rect">
            <a:avLst/>
          </a:prstGeom>
        </p:spPr>
      </p:pic>
    </p:spTree>
    <p:extLst>
      <p:ext uri="{BB962C8B-B14F-4D97-AF65-F5344CB8AC3E}">
        <p14:creationId xmlns:p14="http://schemas.microsoft.com/office/powerpoint/2010/main" val="766829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Shape 1"/>
          <p:cNvSpPr txBox="1"/>
          <p:nvPr/>
        </p:nvSpPr>
        <p:spPr>
          <a:xfrm>
            <a:off x="2177103" y="273027"/>
            <a:ext cx="8032833" cy="1145335"/>
          </a:xfrm>
          <a:prstGeom prst="rect">
            <a:avLst/>
          </a:prstGeom>
          <a:noFill/>
          <a:ln>
            <a:noFill/>
          </a:ln>
        </p:spPr>
        <p:txBody>
          <a:bodyPr lIns="0" tIns="0" rIns="0" bIns="0" anchor="ctr"/>
          <a:lstStyle/>
          <a:p>
            <a:pPr algn="ctr"/>
            <a:r>
              <a:rPr lang="fr-FR" sz="3600" b="1" spc="-1" dirty="0" smtClean="0">
                <a:solidFill>
                  <a:srgbClr val="008000"/>
                </a:solidFill>
                <a:latin typeface="+mj-lt"/>
                <a:ea typeface="Calibri,Bold"/>
              </a:rPr>
              <a:t>Scenarios : </a:t>
            </a:r>
            <a:r>
              <a:rPr lang="fr-FR" sz="3600" b="1" spc="-1" dirty="0" err="1" smtClean="0">
                <a:solidFill>
                  <a:srgbClr val="008000"/>
                </a:solidFill>
                <a:latin typeface="+mj-lt"/>
                <a:ea typeface="Calibri,Bold"/>
              </a:rPr>
              <a:t>sustainable</a:t>
            </a:r>
            <a:r>
              <a:rPr lang="fr-FR" sz="3600" b="1" spc="-1" dirty="0" smtClean="0">
                <a:solidFill>
                  <a:srgbClr val="008000"/>
                </a:solidFill>
                <a:latin typeface="+mj-lt"/>
                <a:ea typeface="Calibri,Bold"/>
              </a:rPr>
              <a:t> and </a:t>
            </a:r>
            <a:r>
              <a:rPr lang="fr-FR" sz="3600" b="1" spc="-1" dirty="0" err="1" smtClean="0">
                <a:solidFill>
                  <a:srgbClr val="008000"/>
                </a:solidFill>
                <a:latin typeface="+mj-lt"/>
                <a:ea typeface="Calibri,Bold"/>
              </a:rPr>
              <a:t>fair</a:t>
            </a:r>
            <a:r>
              <a:rPr lang="fr-FR" sz="3600" b="1" spc="-1" dirty="0" smtClean="0">
                <a:solidFill>
                  <a:srgbClr val="008000"/>
                </a:solidFill>
                <a:latin typeface="+mj-lt"/>
                <a:ea typeface="Calibri,Bold"/>
              </a:rPr>
              <a:t> exploitation</a:t>
            </a:r>
            <a:endParaRPr lang="fr-FR" sz="3600" b="1" spc="-1" dirty="0">
              <a:solidFill>
                <a:srgbClr val="008000"/>
              </a:solidFill>
              <a:latin typeface="+mj-lt"/>
            </a:endParaRPr>
          </a:p>
        </p:txBody>
      </p:sp>
      <p:sp>
        <p:nvSpPr>
          <p:cNvPr id="155" name="TextShape 2"/>
          <p:cNvSpPr txBox="1"/>
          <p:nvPr/>
        </p:nvSpPr>
        <p:spPr>
          <a:xfrm>
            <a:off x="2988092" y="5085184"/>
            <a:ext cx="7837228" cy="1772816"/>
          </a:xfrm>
          <a:prstGeom prst="rect">
            <a:avLst/>
          </a:prstGeom>
          <a:noFill/>
          <a:ln>
            <a:noFill/>
          </a:ln>
        </p:spPr>
        <p:txBody>
          <a:bodyPr lIns="0" tIns="0" rIns="0" bIns="0"/>
          <a:lstStyle/>
          <a:p>
            <a:pPr marL="391867" indent="-293900">
              <a:spcAft>
                <a:spcPts val="1283"/>
              </a:spcAft>
              <a:buClr>
                <a:srgbClr val="EF2929"/>
              </a:buClr>
              <a:buSzPct val="45000"/>
              <a:buFont typeface="Wingdings" charset="2"/>
              <a:buChar char=""/>
            </a:pPr>
            <a:endParaRPr lang="fr-FR" sz="1500" spc="-1" dirty="0">
              <a:solidFill>
                <a:srgbClr val="333333"/>
              </a:solidFill>
              <a:latin typeface="Open Sans"/>
            </a:endParaRPr>
          </a:p>
        </p:txBody>
      </p:sp>
      <p:graphicFrame>
        <p:nvGraphicFramePr>
          <p:cNvPr id="156" name="Table 3"/>
          <p:cNvGraphicFramePr/>
          <p:nvPr>
            <p:extLst>
              <p:ext uri="{D42A27DB-BD31-4B8C-83A1-F6EECF244321}">
                <p14:modId xmlns:p14="http://schemas.microsoft.com/office/powerpoint/2010/main" val="3265073549"/>
              </p:ext>
            </p:extLst>
          </p:nvPr>
        </p:nvGraphicFramePr>
        <p:xfrm>
          <a:off x="342901" y="1638301"/>
          <a:ext cx="11429999" cy="4584699"/>
        </p:xfrm>
        <a:graphic>
          <a:graphicData uri="http://schemas.openxmlformats.org/drawingml/2006/table">
            <a:tbl>
              <a:tblPr/>
              <a:tblGrid>
                <a:gridCol w="2336500"/>
                <a:gridCol w="1750008"/>
                <a:gridCol w="2036148"/>
                <a:gridCol w="1673733"/>
                <a:gridCol w="1787907"/>
                <a:gridCol w="1845703"/>
              </a:tblGrid>
              <a:tr h="1166478">
                <a:tc>
                  <a:txBody>
                    <a:bodyPr/>
                    <a:lstStyle/>
                    <a:p>
                      <a:endParaRPr lang="fr-FR" sz="2000" b="0" dirty="0"/>
                    </a:p>
                  </a:txBody>
                  <a:tcPr marL="75107" marR="75107" marT="41476" marB="41476">
                    <a:solidFill>
                      <a:srgbClr val="FFFFFF"/>
                    </a:solidFill>
                  </a:tcPr>
                </a:tc>
                <a:tc>
                  <a:txBody>
                    <a:bodyPr/>
                    <a:lstStyle/>
                    <a:p>
                      <a:pPr>
                        <a:lnSpc>
                          <a:spcPct val="95000"/>
                        </a:lnSpc>
                        <a:spcBef>
                          <a:spcPts val="349"/>
                        </a:spcBef>
                      </a:pPr>
                      <a:r>
                        <a:rPr lang="fr-FR" sz="1800" b="0" strike="noStrike" spc="-1" dirty="0">
                          <a:solidFill>
                            <a:srgbClr val="000000"/>
                          </a:solidFill>
                          <a:latin typeface="Arial"/>
                          <a:ea typeface="MS Gothic"/>
                        </a:rPr>
                        <a:t>1/ </a:t>
                      </a:r>
                      <a:r>
                        <a:rPr lang="fr-FR" sz="1800" b="0" strike="noStrike" spc="-1" dirty="0" smtClean="0">
                          <a:solidFill>
                            <a:srgbClr val="000000"/>
                          </a:solidFill>
                          <a:latin typeface="Arial"/>
                          <a:ea typeface="MS Gothic"/>
                        </a:rPr>
                        <a:t>Curent</a:t>
                      </a:r>
                      <a:r>
                        <a:rPr lang="fr-FR" sz="1800" b="0" strike="noStrike" spc="-1" baseline="0" dirty="0" smtClean="0">
                          <a:solidFill>
                            <a:srgbClr val="000000"/>
                          </a:solidFill>
                          <a:latin typeface="Arial"/>
                          <a:ea typeface="MS Gothic"/>
                        </a:rPr>
                        <a:t> system</a:t>
                      </a:r>
                      <a:endParaRPr lang="fr-FR" sz="1800" b="0" strike="noStrike" spc="-1" dirty="0">
                        <a:latin typeface="Arial"/>
                      </a:endParaRPr>
                    </a:p>
                  </a:txBody>
                  <a:tcPr marL="73801" marR="73801" marT="41476" marB="41476">
                    <a:lnR w="720">
                      <a:solidFill>
                        <a:srgbClr val="000000"/>
                      </a:solidFill>
                    </a:lnR>
                    <a:lnT w="720">
                      <a:solidFill>
                        <a:srgbClr val="000000"/>
                      </a:solidFill>
                    </a:lnT>
                    <a:lnB w="720">
                      <a:solidFill>
                        <a:srgbClr val="000000"/>
                      </a:solidFill>
                    </a:lnB>
                    <a:solidFill>
                      <a:srgbClr val="FFFFFF"/>
                    </a:solidFill>
                  </a:tcPr>
                </a:tc>
                <a:tc>
                  <a:txBody>
                    <a:bodyPr/>
                    <a:lstStyle/>
                    <a:p>
                      <a:pPr>
                        <a:lnSpc>
                          <a:spcPct val="95000"/>
                        </a:lnSpc>
                        <a:spcBef>
                          <a:spcPts val="349"/>
                        </a:spcBef>
                      </a:pPr>
                      <a:r>
                        <a:rPr lang="fr-FR" sz="1800" b="0" strike="noStrike" spc="-1" dirty="0">
                          <a:solidFill>
                            <a:srgbClr val="000000"/>
                          </a:solidFill>
                          <a:latin typeface="Arial"/>
                          <a:ea typeface="MS Gothic"/>
                        </a:rPr>
                        <a:t>2/ </a:t>
                      </a:r>
                      <a:r>
                        <a:rPr lang="fr-FR" sz="1800" b="0" strike="noStrike" spc="-1" dirty="0" err="1" smtClean="0">
                          <a:solidFill>
                            <a:srgbClr val="000000"/>
                          </a:solidFill>
                          <a:latin typeface="Arial"/>
                          <a:ea typeface="MS Gothic"/>
                        </a:rPr>
                        <a:t>Demand</a:t>
                      </a:r>
                      <a:r>
                        <a:rPr lang="fr-FR" sz="1800" b="0" strike="noStrike" spc="-1" baseline="0" dirty="0" smtClean="0">
                          <a:solidFill>
                            <a:srgbClr val="000000"/>
                          </a:solidFill>
                          <a:latin typeface="Arial"/>
                          <a:ea typeface="MS Gothic"/>
                        </a:rPr>
                        <a:t> </a:t>
                      </a:r>
                      <a:r>
                        <a:rPr lang="fr-FR" sz="1800" b="0" strike="noStrike" spc="-1" baseline="0" dirty="0" err="1" smtClean="0">
                          <a:solidFill>
                            <a:srgbClr val="000000"/>
                          </a:solidFill>
                          <a:latin typeface="Arial"/>
                          <a:ea typeface="MS Gothic"/>
                        </a:rPr>
                        <a:t>increase</a:t>
                      </a:r>
                      <a:endParaRPr lang="fr-FR" sz="1800" b="0" strike="noStrike" spc="-1" dirty="0">
                        <a:latin typeface="Arial"/>
                      </a:endParaRPr>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a:lstStyle/>
                    <a:p>
                      <a:pPr>
                        <a:lnSpc>
                          <a:spcPct val="95000"/>
                        </a:lnSpc>
                        <a:spcBef>
                          <a:spcPts val="349"/>
                        </a:spcBef>
                      </a:pPr>
                      <a:r>
                        <a:rPr lang="fr-FR" sz="1800" b="0" strike="noStrike" spc="-1" dirty="0">
                          <a:solidFill>
                            <a:srgbClr val="000000"/>
                          </a:solidFill>
                          <a:latin typeface="Arial"/>
                          <a:ea typeface="MS Gothic"/>
                        </a:rPr>
                        <a:t>3/ </a:t>
                      </a:r>
                      <a:r>
                        <a:rPr lang="fr-FR" sz="1800" b="0" strike="noStrike" spc="-1" dirty="0" err="1" smtClean="0">
                          <a:solidFill>
                            <a:srgbClr val="000000"/>
                          </a:solidFill>
                          <a:latin typeface="Arial"/>
                          <a:ea typeface="MS Gothic"/>
                        </a:rPr>
                        <a:t>Poverty</a:t>
                      </a:r>
                      <a:r>
                        <a:rPr lang="fr-FR" sz="1800" b="0" strike="noStrike" spc="-1" dirty="0" smtClean="0">
                          <a:solidFill>
                            <a:srgbClr val="000000"/>
                          </a:solidFill>
                          <a:latin typeface="Arial"/>
                          <a:ea typeface="MS Gothic"/>
                        </a:rPr>
                        <a:t> </a:t>
                      </a:r>
                      <a:r>
                        <a:rPr lang="fr-FR" sz="1800" b="0" strike="noStrike" spc="-1" dirty="0" err="1" smtClean="0">
                          <a:solidFill>
                            <a:srgbClr val="000000"/>
                          </a:solidFill>
                          <a:latin typeface="Arial"/>
                          <a:ea typeface="MS Gothic"/>
                        </a:rPr>
                        <a:t>increase</a:t>
                      </a:r>
                      <a:endParaRPr lang="fr-FR" sz="1800" b="0" strike="noStrike" spc="-1" dirty="0">
                        <a:latin typeface="Arial"/>
                      </a:endParaRPr>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a:lstStyle/>
                    <a:p>
                      <a:pPr>
                        <a:lnSpc>
                          <a:spcPct val="95000"/>
                        </a:lnSpc>
                        <a:spcBef>
                          <a:spcPts val="349"/>
                        </a:spcBef>
                      </a:pPr>
                      <a:r>
                        <a:rPr lang="fr-FR" sz="1800" b="0" strike="noStrike" spc="-1" dirty="0">
                          <a:solidFill>
                            <a:srgbClr val="000000"/>
                          </a:solidFill>
                          <a:latin typeface="Arial"/>
                          <a:ea typeface="MS Gothic"/>
                        </a:rPr>
                        <a:t>4/ </a:t>
                      </a:r>
                      <a:r>
                        <a:rPr lang="fr-FR" sz="1800" b="0" strike="noStrike" spc="-1" dirty="0" err="1" smtClean="0">
                          <a:solidFill>
                            <a:srgbClr val="000000"/>
                          </a:solidFill>
                          <a:latin typeface="Arial"/>
                          <a:ea typeface="MS Gothic"/>
                        </a:rPr>
                        <a:t>Climate</a:t>
                      </a:r>
                      <a:r>
                        <a:rPr lang="fr-FR" sz="1800" b="0" strike="noStrike" spc="-1" dirty="0" smtClean="0">
                          <a:solidFill>
                            <a:srgbClr val="000000"/>
                          </a:solidFill>
                          <a:latin typeface="Arial"/>
                          <a:ea typeface="MS Gothic"/>
                        </a:rPr>
                        <a:t> change impacts </a:t>
                      </a:r>
                      <a:r>
                        <a:rPr lang="fr-FR" sz="1800" b="0" strike="noStrike" spc="-1" dirty="0" err="1" smtClean="0">
                          <a:solidFill>
                            <a:srgbClr val="000000"/>
                          </a:solidFill>
                          <a:latin typeface="Arial"/>
                          <a:ea typeface="MS Gothic"/>
                        </a:rPr>
                        <a:t>increase</a:t>
                      </a:r>
                      <a:endParaRPr lang="fr-FR" sz="1800" b="0" strike="noStrike" spc="-1" dirty="0">
                        <a:latin typeface="Arial"/>
                      </a:endParaRPr>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a:lstStyle/>
                    <a:p>
                      <a:pPr>
                        <a:lnSpc>
                          <a:spcPct val="95000"/>
                        </a:lnSpc>
                        <a:spcBef>
                          <a:spcPts val="349"/>
                        </a:spcBef>
                      </a:pPr>
                      <a:r>
                        <a:rPr lang="fr-FR" sz="1800" b="0" strike="noStrike" spc="-1" dirty="0">
                          <a:solidFill>
                            <a:srgbClr val="000000"/>
                          </a:solidFill>
                          <a:latin typeface="Arial"/>
                          <a:ea typeface="MS Gothic"/>
                        </a:rPr>
                        <a:t>5/ </a:t>
                      </a:r>
                      <a:r>
                        <a:rPr lang="fr-FR" sz="1800" b="0" i="1" strike="noStrike" spc="-1" dirty="0" err="1">
                          <a:solidFill>
                            <a:srgbClr val="000000"/>
                          </a:solidFill>
                          <a:latin typeface="Arial"/>
                          <a:ea typeface="MS Gothic"/>
                        </a:rPr>
                        <a:t>Centella</a:t>
                      </a:r>
                      <a:r>
                        <a:rPr lang="fr-FR" sz="1800" b="0" strike="noStrike" spc="-1" dirty="0">
                          <a:solidFill>
                            <a:srgbClr val="000000"/>
                          </a:solidFill>
                          <a:latin typeface="Arial"/>
                          <a:ea typeface="MS Gothic"/>
                        </a:rPr>
                        <a:t> </a:t>
                      </a:r>
                      <a:r>
                        <a:rPr lang="fr-FR" sz="1800" b="0" strike="noStrike" spc="-1" dirty="0" err="1" smtClean="0">
                          <a:solidFill>
                            <a:srgbClr val="000000"/>
                          </a:solidFill>
                          <a:latin typeface="Arial"/>
                          <a:ea typeface="MS Gothic"/>
                        </a:rPr>
                        <a:t>is</a:t>
                      </a:r>
                      <a:r>
                        <a:rPr lang="fr-FR" sz="1800" b="0" strike="noStrike" spc="-1" dirty="0" smtClean="0">
                          <a:solidFill>
                            <a:srgbClr val="000000"/>
                          </a:solidFill>
                          <a:latin typeface="Arial"/>
                          <a:ea typeface="MS Gothic"/>
                        </a:rPr>
                        <a:t> a star </a:t>
                      </a:r>
                      <a:r>
                        <a:rPr lang="fr-FR" sz="1800" b="0" strike="noStrike" spc="-1" dirty="0" err="1" smtClean="0">
                          <a:solidFill>
                            <a:srgbClr val="000000"/>
                          </a:solidFill>
                          <a:latin typeface="Arial"/>
                          <a:ea typeface="MS Gothic"/>
                        </a:rPr>
                        <a:t>ingredient</a:t>
                      </a:r>
                      <a:endParaRPr lang="fr-FR" sz="1800" b="0" strike="noStrike" spc="-1" dirty="0">
                        <a:latin typeface="Arial"/>
                      </a:endParaRPr>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1166478">
                <a:tc>
                  <a:txBody>
                    <a:bodyPr/>
                    <a:lstStyle/>
                    <a:p>
                      <a:pPr>
                        <a:lnSpc>
                          <a:spcPct val="95000"/>
                        </a:lnSpc>
                        <a:spcBef>
                          <a:spcPts val="349"/>
                        </a:spcBef>
                      </a:pPr>
                      <a:r>
                        <a:rPr lang="fr-FR" sz="1800" b="0" strike="noStrike" spc="-1" dirty="0" smtClean="0">
                          <a:solidFill>
                            <a:srgbClr val="000000"/>
                          </a:solidFill>
                          <a:latin typeface="Arial"/>
                          <a:ea typeface="MS Gothic"/>
                        </a:rPr>
                        <a:t>Secure</a:t>
                      </a:r>
                      <a:r>
                        <a:rPr lang="fr-FR" sz="1800" b="0" strike="noStrike" spc="-1" baseline="0" dirty="0" smtClean="0">
                          <a:solidFill>
                            <a:srgbClr val="000000"/>
                          </a:solidFill>
                          <a:latin typeface="Arial"/>
                          <a:ea typeface="MS Gothic"/>
                        </a:rPr>
                        <a:t> </a:t>
                      </a:r>
                      <a:r>
                        <a:rPr lang="fr-FR" sz="1800" b="0" strike="noStrike" spc="-1" baseline="0" dirty="0" err="1" smtClean="0">
                          <a:solidFill>
                            <a:srgbClr val="000000"/>
                          </a:solidFill>
                          <a:latin typeface="Arial"/>
                          <a:ea typeface="MS Gothic"/>
                        </a:rPr>
                        <a:t>sourcing</a:t>
                      </a:r>
                      <a:r>
                        <a:rPr lang="fr-FR" sz="1800" b="0" strike="noStrike" spc="-1" baseline="0" dirty="0" smtClean="0">
                          <a:solidFill>
                            <a:srgbClr val="000000"/>
                          </a:solidFill>
                          <a:latin typeface="Arial"/>
                          <a:ea typeface="MS Gothic"/>
                        </a:rPr>
                        <a:t> of </a:t>
                      </a:r>
                      <a:r>
                        <a:rPr lang="fr-FR" sz="1800" b="0" strike="noStrike" spc="-1" baseline="0" dirty="0" err="1" smtClean="0">
                          <a:solidFill>
                            <a:srgbClr val="000000"/>
                          </a:solidFill>
                          <a:latin typeface="Arial"/>
                          <a:ea typeface="MS Gothic"/>
                        </a:rPr>
                        <a:t>raw</a:t>
                      </a:r>
                      <a:r>
                        <a:rPr lang="fr-FR" sz="1800" b="0" strike="noStrike" spc="-1" baseline="0" dirty="0" smtClean="0">
                          <a:solidFill>
                            <a:srgbClr val="000000"/>
                          </a:solidFill>
                          <a:latin typeface="Arial"/>
                          <a:ea typeface="MS Gothic"/>
                        </a:rPr>
                        <a:t> </a:t>
                      </a:r>
                      <a:r>
                        <a:rPr lang="fr-FR" sz="1800" b="0" strike="noStrike" spc="-1" baseline="0" dirty="0" err="1" smtClean="0">
                          <a:solidFill>
                            <a:srgbClr val="000000"/>
                          </a:solidFill>
                          <a:latin typeface="Arial"/>
                          <a:ea typeface="MS Gothic"/>
                        </a:rPr>
                        <a:t>material</a:t>
                      </a:r>
                      <a:endParaRPr lang="fr-FR" sz="1800" b="0" strike="noStrike" spc="-1" dirty="0">
                        <a:latin typeface="Arial"/>
                      </a:endParaRPr>
                    </a:p>
                  </a:txBody>
                  <a:tcPr marL="73801" marR="73801" marT="41476" marB="41476">
                    <a:lnL w="720">
                      <a:solidFill>
                        <a:srgbClr val="000000"/>
                      </a:solidFill>
                    </a:lnL>
                    <a:lnR w="720">
                      <a:solidFill>
                        <a:srgbClr val="000000"/>
                      </a:solidFill>
                    </a:lnR>
                    <a:lnB w="720">
                      <a:solidFill>
                        <a:srgbClr val="000000"/>
                      </a:solidFill>
                    </a:lnB>
                    <a:solidFill>
                      <a:srgbClr val="FFFFFF"/>
                    </a:solidFill>
                  </a:tcPr>
                </a:tc>
                <a:tc>
                  <a:txBody>
                    <a:bodyPr/>
                    <a:lstStyle/>
                    <a:p>
                      <a:endParaRPr lang="fr-FR" sz="2000" b="0" dirty="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89C765"/>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D4711A"/>
                    </a:solidFill>
                  </a:tcPr>
                </a:tc>
                <a:tc>
                  <a:txBody>
                    <a:bodyPr/>
                    <a:lstStyle/>
                    <a:p>
                      <a:endParaRPr lang="fr-FR" sz="2000" b="0" dirty="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E3D200"/>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E3D200"/>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D4711A"/>
                    </a:solidFill>
                  </a:tcPr>
                </a:tc>
              </a:tr>
              <a:tr h="603087">
                <a:tc>
                  <a:txBody>
                    <a:bodyPr/>
                    <a:lstStyle/>
                    <a:p>
                      <a:pPr>
                        <a:lnSpc>
                          <a:spcPct val="95000"/>
                        </a:lnSpc>
                        <a:spcBef>
                          <a:spcPts val="349"/>
                        </a:spcBef>
                      </a:pPr>
                      <a:r>
                        <a:rPr lang="fr-FR" sz="1800" b="0" strike="noStrike" spc="-1" dirty="0" err="1" smtClean="0">
                          <a:solidFill>
                            <a:srgbClr val="000000"/>
                          </a:solidFill>
                          <a:latin typeface="Arial"/>
                          <a:ea typeface="MS Gothic"/>
                        </a:rPr>
                        <a:t>Leafpicker</a:t>
                      </a:r>
                      <a:r>
                        <a:rPr lang="fr-FR" sz="1800" b="0" strike="noStrike" spc="-1" baseline="0" dirty="0" smtClean="0">
                          <a:solidFill>
                            <a:srgbClr val="000000"/>
                          </a:solidFill>
                          <a:latin typeface="Arial"/>
                          <a:ea typeface="MS Gothic"/>
                        </a:rPr>
                        <a:t> </a:t>
                      </a:r>
                      <a:r>
                        <a:rPr lang="fr-FR" sz="1800" b="0" strike="noStrike" spc="-1" baseline="0" dirty="0" err="1" smtClean="0">
                          <a:solidFill>
                            <a:srgbClr val="000000"/>
                          </a:solidFill>
                          <a:latin typeface="Arial"/>
                          <a:ea typeface="MS Gothic"/>
                        </a:rPr>
                        <a:t>income</a:t>
                      </a:r>
                      <a:endParaRPr lang="fr-FR" sz="1800" b="0" strike="noStrike" spc="-1" dirty="0">
                        <a:latin typeface="Arial"/>
                      </a:endParaRPr>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D4711A"/>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D4711A"/>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D4711A"/>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D4711A"/>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D4711A"/>
                    </a:solidFill>
                  </a:tcPr>
                </a:tc>
              </a:tr>
              <a:tr h="824328">
                <a:tc>
                  <a:txBody>
                    <a:bodyPr/>
                    <a:lstStyle/>
                    <a:p>
                      <a:pPr>
                        <a:lnSpc>
                          <a:spcPct val="95000"/>
                        </a:lnSpc>
                        <a:spcBef>
                          <a:spcPts val="349"/>
                        </a:spcBef>
                      </a:pPr>
                      <a:r>
                        <a:rPr lang="fr-FR" sz="1800" b="0" strike="noStrike" spc="-1" dirty="0" smtClean="0">
                          <a:solidFill>
                            <a:srgbClr val="000000"/>
                          </a:solidFill>
                          <a:latin typeface="Arial"/>
                          <a:ea typeface="MS Gothic"/>
                        </a:rPr>
                        <a:t>Plant</a:t>
                      </a:r>
                      <a:r>
                        <a:rPr lang="fr-FR" sz="1800" b="0" strike="noStrike" spc="-1" baseline="0" dirty="0" smtClean="0">
                          <a:solidFill>
                            <a:srgbClr val="000000"/>
                          </a:solidFill>
                          <a:latin typeface="Arial"/>
                          <a:ea typeface="MS Gothic"/>
                        </a:rPr>
                        <a:t> </a:t>
                      </a:r>
                      <a:r>
                        <a:rPr lang="fr-FR" sz="1800" b="0" strike="noStrike" spc="-1" baseline="0" dirty="0" err="1" smtClean="0">
                          <a:solidFill>
                            <a:srgbClr val="000000"/>
                          </a:solidFill>
                          <a:latin typeface="Arial"/>
                          <a:ea typeface="MS Gothic"/>
                        </a:rPr>
                        <a:t>regeneration</a:t>
                      </a:r>
                      <a:endParaRPr lang="fr-FR" sz="1800" b="0" strike="noStrike" spc="-1" dirty="0">
                        <a:latin typeface="Arial"/>
                      </a:endParaRPr>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a:lstStyle/>
                    <a:p>
                      <a:endParaRPr lang="fr-FR" sz="2000" b="0" dirty="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89C765"/>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89C765"/>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D4711A"/>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E3D200"/>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E3D200"/>
                    </a:solidFill>
                  </a:tcPr>
                </a:tc>
              </a:tr>
              <a:tr h="824328">
                <a:tc>
                  <a:txBody>
                    <a:bodyPr/>
                    <a:lstStyle/>
                    <a:p>
                      <a:pPr>
                        <a:lnSpc>
                          <a:spcPct val="95000"/>
                        </a:lnSpc>
                        <a:spcBef>
                          <a:spcPts val="349"/>
                        </a:spcBef>
                      </a:pPr>
                      <a:r>
                        <a:rPr lang="fr-FR" sz="1800" b="0" strike="noStrike" spc="-1" dirty="0" err="1" smtClean="0">
                          <a:solidFill>
                            <a:srgbClr val="000000"/>
                          </a:solidFill>
                          <a:latin typeface="Arial"/>
                          <a:ea typeface="MS Gothic"/>
                        </a:rPr>
                        <a:t>Quality</a:t>
                      </a:r>
                      <a:r>
                        <a:rPr lang="fr-FR" sz="1800" b="0" strike="noStrike" spc="-1" baseline="0" dirty="0" smtClean="0">
                          <a:solidFill>
                            <a:srgbClr val="000000"/>
                          </a:solidFill>
                          <a:latin typeface="Arial"/>
                          <a:ea typeface="MS Gothic"/>
                        </a:rPr>
                        <a:t> of the active </a:t>
                      </a:r>
                      <a:r>
                        <a:rPr lang="fr-FR" sz="1800" b="0" strike="noStrike" spc="-1" baseline="0" dirty="0" err="1" smtClean="0">
                          <a:solidFill>
                            <a:srgbClr val="000000"/>
                          </a:solidFill>
                          <a:latin typeface="Arial"/>
                          <a:ea typeface="MS Gothic"/>
                        </a:rPr>
                        <a:t>principles</a:t>
                      </a:r>
                      <a:endParaRPr lang="fr-FR" sz="1800" b="0" strike="noStrike" spc="-1" dirty="0">
                        <a:latin typeface="Arial"/>
                      </a:endParaRPr>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89C765"/>
                    </a:solidFill>
                  </a:tcPr>
                </a:tc>
                <a:tc>
                  <a:txBody>
                    <a:bodyPr/>
                    <a:lstStyle/>
                    <a:p>
                      <a:endParaRPr lang="fr-FR" sz="2000" b="0" dirty="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89C765"/>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E3D200"/>
                    </a:solidFill>
                  </a:tcPr>
                </a:tc>
                <a:tc>
                  <a:txBody>
                    <a:bodyPr/>
                    <a:lstStyle/>
                    <a:p>
                      <a:endParaRPr lang="fr-FR" sz="2000" b="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E3D200"/>
                    </a:solidFill>
                  </a:tcPr>
                </a:tc>
                <a:tc>
                  <a:txBody>
                    <a:bodyPr/>
                    <a:lstStyle/>
                    <a:p>
                      <a:endParaRPr lang="fr-FR" sz="2000" b="0" dirty="0"/>
                    </a:p>
                  </a:txBody>
                  <a:tcPr marL="73801" marR="73801" marT="41476" marB="41476">
                    <a:lnL w="720">
                      <a:solidFill>
                        <a:srgbClr val="000000"/>
                      </a:solidFill>
                    </a:lnL>
                    <a:lnR w="720">
                      <a:solidFill>
                        <a:srgbClr val="000000"/>
                      </a:solidFill>
                    </a:lnR>
                    <a:lnT w="720">
                      <a:solidFill>
                        <a:srgbClr val="000000"/>
                      </a:solidFill>
                    </a:lnT>
                    <a:lnB w="720">
                      <a:solidFill>
                        <a:srgbClr val="000000"/>
                      </a:solidFill>
                    </a:lnB>
                    <a:solidFill>
                      <a:srgbClr val="E3D200"/>
                    </a:solidFill>
                  </a:tcPr>
                </a:tc>
              </a:tr>
            </a:tbl>
          </a:graphicData>
        </a:graphic>
      </p:graphicFrame>
      <p:sp>
        <p:nvSpPr>
          <p:cNvPr id="2" name="Ellipse 1"/>
          <p:cNvSpPr/>
          <p:nvPr/>
        </p:nvSpPr>
        <p:spPr>
          <a:xfrm>
            <a:off x="182880" y="3408218"/>
            <a:ext cx="12009120" cy="13134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400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Extraire 3"/>
          <p:cNvSpPr>
            <a:spLocks noChangeArrowheads="1"/>
          </p:cNvSpPr>
          <p:nvPr/>
        </p:nvSpPr>
        <p:spPr bwMode="auto">
          <a:xfrm>
            <a:off x="3633601" y="4854751"/>
            <a:ext cx="2916000" cy="1555363"/>
          </a:xfrm>
          <a:prstGeom prst="flowChartExtract">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927" tIns="41464" rIns="82927" bIns="41464"/>
          <a:lstStyle/>
          <a:p>
            <a:r>
              <a:rPr lang="fr-FR" sz="1500" b="1">
                <a:solidFill>
                  <a:srgbClr val="FF0000"/>
                </a:solidFill>
              </a:rPr>
              <a:t>Regeneration plant</a:t>
            </a:r>
          </a:p>
        </p:txBody>
      </p:sp>
      <p:sp>
        <p:nvSpPr>
          <p:cNvPr id="5" name="Organigramme : Fusion 4"/>
          <p:cNvSpPr>
            <a:spLocks noChangeArrowheads="1"/>
          </p:cNvSpPr>
          <p:nvPr/>
        </p:nvSpPr>
        <p:spPr bwMode="auto">
          <a:xfrm>
            <a:off x="3828000" y="3688229"/>
            <a:ext cx="2462400" cy="1231329"/>
          </a:xfrm>
          <a:prstGeom prst="flowChartMerg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927" tIns="41464" rIns="82927" bIns="41464" anchor="ctr"/>
          <a:lstStyle/>
          <a:p>
            <a:pPr algn="ctr"/>
            <a:r>
              <a:rPr lang="fr-FR"/>
              <a:t>Price</a:t>
            </a:r>
          </a:p>
        </p:txBody>
      </p:sp>
      <p:sp>
        <p:nvSpPr>
          <p:cNvPr id="7" name="Organigramme : Fusion 6"/>
          <p:cNvSpPr>
            <a:spLocks noChangeArrowheads="1"/>
          </p:cNvSpPr>
          <p:nvPr/>
        </p:nvSpPr>
        <p:spPr bwMode="auto">
          <a:xfrm>
            <a:off x="5124001" y="4919558"/>
            <a:ext cx="2786400" cy="1490557"/>
          </a:xfrm>
          <a:prstGeom prst="flowChartMerg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927" tIns="41464" rIns="82927" bIns="41464" anchor="ctr"/>
          <a:lstStyle/>
          <a:p>
            <a:pPr algn="ctr"/>
            <a:r>
              <a:rPr lang="fr-FR"/>
              <a:t>Leafpicker</a:t>
            </a:r>
          </a:p>
          <a:p>
            <a:pPr algn="ctr"/>
            <a:r>
              <a:rPr lang="fr-FR"/>
              <a:t>Poverty</a:t>
            </a:r>
          </a:p>
        </p:txBody>
      </p:sp>
      <p:sp>
        <p:nvSpPr>
          <p:cNvPr id="8" name="Organigramme : Extraire 7"/>
          <p:cNvSpPr>
            <a:spLocks noChangeArrowheads="1"/>
          </p:cNvSpPr>
          <p:nvPr/>
        </p:nvSpPr>
        <p:spPr bwMode="auto">
          <a:xfrm>
            <a:off x="6574081" y="4854751"/>
            <a:ext cx="2721600" cy="1555363"/>
          </a:xfrm>
          <a:prstGeom prst="flowChartExtract">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927" tIns="41464" rIns="82927" bIns="41464"/>
          <a:lstStyle/>
          <a:p>
            <a:r>
              <a:rPr lang="fr-FR"/>
              <a:t>Land use </a:t>
            </a:r>
          </a:p>
          <a:p>
            <a:r>
              <a:rPr lang="fr-FR"/>
              <a:t>Usufruct</a:t>
            </a:r>
          </a:p>
        </p:txBody>
      </p:sp>
      <p:sp>
        <p:nvSpPr>
          <p:cNvPr id="9" name="Organigramme : Extraire 8"/>
          <p:cNvSpPr>
            <a:spLocks noChangeArrowheads="1"/>
          </p:cNvSpPr>
          <p:nvPr/>
        </p:nvSpPr>
        <p:spPr bwMode="auto">
          <a:xfrm>
            <a:off x="5099521" y="3364194"/>
            <a:ext cx="2980800" cy="1555363"/>
          </a:xfrm>
          <a:prstGeom prst="flowChartExtract">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927" tIns="41464" rIns="82927" bIns="41464"/>
          <a:lstStyle/>
          <a:p>
            <a:r>
              <a:rPr lang="fr-FR"/>
              <a:t>Coordination</a:t>
            </a:r>
          </a:p>
          <a:p>
            <a:r>
              <a:rPr lang="fr-FR"/>
              <a:t>Opportunism</a:t>
            </a:r>
          </a:p>
        </p:txBody>
      </p:sp>
      <p:sp>
        <p:nvSpPr>
          <p:cNvPr id="12" name="Organigramme : Fusion 11"/>
          <p:cNvSpPr>
            <a:spLocks noChangeArrowheads="1"/>
          </p:cNvSpPr>
          <p:nvPr/>
        </p:nvSpPr>
        <p:spPr bwMode="auto">
          <a:xfrm>
            <a:off x="3633600" y="1954287"/>
            <a:ext cx="2678400" cy="1684977"/>
          </a:xfrm>
          <a:prstGeom prst="flowChartMerg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927" tIns="41464" rIns="82927" bIns="41464" anchor="ctr"/>
          <a:lstStyle/>
          <a:p>
            <a:pPr algn="ctr"/>
            <a:r>
              <a:rPr lang="fr-FR"/>
              <a:t>Demand for sustainable sourcing</a:t>
            </a:r>
          </a:p>
        </p:txBody>
      </p:sp>
      <p:sp>
        <p:nvSpPr>
          <p:cNvPr id="13" name="Organigramme : Fusion 12"/>
          <p:cNvSpPr>
            <a:spLocks noChangeArrowheads="1"/>
          </p:cNvSpPr>
          <p:nvPr/>
        </p:nvSpPr>
        <p:spPr bwMode="auto">
          <a:xfrm>
            <a:off x="8058362" y="4909698"/>
            <a:ext cx="2692800" cy="1555363"/>
          </a:xfrm>
          <a:prstGeom prst="flowChartMerg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927" tIns="41464" rIns="82927" bIns="41464" anchor="ctr"/>
          <a:lstStyle/>
          <a:p>
            <a:pPr algn="ctr"/>
            <a:r>
              <a:rPr lang="fr-FR"/>
              <a:t>Hierarchy &amp; social organisation </a:t>
            </a:r>
          </a:p>
        </p:txBody>
      </p:sp>
      <p:sp>
        <p:nvSpPr>
          <p:cNvPr id="14" name="Organigramme : Fusion 13"/>
          <p:cNvSpPr>
            <a:spLocks noChangeArrowheads="1"/>
          </p:cNvSpPr>
          <p:nvPr/>
        </p:nvSpPr>
        <p:spPr bwMode="auto">
          <a:xfrm>
            <a:off x="6574081" y="3364195"/>
            <a:ext cx="2916000" cy="1490557"/>
          </a:xfrm>
          <a:prstGeom prst="flowChartMerg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927" tIns="41464" rIns="82927" bIns="41464" anchor="ctr"/>
          <a:lstStyle/>
          <a:p>
            <a:pPr algn="ctr"/>
            <a:r>
              <a:rPr lang="fr-FR"/>
              <a:t>Technology</a:t>
            </a:r>
          </a:p>
        </p:txBody>
      </p:sp>
      <p:sp>
        <p:nvSpPr>
          <p:cNvPr id="17" name="Organigramme : Fusion 16"/>
          <p:cNvSpPr>
            <a:spLocks noChangeArrowheads="1"/>
          </p:cNvSpPr>
          <p:nvPr/>
        </p:nvSpPr>
        <p:spPr bwMode="auto">
          <a:xfrm>
            <a:off x="2208000" y="4919558"/>
            <a:ext cx="2786400" cy="1555363"/>
          </a:xfrm>
          <a:prstGeom prst="flowChartMerg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927" tIns="41464" rIns="82927" bIns="41464" anchor="ctr"/>
          <a:lstStyle/>
          <a:p>
            <a:pPr algn="ctr"/>
            <a:r>
              <a:rPr lang="fr-FR"/>
              <a:t>Food sovereignty</a:t>
            </a:r>
          </a:p>
        </p:txBody>
      </p:sp>
      <p:sp>
        <p:nvSpPr>
          <p:cNvPr id="19" name="Organigramme : Extraire 18"/>
          <p:cNvSpPr>
            <a:spLocks noChangeArrowheads="1"/>
          </p:cNvSpPr>
          <p:nvPr/>
        </p:nvSpPr>
        <p:spPr bwMode="auto">
          <a:xfrm>
            <a:off x="5363040" y="1290376"/>
            <a:ext cx="2806560" cy="2036374"/>
          </a:xfrm>
          <a:prstGeom prst="flowChartExtract">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927" tIns="41464" rIns="82927" bIns="41464" anchor="ctr"/>
          <a:lstStyle/>
          <a:p>
            <a:pPr algn="ctr"/>
            <a:r>
              <a:rPr lang="fr-FR"/>
              <a:t>Quality</a:t>
            </a:r>
          </a:p>
        </p:txBody>
      </p:sp>
      <p:sp>
        <p:nvSpPr>
          <p:cNvPr id="20" name="Rectangle 19"/>
          <p:cNvSpPr>
            <a:spLocks noChangeArrowheads="1"/>
          </p:cNvSpPr>
          <p:nvPr/>
        </p:nvSpPr>
        <p:spPr bwMode="auto">
          <a:xfrm>
            <a:off x="2787961" y="530802"/>
            <a:ext cx="7523279" cy="46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27" tIns="41464" rIns="82927" bIns="41464">
            <a:spAutoFit/>
          </a:bodyPr>
          <a:lstStyle/>
          <a:p>
            <a:pPr>
              <a:buSzPct val="45000"/>
              <a:tabLst>
                <a:tab pos="653770" algn="l"/>
                <a:tab pos="1310419" algn="l"/>
                <a:tab pos="1967069" algn="l"/>
                <a:tab pos="2623719" algn="l"/>
                <a:tab pos="3280368" algn="l"/>
                <a:tab pos="3937018" algn="l"/>
                <a:tab pos="4593668" algn="l"/>
                <a:tab pos="5250317" algn="l"/>
                <a:tab pos="5906967" algn="l"/>
                <a:tab pos="6563617" algn="l"/>
                <a:tab pos="7220267" algn="l"/>
                <a:tab pos="7876916" algn="l"/>
              </a:tabLst>
              <a:defRPr/>
            </a:pPr>
            <a:r>
              <a:rPr lang="fr-FR" sz="2500" b="1" dirty="0" err="1">
                <a:solidFill>
                  <a:schemeClr val="tx2">
                    <a:satMod val="130000"/>
                  </a:schemeClr>
                </a:solidFill>
                <a:latin typeface="+mj-lt"/>
                <a:ea typeface="+mj-ea"/>
                <a:cs typeface="+mj-cs"/>
              </a:rPr>
              <a:t>Individually</a:t>
            </a:r>
            <a:r>
              <a:rPr lang="fr-FR" sz="2500" b="1" dirty="0">
                <a:solidFill>
                  <a:schemeClr val="tx2">
                    <a:satMod val="130000"/>
                  </a:schemeClr>
                </a:solidFill>
                <a:latin typeface="+mj-lt"/>
                <a:ea typeface="+mj-ea"/>
                <a:cs typeface="+mj-cs"/>
              </a:rPr>
              <a:t>, </a:t>
            </a:r>
            <a:r>
              <a:rPr lang="fr-FR" sz="2500" b="1" dirty="0" err="1">
                <a:solidFill>
                  <a:schemeClr val="tx2">
                    <a:satMod val="130000"/>
                  </a:schemeClr>
                </a:solidFill>
                <a:latin typeface="+mj-lt"/>
                <a:ea typeface="+mj-ea"/>
                <a:cs typeface="+mj-cs"/>
              </a:rPr>
              <a:t>actors</a:t>
            </a:r>
            <a:r>
              <a:rPr lang="fr-FR" sz="2500" b="1" dirty="0">
                <a:solidFill>
                  <a:schemeClr val="tx2">
                    <a:satMod val="130000"/>
                  </a:schemeClr>
                </a:solidFill>
                <a:latin typeface="+mj-lt"/>
                <a:ea typeface="+mj-ea"/>
                <a:cs typeface="+mj-cs"/>
              </a:rPr>
              <a:t> are </a:t>
            </a:r>
            <a:r>
              <a:rPr lang="fr-FR" sz="2500" b="1" dirty="0" err="1">
                <a:solidFill>
                  <a:schemeClr val="tx2">
                    <a:satMod val="130000"/>
                  </a:schemeClr>
                </a:solidFill>
                <a:latin typeface="+mj-lt"/>
                <a:ea typeface="+mj-ea"/>
                <a:cs typeface="+mj-cs"/>
              </a:rPr>
              <a:t>limited</a:t>
            </a:r>
            <a:r>
              <a:rPr lang="fr-FR" sz="2500" b="1" dirty="0">
                <a:solidFill>
                  <a:schemeClr val="tx2">
                    <a:satMod val="130000"/>
                  </a:schemeClr>
                </a:solidFill>
                <a:latin typeface="+mj-lt"/>
                <a:ea typeface="+mj-ea"/>
                <a:cs typeface="+mj-cs"/>
              </a:rPr>
              <a:t> to </a:t>
            </a:r>
            <a:r>
              <a:rPr lang="fr-FR" sz="2500" b="1" dirty="0" err="1">
                <a:solidFill>
                  <a:schemeClr val="tx2">
                    <a:satMod val="130000"/>
                  </a:schemeClr>
                </a:solidFill>
                <a:latin typeface="+mj-lt"/>
                <a:ea typeface="+mj-ea"/>
                <a:cs typeface="+mj-cs"/>
              </a:rPr>
              <a:t>adress</a:t>
            </a:r>
            <a:r>
              <a:rPr lang="fr-FR" sz="2500" b="1" dirty="0">
                <a:solidFill>
                  <a:schemeClr val="tx2">
                    <a:satMod val="130000"/>
                  </a:schemeClr>
                </a:solidFill>
                <a:latin typeface="+mj-lt"/>
                <a:ea typeface="+mj-ea"/>
                <a:cs typeface="+mj-cs"/>
              </a:rPr>
              <a:t> </a:t>
            </a:r>
            <a:r>
              <a:rPr lang="fr-FR" sz="2500" b="1" dirty="0" err="1">
                <a:solidFill>
                  <a:schemeClr val="tx2">
                    <a:satMod val="130000"/>
                  </a:schemeClr>
                </a:solidFill>
                <a:latin typeface="+mj-lt"/>
                <a:ea typeface="+mj-ea"/>
                <a:cs typeface="+mj-cs"/>
              </a:rPr>
              <a:t>these</a:t>
            </a:r>
            <a:r>
              <a:rPr lang="fr-FR" sz="2500" b="1" dirty="0">
                <a:solidFill>
                  <a:schemeClr val="tx2">
                    <a:satMod val="130000"/>
                  </a:schemeClr>
                </a:solidFill>
                <a:latin typeface="+mj-lt"/>
                <a:ea typeface="+mj-ea"/>
                <a:cs typeface="+mj-cs"/>
              </a:rPr>
              <a:t> issues.  </a:t>
            </a:r>
          </a:p>
        </p:txBody>
      </p:sp>
      <p:sp>
        <p:nvSpPr>
          <p:cNvPr id="23" name="Organigramme : Extraire 22"/>
          <p:cNvSpPr>
            <a:spLocks noChangeArrowheads="1"/>
          </p:cNvSpPr>
          <p:nvPr/>
        </p:nvSpPr>
        <p:spPr bwMode="auto">
          <a:xfrm>
            <a:off x="2726400" y="3753035"/>
            <a:ext cx="2332800" cy="1166522"/>
          </a:xfrm>
          <a:prstGeom prst="flowChartExtract">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927" tIns="41464" rIns="82927" bIns="41464" anchor="ctr"/>
          <a:lstStyle/>
          <a:p>
            <a:pPr algn="ctr"/>
            <a:r>
              <a:rPr lang="fr-FR"/>
              <a:t>Sub-collector</a:t>
            </a:r>
          </a:p>
        </p:txBody>
      </p:sp>
    </p:spTree>
    <p:extLst>
      <p:ext uri="{BB962C8B-B14F-4D97-AF65-F5344CB8AC3E}">
        <p14:creationId xmlns:p14="http://schemas.microsoft.com/office/powerpoint/2010/main" val="1259242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2" grpId="0" animBg="1"/>
      <p:bldP spid="13" grpId="0" animBg="1"/>
      <p:bldP spid="14" grpId="0" animBg="1"/>
      <p:bldP spid="17" grpId="0" animBg="1"/>
      <p:bldP spid="19" grpId="0" animBg="1"/>
      <p:bldP spid="20"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ctr"/>
            <a:r>
              <a:rPr lang="en-US" dirty="0"/>
              <a:t>Driving change through a collective process </a:t>
            </a:r>
            <a:br>
              <a:rPr lang="en-US" dirty="0"/>
            </a:br>
            <a:r>
              <a:rPr lang="en-US" dirty="0" smtClean="0"/>
              <a:t>Cameroun</a:t>
            </a:r>
            <a:endParaRPr lang="en-US" dirty="0"/>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787635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62677" y="1824960"/>
            <a:ext cx="10058400" cy="2387600"/>
          </a:xfrm>
        </p:spPr>
        <p:txBody>
          <a:bodyPr>
            <a:normAutofit fontScale="90000"/>
          </a:bodyPr>
          <a:lstStyle/>
          <a:p>
            <a:r>
              <a:rPr lang="fr-FR" b="1" dirty="0" err="1" smtClean="0">
                <a:solidFill>
                  <a:schemeClr val="accent2">
                    <a:lumMod val="75000"/>
                  </a:schemeClr>
                </a:solidFill>
              </a:rPr>
              <a:t>Companion</a:t>
            </a:r>
            <a:r>
              <a:rPr lang="fr-FR" b="1" dirty="0" smtClean="0">
                <a:solidFill>
                  <a:schemeClr val="accent2">
                    <a:lumMod val="75000"/>
                  </a:schemeClr>
                </a:solidFill>
              </a:rPr>
              <a:t> </a:t>
            </a:r>
            <a:r>
              <a:rPr lang="fr-FR" b="1" dirty="0" err="1" smtClean="0">
                <a:solidFill>
                  <a:schemeClr val="accent2">
                    <a:lumMod val="75000"/>
                  </a:schemeClr>
                </a:solidFill>
              </a:rPr>
              <a:t>modeling</a:t>
            </a:r>
            <a:r>
              <a:rPr lang="fr-FR" b="1" dirty="0" smtClean="0"/>
              <a:t/>
            </a:r>
            <a:br>
              <a:rPr lang="fr-FR" b="1" dirty="0" smtClean="0"/>
            </a:br>
            <a:r>
              <a:rPr lang="fr-FR" b="1" dirty="0" smtClean="0"/>
              <a:t> </a:t>
            </a:r>
            <a:br>
              <a:rPr lang="fr-FR" b="1" dirty="0" smtClean="0"/>
            </a:br>
            <a:r>
              <a:rPr lang="fr-FR" b="1" dirty="0" err="1" smtClean="0"/>
              <a:t>Colaborative</a:t>
            </a:r>
            <a:r>
              <a:rPr lang="fr-FR" b="1" dirty="0" smtClean="0"/>
              <a:t> </a:t>
            </a:r>
            <a:r>
              <a:rPr lang="fr-FR" b="1" dirty="0" err="1" smtClean="0"/>
              <a:t>approach</a:t>
            </a:r>
            <a:r>
              <a:rPr lang="fr-FR" b="1" dirty="0" smtClean="0"/>
              <a:t> to </a:t>
            </a:r>
            <a:r>
              <a:rPr lang="fr-FR" b="1" dirty="0" err="1" smtClean="0"/>
              <a:t>reducing</a:t>
            </a:r>
            <a:r>
              <a:rPr lang="fr-FR" b="1" dirty="0" smtClean="0"/>
              <a:t> marine </a:t>
            </a:r>
            <a:r>
              <a:rPr lang="fr-FR" b="1" dirty="0" err="1" smtClean="0"/>
              <a:t>debris</a:t>
            </a:r>
            <a:endParaRPr lang="fr-FR" dirty="0"/>
          </a:p>
        </p:txBody>
      </p:sp>
      <p:sp>
        <p:nvSpPr>
          <p:cNvPr id="3" name="Sous-titre 2"/>
          <p:cNvSpPr>
            <a:spLocks noGrp="1"/>
          </p:cNvSpPr>
          <p:nvPr>
            <p:ph type="subTitle" idx="1"/>
          </p:nvPr>
        </p:nvSpPr>
        <p:spPr>
          <a:xfrm>
            <a:off x="1562100" y="4694238"/>
            <a:ext cx="9144000" cy="1655762"/>
          </a:xfrm>
        </p:spPr>
        <p:txBody>
          <a:bodyPr/>
          <a:lstStyle/>
          <a:p>
            <a:r>
              <a:rPr lang="fr-FR" dirty="0" smtClean="0"/>
              <a:t>16 12 2019</a:t>
            </a:r>
          </a:p>
          <a:p>
            <a:r>
              <a:rPr lang="fr-FR" dirty="0" smtClean="0"/>
              <a:t>Julien </a:t>
            </a:r>
            <a:r>
              <a:rPr lang="fr-FR" dirty="0"/>
              <a:t>Chupin, </a:t>
            </a:r>
            <a:r>
              <a:rPr lang="fr-FR" dirty="0" smtClean="0"/>
              <a:t>Consultant</a:t>
            </a:r>
          </a:p>
          <a:p>
            <a:endParaRPr lang="fr-FR" dirty="0" smtClean="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7061" y="5657595"/>
            <a:ext cx="2398329" cy="69240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78" y="5522119"/>
            <a:ext cx="2143125" cy="600075"/>
          </a:xfrm>
          <a:prstGeom prst="rect">
            <a:avLst/>
          </a:prstGeom>
        </p:spPr>
      </p:pic>
    </p:spTree>
    <p:extLst>
      <p:ext uri="{BB962C8B-B14F-4D97-AF65-F5344CB8AC3E}">
        <p14:creationId xmlns:p14="http://schemas.microsoft.com/office/powerpoint/2010/main" val="32278068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6305"/>
          <a:stretch/>
        </p:blipFill>
        <p:spPr>
          <a:xfrm>
            <a:off x="2017486" y="37747"/>
            <a:ext cx="8084456" cy="6820253"/>
          </a:xfrm>
          <a:prstGeom prst="rect">
            <a:avLst/>
          </a:prstGeom>
        </p:spPr>
      </p:pic>
      <p:sp>
        <p:nvSpPr>
          <p:cNvPr id="4" name="TextBox 3"/>
          <p:cNvSpPr txBox="1"/>
          <p:nvPr/>
        </p:nvSpPr>
        <p:spPr>
          <a:xfrm>
            <a:off x="5858683" y="3695700"/>
            <a:ext cx="1569725" cy="369332"/>
          </a:xfrm>
          <a:prstGeom prst="rect">
            <a:avLst/>
          </a:prstGeom>
          <a:noFill/>
        </p:spPr>
        <p:txBody>
          <a:bodyPr wrap="none" rtlCol="0">
            <a:spAutoFit/>
          </a:bodyPr>
          <a:lstStyle/>
          <a:p>
            <a:r>
              <a:rPr lang="en-US" dirty="0" smtClean="0">
                <a:solidFill>
                  <a:srgbClr val="FFFFFF"/>
                </a:solidFill>
              </a:rPr>
              <a:t>Central Africa</a:t>
            </a:r>
            <a:endParaRPr lang="en-GB" dirty="0">
              <a:solidFill>
                <a:srgbClr val="FFFFFF"/>
              </a:solidFill>
            </a:endParaRPr>
          </a:p>
        </p:txBody>
      </p:sp>
    </p:spTree>
    <p:extLst>
      <p:ext uri="{BB962C8B-B14F-4D97-AF65-F5344CB8AC3E}">
        <p14:creationId xmlns:p14="http://schemas.microsoft.com/office/powerpoint/2010/main" val="1715977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024" t="7879" r="14950" b="7724"/>
          <a:stretch/>
        </p:blipFill>
        <p:spPr>
          <a:xfrm>
            <a:off x="12700" y="-12877"/>
            <a:ext cx="12179300" cy="6921500"/>
          </a:xfrm>
          <a:prstGeom prst="rect">
            <a:avLst/>
          </a:prstGeom>
        </p:spPr>
      </p:pic>
    </p:spTree>
    <p:extLst>
      <p:ext uri="{BB962C8B-B14F-4D97-AF65-F5344CB8AC3E}">
        <p14:creationId xmlns:p14="http://schemas.microsoft.com/office/powerpoint/2010/main" val="17799852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5774"/>
          <a:stretch/>
        </p:blipFill>
        <p:spPr>
          <a:xfrm>
            <a:off x="0" y="-26126"/>
            <a:ext cx="12192000" cy="6884126"/>
          </a:xfrm>
          <a:prstGeom prst="rect">
            <a:avLst/>
          </a:prstGeom>
        </p:spPr>
      </p:pic>
    </p:spTree>
    <p:extLst>
      <p:ext uri="{BB962C8B-B14F-4D97-AF65-F5344CB8AC3E}">
        <p14:creationId xmlns:p14="http://schemas.microsoft.com/office/powerpoint/2010/main" val="12078383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veyTib8egFsgI_oI2CjYf12l4GHgVtPZQl2ueDCpOwBWG2NrK43ugWWlWz3OD9U3G7H3foqJFVTnCnubw_Ijo2eVCo26R8cM6V6L0Atmdv5sorkBHQ46ReXX27idnBtvjNNG0kmqzylg3vxEu-cqjfWvQydShxFBGGga4xueY37q_de7a2QXKn9HbN-MbV4DIDlsb1wZioPG_EYROmJmj0y3HYLUJ1ZdWLrXHgsRFa8rHt9rJ0vjBNznjHL-1l_qXf2DH3UjJLNvHCP723DF8C-az8KkN1FS_B6YjhiiDPZxikdzz-tFXJITJbo9LTikdQ4a9wlc7ExaFgrPZX8I31vhmMK8S_fybfpbAlOXrsSot-R7i1PNZNF_qP9kAumRoeyFeZarXmTwqIBGD2W4vId29HbrkCKgSQmeopsvZVXO46qaIJBVYvUWHKZan39YvdK6QHnP8FUCptM-dmme6oWUwCmOnufWqYi_yVziEcfljyQJ1eEaF9PzWLSnKof2CrnHAVsD6QgadVDmCLJl0NwkDrSabLDtAOEksw4j3AtTqR6q9_5mvf-6B2NMDJZ59Hb7d3o2i_tkdsKM1N6BwQ3tKqINKWNq3Dd1hnY9MIXxmwvW1joFeMJsQOB_zN-RrN6PtYCDCZvhY7CUBkMiFLLf2A=w1411-h1058-no"/>
          <p:cNvPicPr>
            <a:picLocks noChangeAspect="1" noChangeArrowheads="1"/>
          </p:cNvPicPr>
          <p:nvPr/>
        </p:nvPicPr>
        <p:blipFill rotWithShape="1">
          <a:blip r:embed="rId2">
            <a:extLst>
              <a:ext uri="{28A0092B-C50C-407E-A947-70E740481C1C}">
                <a14:useLocalDpi xmlns:a14="http://schemas.microsoft.com/office/drawing/2010/main" val="0"/>
              </a:ext>
            </a:extLst>
          </a:blip>
          <a:srcRect t="25136"/>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530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3.googleusercontent.com/c3kG3i9FuiN_YddVAtmEy_3EMm5xK5fw2eNUyAWwVK2Xh4e-pTlTfv2TFmDzRTab5XY5oHzO0bK4I_CzzobNss6GWSd4kK63T9jPbAmhspMNmMjGXH8ygCF2mPLSvVm2D5EyjP5IdgERkM-6TP__rmFOxJvmEalso66nqFiIfGyEFEE9IKZ-Ynh9ZZA7XjR_fMq2QatTOupxYZutlSuFqWeo3oymGUmZUcAXOC2k-Hs-ZrrZDLSXyh6J0OpqTA0KACdhmAcJ22CnqRYe4Cjv4ZfoH-HFoaFtXjNWO6PoEB1c1ewvP7aa66ZX9P8pBt0-A4Cw9lgKO4BhsTD2sdR6jEkseIhzk9PQOnELz-lFztfiQzMxDuetys_dXms3JKo1d2mih4iiZKbvAOmi7BEhva0MS8-r-79XFFoE43nHVw2orPDOb7f_zry1MIiZczH_Qlm6i44HEsZHynnwYAwXOLm7YY5rlP0N3bJT3syViHIhWuxbxK6OLyEfLcouIBA4uO9lUAhT67h98BMJaM3UL04a5beKWt3bHp5qxkiVK_x7q4C2unfKtC_t7TvYRL0VzLTFS6Aas9COHQRM7qQo3a1uZ6KpL44YvoIhPWg8KsCkJObYgNpDilGMC4F5qZHnDUf-J4KTLTm-gxoSmzYlGvYdZA=w1411-h1058-no"/>
          <p:cNvPicPr>
            <a:picLocks noChangeAspect="1" noChangeArrowheads="1"/>
          </p:cNvPicPr>
          <p:nvPr/>
        </p:nvPicPr>
        <p:blipFill rotWithShape="1">
          <a:blip r:embed="rId2">
            <a:extLst>
              <a:ext uri="{28A0092B-C50C-407E-A947-70E740481C1C}">
                <a14:useLocalDpi xmlns:a14="http://schemas.microsoft.com/office/drawing/2010/main" val="0"/>
              </a:ext>
            </a:extLst>
          </a:blip>
          <a:srcRect l="111" t="-11057" r="-111" b="24860"/>
          <a:stretch/>
        </p:blipFill>
        <p:spPr bwMode="auto">
          <a:xfrm>
            <a:off x="0" y="-1048871"/>
            <a:ext cx="12192000" cy="787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1316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182" b="15860"/>
          <a:stretch/>
        </p:blipFill>
        <p:spPr>
          <a:xfrm>
            <a:off x="0" y="-861647"/>
            <a:ext cx="12713677" cy="7719647"/>
          </a:xfrm>
          <a:prstGeom prst="rect">
            <a:avLst/>
          </a:prstGeom>
        </p:spPr>
      </p:pic>
    </p:spTree>
    <p:extLst>
      <p:ext uri="{BB962C8B-B14F-4D97-AF65-F5344CB8AC3E}">
        <p14:creationId xmlns:p14="http://schemas.microsoft.com/office/powerpoint/2010/main" val="19203634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0755" b="4117"/>
          <a:stretch/>
        </p:blipFill>
        <p:spPr>
          <a:xfrm>
            <a:off x="0" y="-26894"/>
            <a:ext cx="12192000" cy="6871447"/>
          </a:xfrm>
          <a:prstGeom prst="rect">
            <a:avLst/>
          </a:prstGeom>
        </p:spPr>
      </p:pic>
    </p:spTree>
    <p:extLst>
      <p:ext uri="{BB962C8B-B14F-4D97-AF65-F5344CB8AC3E}">
        <p14:creationId xmlns:p14="http://schemas.microsoft.com/office/powerpoint/2010/main" val="31398550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1" cy="6858000"/>
          </a:xfrm>
          <a:prstGeom prst="rect">
            <a:avLst/>
          </a:prstGeom>
        </p:spPr>
      </p:pic>
    </p:spTree>
    <p:extLst>
      <p:ext uri="{BB962C8B-B14F-4D97-AF65-F5344CB8AC3E}">
        <p14:creationId xmlns:p14="http://schemas.microsoft.com/office/powerpoint/2010/main" val="22269023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1" y="0"/>
            <a:ext cx="12192001" cy="6858000"/>
          </a:xfrm>
          <a:prstGeom prst="rect">
            <a:avLst/>
          </a:prstGeom>
        </p:spPr>
      </p:pic>
    </p:spTree>
    <p:extLst>
      <p:ext uri="{BB962C8B-B14F-4D97-AF65-F5344CB8AC3E}">
        <p14:creationId xmlns:p14="http://schemas.microsoft.com/office/powerpoint/2010/main" val="15869752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
            <a:ext cx="12192000" cy="6857158"/>
          </a:xfrm>
          <a:prstGeom prst="rect">
            <a:avLst/>
          </a:prstGeom>
        </p:spPr>
      </p:pic>
    </p:spTree>
    <p:extLst>
      <p:ext uri="{BB962C8B-B14F-4D97-AF65-F5344CB8AC3E}">
        <p14:creationId xmlns:p14="http://schemas.microsoft.com/office/powerpoint/2010/main" val="24986410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1841" y="362316"/>
            <a:ext cx="4480708" cy="5814647"/>
          </a:xfrm>
        </p:spPr>
      </p:pic>
    </p:spTree>
    <p:extLst>
      <p:ext uri="{BB962C8B-B14F-4D97-AF65-F5344CB8AC3E}">
        <p14:creationId xmlns:p14="http://schemas.microsoft.com/office/powerpoint/2010/main" val="5603255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6393"/>
          <a:stretch/>
        </p:blipFill>
        <p:spPr>
          <a:xfrm>
            <a:off x="0" y="0"/>
            <a:ext cx="12192000" cy="6850744"/>
          </a:xfrm>
          <a:prstGeom prst="rect">
            <a:avLst/>
          </a:prstGeom>
        </p:spPr>
      </p:pic>
    </p:spTree>
    <p:extLst>
      <p:ext uri="{BB962C8B-B14F-4D97-AF65-F5344CB8AC3E}">
        <p14:creationId xmlns:p14="http://schemas.microsoft.com/office/powerpoint/2010/main" val="30908014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4616"/>
          <a:stretch/>
        </p:blipFill>
        <p:spPr>
          <a:xfrm>
            <a:off x="0" y="-35170"/>
            <a:ext cx="12192000" cy="6893169"/>
          </a:xfrm>
          <a:prstGeom prst="rect">
            <a:avLst/>
          </a:prstGeom>
        </p:spPr>
      </p:pic>
    </p:spTree>
    <p:extLst>
      <p:ext uri="{BB962C8B-B14F-4D97-AF65-F5344CB8AC3E}">
        <p14:creationId xmlns:p14="http://schemas.microsoft.com/office/powerpoint/2010/main" val="19598182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ctr"/>
            <a:r>
              <a:rPr lang="fr-FR" dirty="0" smtClean="0"/>
              <a:t>Scientific </a:t>
            </a:r>
            <a:r>
              <a:rPr lang="fr-FR" dirty="0"/>
              <a:t>input </a:t>
            </a:r>
            <a:br>
              <a:rPr lang="fr-FR" dirty="0"/>
            </a:br>
            <a:r>
              <a:rPr lang="fr-FR" dirty="0" smtClean="0"/>
              <a:t>a key </a:t>
            </a:r>
            <a:r>
              <a:rPr lang="fr-FR" dirty="0" err="1" smtClean="0"/>
              <a:t>success</a:t>
            </a:r>
            <a:r>
              <a:rPr lang="fr-FR" dirty="0" smtClean="0"/>
              <a:t> factor </a:t>
            </a:r>
            <a:endParaRPr lang="fr-FR" dirty="0"/>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2678106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Questions</a:t>
            </a:r>
            <a:endParaRPr lang="fr-FR" dirty="0"/>
          </a:p>
        </p:txBody>
      </p:sp>
      <p:sp>
        <p:nvSpPr>
          <p:cNvPr id="5" name="Espace réservé du contenu 4"/>
          <p:cNvSpPr>
            <a:spLocks noGrp="1"/>
          </p:cNvSpPr>
          <p:nvPr>
            <p:ph idx="1"/>
          </p:nvPr>
        </p:nvSpPr>
        <p:spPr/>
        <p:txBody>
          <a:bodyPr>
            <a:normAutofit/>
          </a:bodyPr>
          <a:lstStyle/>
          <a:p>
            <a:r>
              <a:rPr lang="fr-FR" sz="5400" dirty="0" err="1" smtClean="0"/>
              <a:t>What</a:t>
            </a:r>
            <a:r>
              <a:rPr lang="fr-FR" sz="5400" dirty="0"/>
              <a:t> </a:t>
            </a:r>
            <a:r>
              <a:rPr lang="fr-FR" sz="5400" dirty="0" smtClean="0"/>
              <a:t>do </a:t>
            </a:r>
            <a:r>
              <a:rPr lang="fr-FR" sz="5400" dirty="0" err="1" smtClean="0"/>
              <a:t>you</a:t>
            </a:r>
            <a:r>
              <a:rPr lang="fr-FR" sz="5400" dirty="0" smtClean="0"/>
              <a:t> </a:t>
            </a:r>
            <a:r>
              <a:rPr lang="fr-FR" sz="5400" dirty="0" err="1" smtClean="0"/>
              <a:t>retain</a:t>
            </a:r>
            <a:r>
              <a:rPr lang="fr-FR" sz="5400" dirty="0" smtClean="0"/>
              <a:t>?</a:t>
            </a:r>
          </a:p>
          <a:p>
            <a:endParaRPr lang="fr-FR" sz="5400" dirty="0" smtClean="0"/>
          </a:p>
          <a:p>
            <a:r>
              <a:rPr lang="fr-FR" sz="5400" dirty="0" err="1" smtClean="0"/>
              <a:t>What</a:t>
            </a:r>
            <a:r>
              <a:rPr lang="fr-FR" sz="5400" dirty="0" smtClean="0"/>
              <a:t> </a:t>
            </a:r>
            <a:r>
              <a:rPr lang="fr-FR" sz="5400" dirty="0" err="1" smtClean="0"/>
              <a:t>should</a:t>
            </a:r>
            <a:r>
              <a:rPr lang="fr-FR" sz="5400" dirty="0" smtClean="0"/>
              <a:t> </a:t>
            </a:r>
            <a:r>
              <a:rPr lang="fr-FR" sz="5400" dirty="0" err="1" smtClean="0"/>
              <a:t>be</a:t>
            </a:r>
            <a:r>
              <a:rPr lang="fr-FR" sz="5400" dirty="0" smtClean="0"/>
              <a:t> </a:t>
            </a:r>
            <a:r>
              <a:rPr lang="fr-FR" sz="5400" dirty="0" err="1" smtClean="0"/>
              <a:t>further</a:t>
            </a:r>
            <a:r>
              <a:rPr lang="fr-FR" sz="5400" dirty="0" smtClean="0"/>
              <a:t> </a:t>
            </a:r>
            <a:r>
              <a:rPr lang="fr-FR" sz="5400" dirty="0" err="1" smtClean="0"/>
              <a:t>explored</a:t>
            </a:r>
            <a:r>
              <a:rPr lang="fr-FR" sz="5400" dirty="0" smtClean="0"/>
              <a:t>?</a:t>
            </a:r>
            <a:endParaRPr lang="fr-FR" sz="5400" dirty="0"/>
          </a:p>
        </p:txBody>
      </p:sp>
    </p:spTree>
    <p:extLst>
      <p:ext uri="{BB962C8B-B14F-4D97-AF65-F5344CB8AC3E}">
        <p14:creationId xmlns:p14="http://schemas.microsoft.com/office/powerpoint/2010/main" val="14605321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idx="1"/>
          </p:nvPr>
        </p:nvSpPr>
        <p:spPr/>
        <p:txBody>
          <a:bodyPr/>
          <a:lstStyle/>
          <a:p>
            <a:r>
              <a:rPr lang="fr-FR" dirty="0" smtClean="0"/>
              <a:t>Plastique : thématique nouvelle. D’où besoin des scientifiques à la construction du modèle pour  soutenir le dialogue</a:t>
            </a:r>
          </a:p>
          <a:p>
            <a:endParaRPr lang="fr-FR" dirty="0" smtClean="0"/>
          </a:p>
          <a:p>
            <a:r>
              <a:rPr lang="fr-FR" dirty="0" smtClean="0"/>
              <a:t>A rédiger…</a:t>
            </a:r>
            <a:endParaRPr lang="fr-FR" dirty="0"/>
          </a:p>
        </p:txBody>
      </p:sp>
    </p:spTree>
    <p:extLst>
      <p:ext uri="{BB962C8B-B14F-4D97-AF65-F5344CB8AC3E}">
        <p14:creationId xmlns:p14="http://schemas.microsoft.com/office/powerpoint/2010/main" val="1851253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252741"/>
            <a:ext cx="10515600" cy="1073315"/>
          </a:xfrm>
        </p:spPr>
        <p:txBody>
          <a:bodyPr>
            <a:noAutofit/>
          </a:bodyPr>
          <a:lstStyle/>
          <a:p>
            <a:r>
              <a:rPr lang="fr-FR" sz="3600" dirty="0" smtClean="0"/>
              <a:t>Conclusion :</a:t>
            </a:r>
            <a:endParaRPr lang="fr-FR" sz="3600"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450158016"/>
              </p:ext>
            </p:extLst>
          </p:nvPr>
        </p:nvGraphicFramePr>
        <p:xfrm>
          <a:off x="730913" y="4631699"/>
          <a:ext cx="10515600" cy="2667000"/>
        </p:xfrm>
        <a:graphic>
          <a:graphicData uri="http://schemas.openxmlformats.org/drawingml/2006/table">
            <a:tbl>
              <a:tblPr firstRow="1" bandRow="1">
                <a:tableStyleId>{5C22544A-7EE6-4342-B048-85BDC9FD1C3A}</a:tableStyleId>
              </a:tblPr>
              <a:tblGrid>
                <a:gridCol w="3505200"/>
                <a:gridCol w="3505200"/>
                <a:gridCol w="3505200"/>
              </a:tblGrid>
              <a:tr h="370840">
                <a:tc>
                  <a:txBody>
                    <a:bodyPr/>
                    <a:lstStyle/>
                    <a:p>
                      <a:endParaRPr lang="fr-FR" dirty="0"/>
                    </a:p>
                  </a:txBody>
                  <a:tcPr/>
                </a:tc>
                <a:tc>
                  <a:txBody>
                    <a:bodyPr/>
                    <a:lstStyle/>
                    <a:p>
                      <a:r>
                        <a:rPr lang="fr-FR" dirty="0" smtClean="0"/>
                        <a:t>Avantages</a:t>
                      </a:r>
                      <a:endParaRPr lang="fr-FR" dirty="0"/>
                    </a:p>
                  </a:txBody>
                  <a:tcPr/>
                </a:tc>
                <a:tc>
                  <a:txBody>
                    <a:bodyPr/>
                    <a:lstStyle/>
                    <a:p>
                      <a:r>
                        <a:rPr lang="fr-FR" dirty="0" smtClean="0"/>
                        <a:t>Challenges</a:t>
                      </a:r>
                      <a:endParaRPr lang="fr-FR" dirty="0"/>
                    </a:p>
                  </a:txBody>
                  <a:tcPr/>
                </a:tc>
              </a:tr>
              <a:tr h="370840">
                <a:tc>
                  <a:txBody>
                    <a:bodyPr/>
                    <a:lstStyle/>
                    <a:p>
                      <a:endParaRPr lang="fr-FR" dirty="0"/>
                    </a:p>
                  </a:txBody>
                  <a:tcPr/>
                </a:tc>
                <a:tc>
                  <a:txBody>
                    <a:bodyPr/>
                    <a:lstStyle/>
                    <a:p>
                      <a:r>
                        <a:rPr lang="fr-FR" dirty="0" smtClean="0"/>
                        <a:t>Permet</a:t>
                      </a:r>
                      <a:r>
                        <a:rPr lang="fr-FR" baseline="0" dirty="0" smtClean="0"/>
                        <a:t> une compréhension nouvelle du système et des enjeux</a:t>
                      </a:r>
                      <a:endParaRPr lang="fr-FR" dirty="0"/>
                    </a:p>
                  </a:txBody>
                  <a:tcPr/>
                </a:tc>
                <a:tc>
                  <a:txBody>
                    <a:bodyPr/>
                    <a:lstStyle/>
                    <a:p>
                      <a:r>
                        <a:rPr lang="fr-FR" dirty="0" err="1" smtClean="0"/>
                        <a:t>Require</a:t>
                      </a:r>
                      <a:r>
                        <a:rPr lang="fr-FR" baseline="0" dirty="0" smtClean="0"/>
                        <a:t> a </a:t>
                      </a:r>
                      <a:r>
                        <a:rPr lang="fr-FR" baseline="0" dirty="0" err="1" smtClean="0"/>
                        <a:t>strong</a:t>
                      </a:r>
                      <a:r>
                        <a:rPr lang="fr-FR" baseline="0" dirty="0" smtClean="0"/>
                        <a:t> </a:t>
                      </a:r>
                      <a:r>
                        <a:rPr lang="fr-FR" baseline="0" dirty="0" err="1" smtClean="0"/>
                        <a:t>political</a:t>
                      </a:r>
                      <a:r>
                        <a:rPr lang="fr-FR" baseline="0" dirty="0" smtClean="0"/>
                        <a:t> ‘</a:t>
                      </a:r>
                      <a:r>
                        <a:rPr lang="fr-FR" baseline="0" dirty="0" err="1" smtClean="0"/>
                        <a:t>onwership</a:t>
                      </a:r>
                      <a:r>
                        <a:rPr lang="fr-FR" baseline="0" dirty="0" smtClean="0"/>
                        <a:t>’</a:t>
                      </a:r>
                      <a:endParaRPr lang="fr-FR" dirty="0"/>
                    </a:p>
                  </a:txBody>
                  <a:tcPr/>
                </a:tc>
              </a:tr>
              <a:tr h="370840">
                <a:tc>
                  <a:txBody>
                    <a:bodyPr/>
                    <a:lstStyle/>
                    <a:p>
                      <a:endParaRPr lang="fr-FR"/>
                    </a:p>
                  </a:txBody>
                  <a:tcPr/>
                </a:tc>
                <a:tc>
                  <a:txBody>
                    <a:bodyPr/>
                    <a:lstStyle/>
                    <a:p>
                      <a:r>
                        <a:rPr lang="fr-FR" dirty="0" smtClean="0"/>
                        <a:t>Pose</a:t>
                      </a:r>
                      <a:r>
                        <a:rPr lang="fr-FR" baseline="0" dirty="0" smtClean="0"/>
                        <a:t> une fondation solide pour construire une nouvelle organisation et des </a:t>
                      </a:r>
                      <a:r>
                        <a:rPr lang="fr-FR" baseline="0" dirty="0" err="1" smtClean="0"/>
                        <a:t>partenaraits</a:t>
                      </a:r>
                      <a:endParaRPr lang="fr-FR" dirty="0"/>
                    </a:p>
                  </a:txBody>
                  <a:tcPr/>
                </a:tc>
                <a:tc>
                  <a:txBody>
                    <a:bodyPr/>
                    <a:lstStyle/>
                    <a:p>
                      <a:endParaRPr lang="fr-FR"/>
                    </a:p>
                  </a:txBody>
                  <a:tcPr/>
                </a:tc>
              </a:tr>
              <a:tr h="370840">
                <a:tc>
                  <a:txBody>
                    <a:bodyPr/>
                    <a:lstStyle/>
                    <a:p>
                      <a:endParaRPr lang="fr-FR"/>
                    </a:p>
                  </a:txBody>
                  <a:tcPr/>
                </a:tc>
                <a:tc>
                  <a:txBody>
                    <a:bodyPr/>
                    <a:lstStyle/>
                    <a:p>
                      <a:endParaRPr lang="fr-FR"/>
                    </a:p>
                  </a:txBody>
                  <a:tcPr/>
                </a:tc>
                <a:tc>
                  <a:txBody>
                    <a:bodyPr/>
                    <a:lstStyle/>
                    <a:p>
                      <a:endParaRPr lang="fr-FR"/>
                    </a:p>
                  </a:txBody>
                  <a:tcPr/>
                </a:tc>
              </a:tr>
              <a:tr h="370840">
                <a:tc>
                  <a:txBody>
                    <a:bodyPr/>
                    <a:lstStyle/>
                    <a:p>
                      <a:endParaRPr lang="fr-FR"/>
                    </a:p>
                  </a:txBody>
                  <a:tcPr/>
                </a:tc>
                <a:tc>
                  <a:txBody>
                    <a:bodyPr/>
                    <a:lstStyle/>
                    <a:p>
                      <a:endParaRPr lang="fr-FR" dirty="0"/>
                    </a:p>
                  </a:txBody>
                  <a:tcPr/>
                </a:tc>
                <a:tc>
                  <a:txBody>
                    <a:bodyPr/>
                    <a:lstStyle/>
                    <a:p>
                      <a:endParaRPr lang="fr-FR" dirty="0"/>
                    </a:p>
                  </a:txBody>
                  <a:tcPr/>
                </a:tc>
              </a:tr>
            </a:tbl>
          </a:graphicData>
        </a:graphic>
      </p:graphicFrame>
      <p:sp>
        <p:nvSpPr>
          <p:cNvPr id="6" name="Rectangle 5"/>
          <p:cNvSpPr/>
          <p:nvPr/>
        </p:nvSpPr>
        <p:spPr>
          <a:xfrm>
            <a:off x="838200" y="4631699"/>
            <a:ext cx="5150513" cy="369332"/>
          </a:xfrm>
          <a:prstGeom prst="rect">
            <a:avLst/>
          </a:prstGeom>
        </p:spPr>
        <p:txBody>
          <a:bodyPr wrap="none">
            <a:spAutoFit/>
          </a:bodyPr>
          <a:lstStyle/>
          <a:p>
            <a:r>
              <a:rPr lang="fr-FR" dirty="0" smtClean="0"/>
              <a:t>In </a:t>
            </a:r>
            <a:r>
              <a:rPr lang="fr-FR" dirty="0" err="1"/>
              <a:t>which</a:t>
            </a:r>
            <a:r>
              <a:rPr lang="fr-FR" dirty="0"/>
              <a:t> </a:t>
            </a:r>
            <a:r>
              <a:rPr lang="fr-FR" dirty="0" err="1"/>
              <a:t>context</a:t>
            </a:r>
            <a:r>
              <a:rPr lang="fr-FR" dirty="0"/>
              <a:t> </a:t>
            </a:r>
            <a:r>
              <a:rPr lang="fr-FR" dirty="0" err="1"/>
              <a:t>is</a:t>
            </a:r>
            <a:r>
              <a:rPr lang="fr-FR" dirty="0"/>
              <a:t> </a:t>
            </a:r>
            <a:r>
              <a:rPr lang="fr-FR" dirty="0" err="1"/>
              <a:t>companion</a:t>
            </a:r>
            <a:r>
              <a:rPr lang="fr-FR" dirty="0"/>
              <a:t> </a:t>
            </a:r>
            <a:r>
              <a:rPr lang="fr-FR" dirty="0" err="1"/>
              <a:t>modeling</a:t>
            </a:r>
            <a:r>
              <a:rPr lang="fr-FR" dirty="0"/>
              <a:t> best </a:t>
            </a:r>
            <a:r>
              <a:rPr lang="fr-FR" dirty="0" err="1"/>
              <a:t>suited</a:t>
            </a:r>
            <a:r>
              <a:rPr lang="fr-FR" dirty="0"/>
              <a:t>?</a:t>
            </a:r>
          </a:p>
        </p:txBody>
      </p:sp>
      <p:sp>
        <p:nvSpPr>
          <p:cNvPr id="3" name="Rectangle 2"/>
          <p:cNvSpPr/>
          <p:nvPr/>
        </p:nvSpPr>
        <p:spPr>
          <a:xfrm>
            <a:off x="838200" y="820574"/>
            <a:ext cx="10633364" cy="5632311"/>
          </a:xfrm>
          <a:prstGeom prst="rect">
            <a:avLst/>
          </a:prstGeom>
        </p:spPr>
        <p:txBody>
          <a:bodyPr wrap="square">
            <a:spAutoFit/>
          </a:bodyPr>
          <a:lstStyle/>
          <a:p>
            <a:r>
              <a:rPr lang="fr-FR" dirty="0"/>
              <a:t>Théorie de </a:t>
            </a:r>
            <a:r>
              <a:rPr lang="fr-FR" dirty="0" smtClean="0"/>
              <a:t>changement</a:t>
            </a:r>
          </a:p>
          <a:p>
            <a:r>
              <a:rPr lang="fr-FR" dirty="0"/>
              <a:t>C</a:t>
            </a:r>
            <a:r>
              <a:rPr lang="fr-FR" dirty="0" smtClean="0"/>
              <a:t>omment </a:t>
            </a:r>
            <a:r>
              <a:rPr lang="fr-FR" dirty="0"/>
              <a:t>ils pensent que leur contribution va aider à résoudre le </a:t>
            </a:r>
            <a:r>
              <a:rPr lang="fr-FR" dirty="0" err="1"/>
              <a:t>pb</a:t>
            </a:r>
            <a:r>
              <a:rPr lang="fr-FR" dirty="0"/>
              <a:t>? </a:t>
            </a:r>
          </a:p>
          <a:p>
            <a:endParaRPr lang="fr-FR" dirty="0" smtClean="0"/>
          </a:p>
          <a:p>
            <a:r>
              <a:rPr lang="fr-FR" dirty="0" err="1" smtClean="0"/>
              <a:t>Pourqouoi</a:t>
            </a:r>
            <a:r>
              <a:rPr lang="fr-FR" dirty="0" smtClean="0"/>
              <a:t> pas fait? </a:t>
            </a:r>
          </a:p>
          <a:p>
            <a:r>
              <a:rPr lang="fr-FR" dirty="0" smtClean="0">
                <a:solidFill>
                  <a:srgbClr val="FF0000"/>
                </a:solidFill>
              </a:rPr>
              <a:t>D </a:t>
            </a:r>
            <a:r>
              <a:rPr lang="fr-FR" dirty="0" err="1" smtClean="0">
                <a:solidFill>
                  <a:srgbClr val="FF0000"/>
                </a:solidFill>
              </a:rPr>
              <a:t>nvl</a:t>
            </a:r>
            <a:r>
              <a:rPr lang="fr-FR" dirty="0" smtClean="0">
                <a:solidFill>
                  <a:srgbClr val="FF0000"/>
                </a:solidFill>
              </a:rPr>
              <a:t> choses à faire? </a:t>
            </a:r>
          </a:p>
          <a:p>
            <a:endParaRPr lang="fr-FR" dirty="0">
              <a:solidFill>
                <a:srgbClr val="FF0000"/>
              </a:solidFill>
            </a:endParaRPr>
          </a:p>
          <a:p>
            <a:r>
              <a:rPr lang="fr-FR" dirty="0" smtClean="0">
                <a:solidFill>
                  <a:srgbClr val="FF0000"/>
                </a:solidFill>
              </a:rPr>
              <a:t>Quel sont les </a:t>
            </a:r>
            <a:r>
              <a:rPr lang="fr-FR" dirty="0" err="1" smtClean="0">
                <a:solidFill>
                  <a:srgbClr val="FF0000"/>
                </a:solidFill>
              </a:rPr>
              <a:t>pb</a:t>
            </a:r>
            <a:r>
              <a:rPr lang="fr-FR" dirty="0" smtClean="0">
                <a:solidFill>
                  <a:srgbClr val="FF0000"/>
                </a:solidFill>
              </a:rPr>
              <a:t> ? Arbre à </a:t>
            </a:r>
            <a:r>
              <a:rPr lang="fr-FR" dirty="0" err="1" smtClean="0">
                <a:solidFill>
                  <a:srgbClr val="FF0000"/>
                </a:solidFill>
              </a:rPr>
              <a:t>pb</a:t>
            </a:r>
            <a:r>
              <a:rPr lang="fr-FR" dirty="0" smtClean="0">
                <a:solidFill>
                  <a:srgbClr val="FF0000"/>
                </a:solidFill>
              </a:rPr>
              <a:t>.  Tour d’horizon. Ok road </a:t>
            </a:r>
            <a:r>
              <a:rPr lang="fr-FR" dirty="0" err="1" smtClean="0">
                <a:solidFill>
                  <a:srgbClr val="FF0000"/>
                </a:solidFill>
              </a:rPr>
              <a:t>map</a:t>
            </a:r>
            <a:r>
              <a:rPr lang="fr-FR" dirty="0" smtClean="0">
                <a:solidFill>
                  <a:srgbClr val="FF0000"/>
                </a:solidFill>
              </a:rPr>
              <a:t>. Mais, est ce qu’elle tape au bonne endroit?  </a:t>
            </a:r>
          </a:p>
          <a:p>
            <a:r>
              <a:rPr lang="fr-FR" dirty="0" smtClean="0">
                <a:solidFill>
                  <a:srgbClr val="FF0000"/>
                </a:solidFill>
              </a:rPr>
              <a:t>Nous sur quoi on veut mettre l’accent? </a:t>
            </a:r>
          </a:p>
          <a:p>
            <a:endParaRPr lang="fr-FR" dirty="0">
              <a:solidFill>
                <a:srgbClr val="FF0000"/>
              </a:solidFill>
            </a:endParaRPr>
          </a:p>
          <a:p>
            <a:r>
              <a:rPr lang="fr-FR" dirty="0" smtClean="0">
                <a:solidFill>
                  <a:srgbClr val="FF0000"/>
                </a:solidFill>
              </a:rPr>
              <a:t>Ce lance </a:t>
            </a:r>
            <a:r>
              <a:rPr lang="fr-FR" dirty="0" err="1" smtClean="0">
                <a:solidFill>
                  <a:srgbClr val="FF0000"/>
                </a:solidFill>
              </a:rPr>
              <a:t>ds</a:t>
            </a:r>
            <a:r>
              <a:rPr lang="fr-FR" dirty="0" smtClean="0">
                <a:solidFill>
                  <a:srgbClr val="FF0000"/>
                </a:solidFill>
              </a:rPr>
              <a:t> </a:t>
            </a:r>
            <a:r>
              <a:rPr lang="fr-FR" dirty="0" err="1" smtClean="0">
                <a:solidFill>
                  <a:srgbClr val="FF0000"/>
                </a:solidFill>
              </a:rPr>
              <a:t>commod</a:t>
            </a:r>
            <a:r>
              <a:rPr lang="fr-FR" dirty="0" smtClean="0">
                <a:solidFill>
                  <a:srgbClr val="FF0000"/>
                </a:solidFill>
              </a:rPr>
              <a:t> si le </a:t>
            </a:r>
            <a:r>
              <a:rPr lang="fr-FR" dirty="0" err="1" smtClean="0">
                <a:solidFill>
                  <a:srgbClr val="FF0000"/>
                </a:solidFill>
              </a:rPr>
              <a:t>pb</a:t>
            </a:r>
            <a:r>
              <a:rPr lang="fr-FR" dirty="0" smtClean="0">
                <a:solidFill>
                  <a:srgbClr val="FF0000"/>
                </a:solidFill>
              </a:rPr>
              <a:t> est un une question de prise de décision. </a:t>
            </a:r>
          </a:p>
          <a:p>
            <a:r>
              <a:rPr lang="fr-FR" dirty="0" smtClean="0">
                <a:solidFill>
                  <a:srgbClr val="FF0000"/>
                </a:solidFill>
              </a:rPr>
              <a:t>Si oui, il faut mettre du temps/budget </a:t>
            </a:r>
            <a:r>
              <a:rPr lang="fr-FR" dirty="0" err="1" smtClean="0">
                <a:solidFill>
                  <a:srgbClr val="FF0000"/>
                </a:solidFill>
              </a:rPr>
              <a:t>ds</a:t>
            </a:r>
            <a:r>
              <a:rPr lang="fr-FR" dirty="0" smtClean="0">
                <a:solidFill>
                  <a:srgbClr val="FF0000"/>
                </a:solidFill>
              </a:rPr>
              <a:t> plan de travail. </a:t>
            </a:r>
          </a:p>
          <a:p>
            <a:endParaRPr lang="fr-FR" dirty="0">
              <a:solidFill>
                <a:srgbClr val="FF0000"/>
              </a:solidFill>
            </a:endParaRPr>
          </a:p>
          <a:p>
            <a:r>
              <a:rPr lang="fr-FR" dirty="0" smtClean="0">
                <a:solidFill>
                  <a:srgbClr val="FF0000"/>
                </a:solidFill>
              </a:rPr>
              <a:t>Echelle de participation : </a:t>
            </a:r>
          </a:p>
          <a:p>
            <a:endParaRPr lang="fr-FR" dirty="0"/>
          </a:p>
          <a:p>
            <a:endParaRPr lang="fr-FR" dirty="0"/>
          </a:p>
          <a:p>
            <a:r>
              <a:rPr lang="fr-FR" dirty="0" smtClean="0"/>
              <a:t>Enjeux  : </a:t>
            </a:r>
          </a:p>
          <a:p>
            <a:r>
              <a:rPr lang="fr-FR" dirty="0" smtClean="0"/>
              <a:t>Ambition :</a:t>
            </a:r>
          </a:p>
          <a:p>
            <a:r>
              <a:rPr lang="fr-FR" dirty="0" smtClean="0"/>
              <a:t>Objectif : </a:t>
            </a:r>
          </a:p>
          <a:p>
            <a:r>
              <a:rPr lang="fr-FR" dirty="0" smtClean="0"/>
              <a:t>Plan :  </a:t>
            </a:r>
          </a:p>
          <a:p>
            <a:endParaRPr lang="fr-FR" dirty="0" smtClean="0"/>
          </a:p>
        </p:txBody>
      </p:sp>
    </p:spTree>
    <p:extLst>
      <p:ext uri="{BB962C8B-B14F-4D97-AF65-F5344CB8AC3E}">
        <p14:creationId xmlns:p14="http://schemas.microsoft.com/office/powerpoint/2010/main" val="1721698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err="1" smtClean="0"/>
              <a:t>Commod</a:t>
            </a:r>
            <a:r>
              <a:rPr lang="fr-FR" dirty="0" smtClean="0"/>
              <a:t> : prise de décision</a:t>
            </a:r>
          </a:p>
          <a:p>
            <a:r>
              <a:rPr lang="fr-FR" dirty="0" smtClean="0"/>
              <a:t>Arbre à </a:t>
            </a:r>
            <a:r>
              <a:rPr lang="fr-FR" dirty="0" err="1" smtClean="0"/>
              <a:t>pb</a:t>
            </a:r>
            <a:r>
              <a:rPr lang="fr-FR" dirty="0" smtClean="0"/>
              <a:t> : </a:t>
            </a:r>
          </a:p>
          <a:p>
            <a:r>
              <a:rPr lang="fr-FR" dirty="0" smtClean="0"/>
              <a:t>Avec 6, 1 an </a:t>
            </a:r>
            <a:r>
              <a:rPr lang="fr-FR" dirty="0" err="1" smtClean="0"/>
              <a:t>deplus</a:t>
            </a:r>
            <a:r>
              <a:rPr lang="fr-FR" dirty="0" smtClean="0"/>
              <a:t>  : </a:t>
            </a:r>
            <a:r>
              <a:rPr lang="fr-FR" dirty="0" err="1" smtClean="0"/>
              <a:t>mada</a:t>
            </a:r>
            <a:r>
              <a:rPr lang="fr-FR" dirty="0" smtClean="0"/>
              <a:t> </a:t>
            </a:r>
            <a:r>
              <a:rPr lang="fr-FR" dirty="0" err="1" smtClean="0"/>
              <a:t>cam</a:t>
            </a:r>
            <a:endParaRPr lang="fr-FR" dirty="0" smtClean="0"/>
          </a:p>
          <a:p>
            <a:r>
              <a:rPr lang="fr-FR" dirty="0" smtClean="0"/>
              <a:t>Votre roadmap: appuie t’elle aux bons endroits?</a:t>
            </a:r>
          </a:p>
          <a:p>
            <a:pPr lvl="1"/>
            <a:r>
              <a:rPr lang="fr-FR" dirty="0"/>
              <a:t>Si vous deviez retenir un point positif en sortant de la </a:t>
            </a:r>
            <a:r>
              <a:rPr lang="fr-FR" dirty="0" err="1"/>
              <a:t>conf</a:t>
            </a:r>
            <a:r>
              <a:rPr lang="fr-FR" dirty="0"/>
              <a:t>! Lequel ?</a:t>
            </a:r>
          </a:p>
          <a:p>
            <a:pPr lvl="1"/>
            <a:r>
              <a:rPr lang="fr-FR" dirty="0"/>
              <a:t>Au vu de votre </a:t>
            </a:r>
            <a:r>
              <a:rPr lang="fr-FR" dirty="0" err="1"/>
              <a:t>exp</a:t>
            </a:r>
            <a:r>
              <a:rPr lang="fr-FR" dirty="0"/>
              <a:t>, quel point sur </a:t>
            </a:r>
            <a:r>
              <a:rPr lang="fr-FR" dirty="0" err="1"/>
              <a:t>lequelle</a:t>
            </a:r>
            <a:r>
              <a:rPr lang="fr-FR" dirty="0"/>
              <a:t> </a:t>
            </a:r>
            <a:r>
              <a:rPr lang="fr-FR" dirty="0" err="1"/>
              <a:t>ctte</a:t>
            </a:r>
            <a:r>
              <a:rPr lang="fr-FR" dirty="0"/>
              <a:t> approche mériterai d'</a:t>
            </a:r>
            <a:r>
              <a:rPr lang="fr-FR" dirty="0" err="1"/>
              <a:t>etre</a:t>
            </a:r>
            <a:r>
              <a:rPr lang="fr-FR" dirty="0"/>
              <a:t> approfondi</a:t>
            </a:r>
          </a:p>
          <a:p>
            <a:endParaRPr lang="fr-FR" dirty="0"/>
          </a:p>
        </p:txBody>
      </p:sp>
    </p:spTree>
    <p:extLst>
      <p:ext uri="{BB962C8B-B14F-4D97-AF65-F5344CB8AC3E}">
        <p14:creationId xmlns:p14="http://schemas.microsoft.com/office/powerpoint/2010/main" val="1338123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189" y="-234143"/>
            <a:ext cx="7498080" cy="7498080"/>
          </a:xfrm>
          <a:prstGeom prst="rect">
            <a:avLst/>
          </a:prstGeom>
        </p:spPr>
      </p:pic>
    </p:spTree>
    <p:extLst>
      <p:ext uri="{BB962C8B-B14F-4D97-AF65-F5344CB8AC3E}">
        <p14:creationId xmlns:p14="http://schemas.microsoft.com/office/powerpoint/2010/main" val="2740497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0" y="1690688"/>
            <a:ext cx="12167113" cy="4738255"/>
          </a:xfrm>
          <a:prstGeom prst="rect">
            <a:avLst/>
          </a:prstGeom>
        </p:spPr>
      </p:pic>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2222612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717881" y="0"/>
            <a:ext cx="8756238" cy="6858000"/>
          </a:xfrm>
          <a:prstGeom prst="rect">
            <a:avLst/>
          </a:prstGeom>
        </p:spPr>
      </p:pic>
    </p:spTree>
    <p:extLst>
      <p:ext uri="{BB962C8B-B14F-4D97-AF65-F5344CB8AC3E}">
        <p14:creationId xmlns:p14="http://schemas.microsoft.com/office/powerpoint/2010/main" val="727080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Plan</a:t>
            </a:r>
            <a:endParaRPr lang="fr-FR" dirty="0"/>
          </a:p>
        </p:txBody>
      </p:sp>
      <p:sp>
        <p:nvSpPr>
          <p:cNvPr id="3" name="Espace réservé du contenu 2"/>
          <p:cNvSpPr>
            <a:spLocks noGrp="1"/>
          </p:cNvSpPr>
          <p:nvPr>
            <p:ph idx="1"/>
          </p:nvPr>
        </p:nvSpPr>
        <p:spPr/>
        <p:txBody>
          <a:bodyPr>
            <a:normAutofit/>
          </a:bodyPr>
          <a:lstStyle/>
          <a:p>
            <a:r>
              <a:rPr lang="en-US" dirty="0" smtClean="0"/>
              <a:t>Introduction</a:t>
            </a:r>
          </a:p>
          <a:p>
            <a:r>
              <a:rPr lang="en-US" dirty="0" smtClean="0"/>
              <a:t>Tree </a:t>
            </a:r>
            <a:r>
              <a:rPr lang="en-US" dirty="0"/>
              <a:t>problem </a:t>
            </a:r>
          </a:p>
          <a:p>
            <a:r>
              <a:rPr lang="en-US" dirty="0" smtClean="0"/>
              <a:t>Systemic </a:t>
            </a:r>
            <a:r>
              <a:rPr lang="en-US" dirty="0"/>
              <a:t>understanding </a:t>
            </a:r>
            <a:r>
              <a:rPr lang="en-US" dirty="0" smtClean="0"/>
              <a:t>- Madagascar</a:t>
            </a:r>
            <a:endParaRPr lang="en-US" dirty="0"/>
          </a:p>
          <a:p>
            <a:r>
              <a:rPr lang="en-US" dirty="0"/>
              <a:t>Driving change through a collective process </a:t>
            </a:r>
            <a:r>
              <a:rPr lang="en-US" dirty="0" smtClean="0"/>
              <a:t>- Cameroun</a:t>
            </a:r>
            <a:endParaRPr lang="en-US" dirty="0"/>
          </a:p>
          <a:p>
            <a:r>
              <a:rPr lang="fr-FR" dirty="0" smtClean="0"/>
              <a:t>Conclusion</a:t>
            </a:r>
            <a:endParaRPr lang="fr-FR" dirty="0"/>
          </a:p>
          <a:p>
            <a:endParaRPr lang="fr-FR" dirty="0"/>
          </a:p>
        </p:txBody>
      </p:sp>
    </p:spTree>
    <p:extLst>
      <p:ext uri="{BB962C8B-B14F-4D97-AF65-F5344CB8AC3E}">
        <p14:creationId xmlns:p14="http://schemas.microsoft.com/office/powerpoint/2010/main" val="8308717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US" dirty="0"/>
              <a:t>Tree problem </a:t>
            </a:r>
            <a:endParaRPr lang="fr-FR" dirty="0"/>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341896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3496" y="0"/>
            <a:ext cx="11187141" cy="6857999"/>
          </a:xfrm>
        </p:spPr>
      </p:pic>
    </p:spTree>
    <p:extLst>
      <p:ext uri="{BB962C8B-B14F-4D97-AF65-F5344CB8AC3E}">
        <p14:creationId xmlns:p14="http://schemas.microsoft.com/office/powerpoint/2010/main" val="3210358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Presentation">
  <a:themeElements>
    <a:clrScheme name="">
      <a:dk1>
        <a:srgbClr val="006600"/>
      </a:dk1>
      <a:lt1>
        <a:srgbClr val="00FFFF"/>
      </a:lt1>
      <a:dk2>
        <a:srgbClr val="006666"/>
      </a:dk2>
      <a:lt2>
        <a:srgbClr val="CCFFFF"/>
      </a:lt2>
      <a:accent1>
        <a:srgbClr val="00CC99"/>
      </a:accent1>
      <a:accent2>
        <a:srgbClr val="3333CC"/>
      </a:accent2>
      <a:accent3>
        <a:srgbClr val="AAB8B8"/>
      </a:accent3>
      <a:accent4>
        <a:srgbClr val="00DADA"/>
      </a:accent4>
      <a:accent5>
        <a:srgbClr val="AAE2CA"/>
      </a:accent5>
      <a:accent6>
        <a:srgbClr val="2D2DB9"/>
      </a:accent6>
      <a:hlink>
        <a:srgbClr val="CCCCFF"/>
      </a:hlink>
      <a:folHlink>
        <a:srgbClr val="B2B2B2"/>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6600"/>
        </a:dk1>
        <a:lt1>
          <a:srgbClr val="CCFFFF"/>
        </a:lt1>
        <a:dk2>
          <a:srgbClr val="006666"/>
        </a:dk2>
        <a:lt2>
          <a:srgbClr val="00FFFF"/>
        </a:lt2>
        <a:accent1>
          <a:srgbClr val="00CC99"/>
        </a:accent1>
        <a:accent2>
          <a:srgbClr val="3333CC"/>
        </a:accent2>
        <a:accent3>
          <a:srgbClr val="AAB8B8"/>
        </a:accent3>
        <a:accent4>
          <a:srgbClr val="AE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TotalTime>
  <Words>1491</Words>
  <Application>Microsoft Office PowerPoint</Application>
  <PresentationFormat>Grand écran</PresentationFormat>
  <Paragraphs>168</Paragraphs>
  <Slides>36</Slides>
  <Notes>13</Notes>
  <HiddenSlides>4</HiddenSlides>
  <MMClips>0</MMClips>
  <ScaleCrop>false</ScaleCrop>
  <HeadingPairs>
    <vt:vector size="6" baseType="variant">
      <vt:variant>
        <vt:lpstr>Polices utilisées</vt:lpstr>
      </vt:variant>
      <vt:variant>
        <vt:i4>12</vt:i4>
      </vt:variant>
      <vt:variant>
        <vt:lpstr>Thème</vt:lpstr>
      </vt:variant>
      <vt:variant>
        <vt:i4>3</vt:i4>
      </vt:variant>
      <vt:variant>
        <vt:lpstr>Titres des diapositives</vt:lpstr>
      </vt:variant>
      <vt:variant>
        <vt:i4>36</vt:i4>
      </vt:variant>
    </vt:vector>
  </HeadingPairs>
  <TitlesOfParts>
    <vt:vector size="51" baseType="lpstr">
      <vt:lpstr>Arial Unicode MS</vt:lpstr>
      <vt:lpstr>Microsoft YaHei</vt:lpstr>
      <vt:lpstr>MS Gothic</vt:lpstr>
      <vt:lpstr>Arial</vt:lpstr>
      <vt:lpstr>Arial Black</vt:lpstr>
      <vt:lpstr>Calibri</vt:lpstr>
      <vt:lpstr>Calibri Light</vt:lpstr>
      <vt:lpstr>Calibri,Bold</vt:lpstr>
      <vt:lpstr>Calibri,Italic</vt:lpstr>
      <vt:lpstr>Open Sans</vt:lpstr>
      <vt:lpstr>Times New Roman</vt:lpstr>
      <vt:lpstr>Wingdings</vt:lpstr>
      <vt:lpstr>Office Theme</vt:lpstr>
      <vt:lpstr>1_Blank Presentation</vt:lpstr>
      <vt:lpstr>Thème Office</vt:lpstr>
      <vt:lpstr>Présentation PowerPoint</vt:lpstr>
      <vt:lpstr>Companion modeling   Colaborative approach to reducing marine debris</vt:lpstr>
      <vt:lpstr>Présentation PowerPoint</vt:lpstr>
      <vt:lpstr>Présentation PowerPoint</vt:lpstr>
      <vt:lpstr>Présentation PowerPoint</vt:lpstr>
      <vt:lpstr>Présentation PowerPoint</vt:lpstr>
      <vt:lpstr>Plan</vt:lpstr>
      <vt:lpstr>Tree problem </vt:lpstr>
      <vt:lpstr>Présentation PowerPoint</vt:lpstr>
      <vt:lpstr>Group work </vt:lpstr>
      <vt:lpstr>Présentation PowerPoint</vt:lpstr>
      <vt:lpstr>Systemic understanding    Madagascar</vt:lpstr>
      <vt:lpstr>Principles for how commons can be governed sustainably and equitably in a community. E. Ostrom</vt:lpstr>
      <vt:lpstr>Présentation PowerPoint</vt:lpstr>
      <vt:lpstr>Présentation PowerPoint</vt:lpstr>
      <vt:lpstr>Présentation PowerPoint</vt:lpstr>
      <vt:lpstr>Présentation PowerPoint</vt:lpstr>
      <vt:lpstr>Présentation PowerPoint</vt:lpstr>
      <vt:lpstr>Driving change through a collective process  Cameroun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Scientific input  a key success factor </vt:lpstr>
      <vt:lpstr>Questions</vt:lpstr>
      <vt:lpstr>Présentation PowerPoint</vt:lpstr>
      <vt:lpstr>Conclusion :</vt:lpstr>
      <vt:lpstr>Présentation PowerPoint</vt:lpstr>
    </vt:vector>
  </TitlesOfParts>
  <Company>ETH Zuerich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clgarcia</dc:creator>
  <cp:lastModifiedBy>julien chupin</cp:lastModifiedBy>
  <cp:revision>133</cp:revision>
  <dcterms:created xsi:type="dcterms:W3CDTF">2016-10-10T09:57:56Z</dcterms:created>
  <dcterms:modified xsi:type="dcterms:W3CDTF">2019-12-17T08:48:23Z</dcterms:modified>
</cp:coreProperties>
</file>