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14" r:id="rId2"/>
  </p:sldMasterIdLst>
  <p:notesMasterIdLst>
    <p:notesMasterId r:id="rId22"/>
  </p:notesMasterIdLst>
  <p:handoutMasterIdLst>
    <p:handoutMasterId r:id="rId23"/>
  </p:handoutMasterIdLst>
  <p:sldIdLst>
    <p:sldId id="256" r:id="rId3"/>
    <p:sldId id="324" r:id="rId4"/>
    <p:sldId id="314" r:id="rId5"/>
    <p:sldId id="308" r:id="rId6"/>
    <p:sldId id="310" r:id="rId7"/>
    <p:sldId id="349" r:id="rId8"/>
    <p:sldId id="259" r:id="rId9"/>
    <p:sldId id="605" r:id="rId10"/>
    <p:sldId id="336" r:id="rId11"/>
    <p:sldId id="372" r:id="rId12"/>
    <p:sldId id="601" r:id="rId13"/>
    <p:sldId id="374" r:id="rId14"/>
    <p:sldId id="598" r:id="rId15"/>
    <p:sldId id="599" r:id="rId16"/>
    <p:sldId id="600" r:id="rId17"/>
    <p:sldId id="602" r:id="rId18"/>
    <p:sldId id="333" r:id="rId19"/>
    <p:sldId id="378" r:id="rId20"/>
    <p:sldId id="604" r:id="rId21"/>
  </p:sldIdLst>
  <p:sldSz cx="9144000" cy="6858000" type="screen4x3"/>
  <p:notesSz cx="6794500" cy="9906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136"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272"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407"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543"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5679"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2814"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199950"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086"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Default Section" id="{53BCC94D-56F2-4251-8BA2-A71B111660C3}">
          <p14:sldIdLst>
            <p14:sldId id="256"/>
            <p14:sldId id="324"/>
            <p14:sldId id="314"/>
            <p14:sldId id="308"/>
            <p14:sldId id="310"/>
            <p14:sldId id="349"/>
            <p14:sldId id="259"/>
            <p14:sldId id="605"/>
            <p14:sldId id="336"/>
            <p14:sldId id="372"/>
            <p14:sldId id="601"/>
            <p14:sldId id="374"/>
            <p14:sldId id="598"/>
            <p14:sldId id="599"/>
            <p14:sldId id="600"/>
            <p14:sldId id="602"/>
            <p14:sldId id="333"/>
          </p14:sldIdLst>
        </p14:section>
        <p14:section name="Untitled Section" id="{5FE0F30B-BC29-4436-8F83-D4CE63D737AA}">
          <p14:sldIdLst>
            <p14:sldId id="378"/>
            <p14:sldId id="6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5194" autoAdjust="0"/>
  </p:normalViewPr>
  <p:slideViewPr>
    <p:cSldViewPr>
      <p:cViewPr varScale="1">
        <p:scale>
          <a:sx n="68" d="100"/>
          <a:sy n="68" d="100"/>
        </p:scale>
        <p:origin x="7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5300"/>
          </a:xfrm>
          <a:prstGeom prst="rect">
            <a:avLst/>
          </a:prstGeom>
        </p:spPr>
        <p:txBody>
          <a:bodyPr vert="horz" lIns="91440" tIns="45720" rIns="91440" bIns="45720" rtlCol="0"/>
          <a:lstStyle>
            <a:lvl1pPr algn="r">
              <a:defRPr sz="1200"/>
            </a:lvl1pPr>
          </a:lstStyle>
          <a:p>
            <a:fld id="{1F700900-ADB7-4297-97A5-7B9BD0F119A5}" type="datetimeFigureOut">
              <a:rPr lang="en-US" smtClean="0"/>
              <a:t>16/12/2019</a:t>
            </a:fld>
            <a:endParaRPr lang="en-US"/>
          </a:p>
        </p:txBody>
      </p:sp>
      <p:sp>
        <p:nvSpPr>
          <p:cNvPr id="4" name="Footer Placeholder 3"/>
          <p:cNvSpPr>
            <a:spLocks noGrp="1"/>
          </p:cNvSpPr>
          <p:nvPr>
            <p:ph type="ftr" sz="quarter" idx="2"/>
          </p:nvPr>
        </p:nvSpPr>
        <p:spPr>
          <a:xfrm>
            <a:off x="0" y="9408981"/>
            <a:ext cx="2944283" cy="4953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08981"/>
            <a:ext cx="2944283" cy="495300"/>
          </a:xfrm>
          <a:prstGeom prst="rect">
            <a:avLst/>
          </a:prstGeom>
        </p:spPr>
        <p:txBody>
          <a:bodyPr vert="horz" lIns="91440" tIns="45720" rIns="91440" bIns="45720" rtlCol="0" anchor="b"/>
          <a:lstStyle>
            <a:lvl1pPr algn="r">
              <a:defRPr sz="1200"/>
            </a:lvl1pPr>
          </a:lstStyle>
          <a:p>
            <a:fld id="{5B8EFFAA-98E7-43A4-BF4B-F4789B5CE812}" type="slidenum">
              <a:rPr lang="en-US" smtClean="0"/>
              <a:t>‹#›</a:t>
            </a:fld>
            <a:endParaRPr lang="en-US"/>
          </a:p>
        </p:txBody>
      </p:sp>
    </p:spTree>
    <p:extLst>
      <p:ext uri="{BB962C8B-B14F-4D97-AF65-F5344CB8AC3E}">
        <p14:creationId xmlns:p14="http://schemas.microsoft.com/office/powerpoint/2010/main" val="27360881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xfrm>
            <a:off x="920750" y="742950"/>
            <a:ext cx="4953000" cy="3714750"/>
          </a:xfrm>
          <a:prstGeom prst="rect">
            <a:avLst/>
          </a:prstGeom>
        </p:spPr>
        <p:txBody>
          <a:bodyPr/>
          <a:lstStyle/>
          <a:p>
            <a:endParaRPr/>
          </a:p>
        </p:txBody>
      </p:sp>
      <p:sp>
        <p:nvSpPr>
          <p:cNvPr id="599" name="Shape 599"/>
          <p:cNvSpPr>
            <a:spLocks noGrp="1"/>
          </p:cNvSpPr>
          <p:nvPr>
            <p:ph type="body" sz="quarter" idx="1"/>
          </p:nvPr>
        </p:nvSpPr>
        <p:spPr>
          <a:xfrm>
            <a:off x="905934" y="4705350"/>
            <a:ext cx="4982633" cy="4457700"/>
          </a:xfrm>
          <a:prstGeom prst="rect">
            <a:avLst/>
          </a:prstGeom>
        </p:spPr>
        <p:txBody>
          <a:bodyPr/>
          <a:lstStyle/>
          <a:p>
            <a:endParaRPr/>
          </a:p>
        </p:txBody>
      </p:sp>
    </p:spTree>
    <p:extLst>
      <p:ext uri="{BB962C8B-B14F-4D97-AF65-F5344CB8AC3E}">
        <p14:creationId xmlns:p14="http://schemas.microsoft.com/office/powerpoint/2010/main" val="1104556004"/>
      </p:ext>
    </p:extLst>
  </p:cSld>
  <p:clrMap bg1="lt1" tx1="dk1" bg2="lt2" tx2="dk2" accent1="accent1" accent2="accent2" accent3="accent3" accent4="accent4" accent5="accent5" accent6="accent6" hlink="hlink" folHlink="folHlink"/>
  <p:notesStyle>
    <a:lvl1pPr defTabSz="457136" latinLnBrk="0">
      <a:defRPr sz="1200">
        <a:latin typeface="+mj-lt"/>
        <a:ea typeface="+mj-ea"/>
        <a:cs typeface="+mj-cs"/>
        <a:sym typeface="Calibri"/>
      </a:defRPr>
    </a:lvl1pPr>
    <a:lvl2pPr indent="228600" defTabSz="457136" latinLnBrk="0">
      <a:defRPr sz="1200">
        <a:latin typeface="+mj-lt"/>
        <a:ea typeface="+mj-ea"/>
        <a:cs typeface="+mj-cs"/>
        <a:sym typeface="Calibri"/>
      </a:defRPr>
    </a:lvl2pPr>
    <a:lvl3pPr indent="457200" defTabSz="457136" latinLnBrk="0">
      <a:defRPr sz="1200">
        <a:latin typeface="+mj-lt"/>
        <a:ea typeface="+mj-ea"/>
        <a:cs typeface="+mj-cs"/>
        <a:sym typeface="Calibri"/>
      </a:defRPr>
    </a:lvl3pPr>
    <a:lvl4pPr indent="685800" defTabSz="457136" latinLnBrk="0">
      <a:defRPr sz="1200">
        <a:latin typeface="+mj-lt"/>
        <a:ea typeface="+mj-ea"/>
        <a:cs typeface="+mj-cs"/>
        <a:sym typeface="Calibri"/>
      </a:defRPr>
    </a:lvl4pPr>
    <a:lvl5pPr indent="914400" defTabSz="457136" latinLnBrk="0">
      <a:defRPr sz="1200">
        <a:latin typeface="+mj-lt"/>
        <a:ea typeface="+mj-ea"/>
        <a:cs typeface="+mj-cs"/>
        <a:sym typeface="Calibri"/>
      </a:defRPr>
    </a:lvl5pPr>
    <a:lvl6pPr indent="1143000" defTabSz="457136" latinLnBrk="0">
      <a:defRPr sz="1200">
        <a:latin typeface="+mj-lt"/>
        <a:ea typeface="+mj-ea"/>
        <a:cs typeface="+mj-cs"/>
        <a:sym typeface="Calibri"/>
      </a:defRPr>
    </a:lvl6pPr>
    <a:lvl7pPr indent="1371600" defTabSz="457136" latinLnBrk="0">
      <a:defRPr sz="1200">
        <a:latin typeface="+mj-lt"/>
        <a:ea typeface="+mj-ea"/>
        <a:cs typeface="+mj-cs"/>
        <a:sym typeface="Calibri"/>
      </a:defRPr>
    </a:lvl7pPr>
    <a:lvl8pPr indent="1600200" defTabSz="457136" latinLnBrk="0">
      <a:defRPr sz="1200">
        <a:latin typeface="+mj-lt"/>
        <a:ea typeface="+mj-ea"/>
        <a:cs typeface="+mj-cs"/>
        <a:sym typeface="Calibri"/>
      </a:defRPr>
    </a:lvl8pPr>
    <a:lvl9pPr indent="1828800" defTabSz="457136"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SDGs represent a global commitment at the highest level. The framework includes 17 goals, 169 targets and 244 indicators. These indicators have been globally agreed and are reviewed by the High Level Political Forum (a General Assembly body) each year. The SDGs not only have elevated the recognition of the importance of oceans to the highest level through a dedicated goal on oceans, but they provide us with an opportunity to have science and data on oceans feed into high level national and global policy discussions. </a:t>
            </a:r>
          </a:p>
          <a:p>
            <a:r>
              <a:rPr lang="en-GB" dirty="0"/>
              <a:t>However, currently many of these discussion focus on topics where data is available – it is a bit of a catch 22, you need data to demonstrate the importance of a topic, but you need to demonstrate the importance in order to stimulate an investment in data. For oceans, many countries have not been investing the systematic collection of marine related data and thus we need forums such as </a:t>
            </a:r>
            <a:r>
              <a:rPr lang="en-GB" dirty="0" err="1"/>
              <a:t>OceanObs</a:t>
            </a:r>
            <a:r>
              <a:rPr lang="en-GB" dirty="0"/>
              <a:t> to help move the dial in terms of developing data products which are comparable across all regions of the world and which have the granularity necessary to provide countries with information specific to their coastlines, including sub-national information. </a:t>
            </a:r>
          </a:p>
        </p:txBody>
      </p:sp>
    </p:spTree>
    <p:extLst>
      <p:ext uri="{BB962C8B-B14F-4D97-AF65-F5344CB8AC3E}">
        <p14:creationId xmlns:p14="http://schemas.microsoft.com/office/powerpoint/2010/main" val="58678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0060" indent="-342900">
              <a:buFont typeface="Wingdings" panose="05000000000000000000" pitchFamily="2" charset="2"/>
              <a:buChar char="Ø"/>
            </a:pPr>
            <a:r>
              <a:rPr lang="fr-FR" sz="1200" b="1" u="sng" dirty="0" err="1">
                <a:latin typeface="Calibri" panose="020F0502020204030204" pitchFamily="34" charset="0"/>
                <a:ea typeface="MS PGothic" panose="020B0600070205080204" pitchFamily="34" charset="-128"/>
                <a:cs typeface="Times New Roman" panose="02020603050405020304" pitchFamily="18" charset="0"/>
              </a:rPr>
              <a:t>Definition</a:t>
            </a:r>
            <a:r>
              <a:rPr lang="fr-FR" sz="1200" b="1" u="sng" dirty="0">
                <a:latin typeface="Calibri" panose="020F0502020204030204" pitchFamily="34" charset="0"/>
                <a:ea typeface="MS PGothic" panose="020B0600070205080204" pitchFamily="34" charset="-128"/>
                <a:cs typeface="Times New Roman" panose="02020603050405020304" pitchFamily="18" charset="0"/>
              </a:rPr>
              <a:t> of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Company</a:t>
            </a:r>
            <a:r>
              <a:rPr lang="fr-FR" sz="1200" b="1" u="sng" dirty="0">
                <a:latin typeface="Calibri" panose="020F0502020204030204" pitchFamily="34" charset="0"/>
                <a:ea typeface="MS PGothic" panose="020B0600070205080204" pitchFamily="34" charset="-128"/>
                <a:cs typeface="Times New Roman" panose="02020603050405020304" pitchFamily="18" charset="0"/>
              </a:rPr>
              <a:t>’:</a:t>
            </a:r>
            <a:endParaRPr lang="en-US" sz="1200" b="1" u="sng" dirty="0">
              <a:latin typeface="Calibri" panose="020F0502020204030204" pitchFamily="34" charset="0"/>
              <a:ea typeface="MS PGothic" panose="020B0600070205080204" pitchFamily="34" charset="-128"/>
              <a:cs typeface="Times New Roman" panose="02020603050405020304" pitchFamily="18" charset="0"/>
            </a:endParaRPr>
          </a:p>
          <a:p>
            <a:pPr marL="480060" indent="-342900">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Both the group and subsidiary/franchise levels counted individually, as separate entities (promotion of reporting at country level taking into account specific impacts)</a:t>
            </a:r>
          </a:p>
          <a:p>
            <a:pPr marL="137160"/>
            <a:endParaRPr lang="fr-FR" sz="1200" dirty="0">
              <a:latin typeface="Calibri" panose="020F0502020204030204" pitchFamily="34" charset="0"/>
              <a:ea typeface="MS PGothic" panose="020B0600070205080204" pitchFamily="34" charset="-128"/>
              <a:cs typeface="Times New Roman" panose="02020603050405020304" pitchFamily="18" charset="0"/>
            </a:endParaRPr>
          </a:p>
          <a:p>
            <a:pPr marL="480060" indent="-342900">
              <a:buFont typeface="Wingdings" panose="05000000000000000000" pitchFamily="2" charset="2"/>
              <a:buChar char="Ø"/>
            </a:pPr>
            <a:r>
              <a:rPr lang="fr-FR" sz="1200" b="1" u="sng" dirty="0">
                <a:latin typeface="Calibri" panose="020F0502020204030204" pitchFamily="34" charset="0"/>
                <a:ea typeface="MS PGothic" panose="020B0600070205080204" pitchFamily="34" charset="-128"/>
                <a:cs typeface="Times New Roman" panose="02020603050405020304" pitchFamily="18" charset="0"/>
              </a:rPr>
              <a:t>Inclusion of a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company</a:t>
            </a:r>
            <a:r>
              <a:rPr lang="fr-FR" sz="1200" b="1" u="sng" dirty="0">
                <a:latin typeface="Calibri" panose="020F0502020204030204" pitchFamily="34" charset="0"/>
                <a:ea typeface="MS PGothic" panose="020B0600070205080204" pitchFamily="34" charset="-128"/>
                <a:cs typeface="Times New Roman" panose="02020603050405020304" pitchFamily="18" charset="0"/>
              </a:rPr>
              <a:t>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under</a:t>
            </a:r>
            <a:r>
              <a:rPr lang="fr-FR" sz="1200" b="1" u="sng" dirty="0">
                <a:latin typeface="Calibri" panose="020F0502020204030204" pitchFamily="34" charset="0"/>
                <a:ea typeface="MS PGothic" panose="020B0600070205080204" pitchFamily="34" charset="-128"/>
                <a:cs typeface="Times New Roman" panose="02020603050405020304" pitchFamily="18" charset="0"/>
              </a:rPr>
              <a:t> a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specific</a:t>
            </a:r>
            <a:r>
              <a:rPr lang="fr-FR" sz="1200" b="1" u="sng" dirty="0">
                <a:latin typeface="Calibri" panose="020F0502020204030204" pitchFamily="34" charset="0"/>
                <a:ea typeface="MS PGothic" panose="020B0600070205080204" pitchFamily="34" charset="-128"/>
                <a:cs typeface="Times New Roman" panose="02020603050405020304" pitchFamily="18" charset="0"/>
              </a:rPr>
              <a:t> country:</a:t>
            </a:r>
          </a:p>
          <a:p>
            <a:pPr marL="480060" indent="-342900">
              <a:spcAft>
                <a:spcPts val="600"/>
              </a:spcAft>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Multi-national companies are included in the country in which they are listed, or in the country where the head office is found. </a:t>
            </a:r>
          </a:p>
          <a:p>
            <a:pPr marL="480060" indent="-342900">
              <a:spcAft>
                <a:spcPts val="600"/>
              </a:spcAft>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When a multinational company produces specific separate reports, with disaggregated information per country, for the different countries they operate in, these would be counted separately under the indicator count for each country.</a:t>
            </a:r>
          </a:p>
          <a:p>
            <a:pPr marL="480060" indent="-342900">
              <a:spcAft>
                <a:spcPts val="600"/>
              </a:spcAft>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When the data for the indicator is aggregated at the sub-regional, regional and global levels, double-counting will be avoided, so a company may appear under several countries, but will only be counted once at regional and global levels.</a:t>
            </a:r>
          </a:p>
          <a:p>
            <a:endParaRPr lang="en-US" dirty="0"/>
          </a:p>
        </p:txBody>
      </p:sp>
    </p:spTree>
    <p:extLst>
      <p:ext uri="{BB962C8B-B14F-4D97-AF65-F5344CB8AC3E}">
        <p14:creationId xmlns:p14="http://schemas.microsoft.com/office/powerpoint/2010/main" val="2289418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0060" indent="-342900">
              <a:buFont typeface="Wingdings" panose="05000000000000000000" pitchFamily="2" charset="2"/>
              <a:buChar char="Ø"/>
            </a:pPr>
            <a:r>
              <a:rPr lang="fr-FR" sz="1200" b="1" u="sng" dirty="0" err="1">
                <a:latin typeface="Calibri" panose="020F0502020204030204" pitchFamily="34" charset="0"/>
                <a:ea typeface="MS PGothic" panose="020B0600070205080204" pitchFamily="34" charset="-128"/>
                <a:cs typeface="Times New Roman" panose="02020603050405020304" pitchFamily="18" charset="0"/>
              </a:rPr>
              <a:t>Definition</a:t>
            </a:r>
            <a:r>
              <a:rPr lang="fr-FR" sz="1200" b="1" u="sng" dirty="0">
                <a:latin typeface="Calibri" panose="020F0502020204030204" pitchFamily="34" charset="0"/>
                <a:ea typeface="MS PGothic" panose="020B0600070205080204" pitchFamily="34" charset="-128"/>
                <a:cs typeface="Times New Roman" panose="02020603050405020304" pitchFamily="18" charset="0"/>
              </a:rPr>
              <a:t> of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Company</a:t>
            </a:r>
            <a:r>
              <a:rPr lang="fr-FR" sz="1200" b="1" u="sng" dirty="0">
                <a:latin typeface="Calibri" panose="020F0502020204030204" pitchFamily="34" charset="0"/>
                <a:ea typeface="MS PGothic" panose="020B0600070205080204" pitchFamily="34" charset="-128"/>
                <a:cs typeface="Times New Roman" panose="02020603050405020304" pitchFamily="18" charset="0"/>
              </a:rPr>
              <a:t>’:</a:t>
            </a:r>
            <a:endParaRPr lang="en-US" sz="1200" b="1" u="sng" dirty="0">
              <a:latin typeface="Calibri" panose="020F0502020204030204" pitchFamily="34" charset="0"/>
              <a:ea typeface="MS PGothic" panose="020B0600070205080204" pitchFamily="34" charset="-128"/>
              <a:cs typeface="Times New Roman" panose="02020603050405020304" pitchFamily="18" charset="0"/>
            </a:endParaRPr>
          </a:p>
          <a:p>
            <a:pPr marL="480060" indent="-342900">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Both the group and subsidiary/franchise levels counted individually, as separate entities (promotion of reporting at country level taking into account specific impacts)</a:t>
            </a:r>
          </a:p>
          <a:p>
            <a:pPr marL="137160"/>
            <a:endParaRPr lang="fr-FR" sz="1200" dirty="0">
              <a:latin typeface="Calibri" panose="020F0502020204030204" pitchFamily="34" charset="0"/>
              <a:ea typeface="MS PGothic" panose="020B0600070205080204" pitchFamily="34" charset="-128"/>
              <a:cs typeface="Times New Roman" panose="02020603050405020304" pitchFamily="18" charset="0"/>
            </a:endParaRPr>
          </a:p>
          <a:p>
            <a:pPr marL="480060" indent="-342900">
              <a:buFont typeface="Wingdings" panose="05000000000000000000" pitchFamily="2" charset="2"/>
              <a:buChar char="Ø"/>
            </a:pPr>
            <a:r>
              <a:rPr lang="fr-FR" sz="1200" b="1" u="sng" dirty="0">
                <a:latin typeface="Calibri" panose="020F0502020204030204" pitchFamily="34" charset="0"/>
                <a:ea typeface="MS PGothic" panose="020B0600070205080204" pitchFamily="34" charset="-128"/>
                <a:cs typeface="Times New Roman" panose="02020603050405020304" pitchFamily="18" charset="0"/>
              </a:rPr>
              <a:t>Inclusion of a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company</a:t>
            </a:r>
            <a:r>
              <a:rPr lang="fr-FR" sz="1200" b="1" u="sng" dirty="0">
                <a:latin typeface="Calibri" panose="020F0502020204030204" pitchFamily="34" charset="0"/>
                <a:ea typeface="MS PGothic" panose="020B0600070205080204" pitchFamily="34" charset="-128"/>
                <a:cs typeface="Times New Roman" panose="02020603050405020304" pitchFamily="18" charset="0"/>
              </a:rPr>
              <a:t>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under</a:t>
            </a:r>
            <a:r>
              <a:rPr lang="fr-FR" sz="1200" b="1" u="sng" dirty="0">
                <a:latin typeface="Calibri" panose="020F0502020204030204" pitchFamily="34" charset="0"/>
                <a:ea typeface="MS PGothic" panose="020B0600070205080204" pitchFamily="34" charset="-128"/>
                <a:cs typeface="Times New Roman" panose="02020603050405020304" pitchFamily="18" charset="0"/>
              </a:rPr>
              <a:t> a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specific</a:t>
            </a:r>
            <a:r>
              <a:rPr lang="fr-FR" sz="1200" b="1" u="sng" dirty="0">
                <a:latin typeface="Calibri" panose="020F0502020204030204" pitchFamily="34" charset="0"/>
                <a:ea typeface="MS PGothic" panose="020B0600070205080204" pitchFamily="34" charset="-128"/>
                <a:cs typeface="Times New Roman" panose="02020603050405020304" pitchFamily="18" charset="0"/>
              </a:rPr>
              <a:t> country:</a:t>
            </a:r>
          </a:p>
          <a:p>
            <a:pPr marL="480060" indent="-342900">
              <a:spcAft>
                <a:spcPts val="600"/>
              </a:spcAft>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Multi-national companies are included in the country in which they are listed, or in the country where the head office is found. </a:t>
            </a:r>
          </a:p>
          <a:p>
            <a:pPr marL="480060" indent="-342900">
              <a:spcAft>
                <a:spcPts val="600"/>
              </a:spcAft>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When a multinational company produces specific separate reports, with disaggregated information per country, for the different countries they operate in, these would be counted separately under the indicator count for each country.</a:t>
            </a:r>
          </a:p>
          <a:p>
            <a:pPr marL="480060" indent="-342900">
              <a:spcAft>
                <a:spcPts val="600"/>
              </a:spcAft>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When the data for the indicator is aggregated at the sub-regional, regional and global levels, double-counting will be avoided, so a company may appear under several countries, but will only be counted once at regional and global levels.</a:t>
            </a:r>
          </a:p>
          <a:p>
            <a:endParaRPr lang="en-US" dirty="0"/>
          </a:p>
        </p:txBody>
      </p:sp>
    </p:spTree>
    <p:extLst>
      <p:ext uri="{BB962C8B-B14F-4D97-AF65-F5344CB8AC3E}">
        <p14:creationId xmlns:p14="http://schemas.microsoft.com/office/powerpoint/2010/main" val="61182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9313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39400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159645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https://unstats.un.org/sdgs/iaeg-sdgs/members</a:t>
            </a:r>
          </a:p>
          <a:p>
            <a:endParaRPr lang="en-US" dirty="0"/>
          </a:p>
          <a:p>
            <a:r>
              <a:rPr lang="en-US" dirty="0"/>
              <a:t>Just in terms of a bit of additional background on the topic, I want to share how data flows into the SDG global database. Basically, the process is rather rigid, academics and others who might have data cannot directly share the data into the SDG global database – the data can only be shared by custodian agencies which have a methodology which has been adopted by the IAEG-SDG.</a:t>
            </a:r>
          </a:p>
          <a:p>
            <a:endParaRPr lang="en-US" dirty="0"/>
          </a:p>
        </p:txBody>
      </p:sp>
    </p:spTree>
    <p:extLst>
      <p:ext uri="{BB962C8B-B14F-4D97-AF65-F5344CB8AC3E}">
        <p14:creationId xmlns:p14="http://schemas.microsoft.com/office/powerpoint/2010/main" val="274561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analysis of UNEP in March this year, Measuring Progress towards achieving the environmental dimension of the SDGs, we looked at which SDG indicators had sufficient data for tracking global level progress – we did this across the indicators which we see as environmental. For Oceans, we are only able to track progress for 2 of the 9 environmental SDG indicators. What this means is that the data that does exist in not currently feeding into this global level tracking. We need to upscale our efforts to ensure that the best available data is used, otherwise we will miss the opportunity to use this data to feed into policy. Additionally, the IAEG SDG is already in the process of identifying alternative indicators (proxies) which are often not related to the SDG targets or to oceanic data. </a:t>
            </a:r>
          </a:p>
          <a:p>
            <a:r>
              <a:rPr lang="en-US" dirty="0"/>
              <a:t>If we are not able to use real data to show what is happening to the oceans, then we will have no way to use this information to create change : or in simple terms, data is </a:t>
            </a:r>
            <a:r>
              <a:rPr lang="en-US"/>
              <a:t>only useful if it is used.</a:t>
            </a:r>
            <a:endParaRPr lang="en-US" dirty="0"/>
          </a:p>
        </p:txBody>
      </p:sp>
    </p:spTree>
    <p:extLst>
      <p:ext uri="{BB962C8B-B14F-4D97-AF65-F5344CB8AC3E}">
        <p14:creationId xmlns:p14="http://schemas.microsoft.com/office/powerpoint/2010/main" val="2692836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In order to harness the opportunities that new technologies and data present, there is a need to make a concerted effort toward building a digital ecosystem for the environment as a global public good. This would involve: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baseline="0" dirty="0">
                <a:solidFill>
                  <a:schemeClr val="tx1"/>
                </a:solidFill>
                <a:effectLst/>
                <a:latin typeface="+mn-lt"/>
                <a:ea typeface="+mn-ea"/>
                <a:cs typeface="+mn-cs"/>
              </a:rPr>
              <a:t>identify what data and insights we need – matching policy needs with actionable information;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baseline="0" dirty="0">
                <a:solidFill>
                  <a:schemeClr val="tx1"/>
                </a:solidFill>
                <a:effectLst/>
                <a:latin typeface="+mn-lt"/>
                <a:ea typeface="+mn-ea"/>
                <a:cs typeface="+mn-cs"/>
              </a:rPr>
              <a:t>to promote data quality assurance, data sharing and openness;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baseline="0" dirty="0">
                <a:solidFill>
                  <a:schemeClr val="tx1"/>
                </a:solidFill>
                <a:effectLst/>
                <a:latin typeface="+mn-lt"/>
                <a:ea typeface="+mn-ea"/>
                <a:cs typeface="+mn-cs"/>
              </a:rPr>
              <a:t>to promote collecting new data in cases where there are persistent data gaps;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baseline="0" dirty="0">
                <a:solidFill>
                  <a:schemeClr val="tx1"/>
                </a:solidFill>
                <a:effectLst/>
                <a:latin typeface="+mn-lt"/>
                <a:ea typeface="+mn-ea"/>
                <a:cs typeface="+mn-cs"/>
              </a:rPr>
              <a:t>to create an underlying infrastructure for bringing together and making accessible public and private data still ensuring the privacy of individuals;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baseline="0" dirty="0">
                <a:solidFill>
                  <a:schemeClr val="tx1"/>
                </a:solidFill>
                <a:effectLst/>
                <a:latin typeface="+mn-lt"/>
                <a:ea typeface="+mn-ea"/>
                <a:cs typeface="+mn-cs"/>
              </a:rPr>
              <a:t>to promote a culture of innovation which can nurture the development of innovative algorithm and data analytics, and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baseline="0" dirty="0">
                <a:solidFill>
                  <a:schemeClr val="tx1"/>
                </a:solidFill>
                <a:effectLst/>
                <a:latin typeface="+mn-lt"/>
                <a:ea typeface="+mn-ea"/>
                <a:cs typeface="+mn-cs"/>
              </a:rPr>
              <a:t>Create insights and application which help people visualize planetary monitoring, nudge consumer behavior, inform supply chains and inform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We already have a few examples, of where we have seen progress, but we need more. We are hoping that this workshop and opportunities like the Bloomberg Data 4 Good Exchange will help take us in the right direction.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Before I hand over to the other presenters, I will share a few quick examples. For more information, we also have recently published a medium article which </a:t>
            </a:r>
          </a:p>
          <a:p>
            <a:endParaRPr lang="en-US" dirty="0"/>
          </a:p>
        </p:txBody>
      </p:sp>
      <p:sp>
        <p:nvSpPr>
          <p:cNvPr id="4" name="Slide Number Placeholder 3"/>
          <p:cNvSpPr>
            <a:spLocks noGrp="1"/>
          </p:cNvSpPr>
          <p:nvPr>
            <p:ph type="sldNum" sz="quarter" idx="10"/>
          </p:nvPr>
        </p:nvSpPr>
        <p:spPr/>
        <p:txBody>
          <a:bodyPr/>
          <a:lstStyle/>
          <a:p>
            <a:fld id="{91B4DB09-17E0-49E1-83C3-0DF37295F6DD}" type="slidenum">
              <a:rPr lang="en-US" smtClean="0"/>
              <a:t>7</a:t>
            </a:fld>
            <a:endParaRPr lang="en-US"/>
          </a:p>
        </p:txBody>
      </p:sp>
    </p:spTree>
    <p:extLst>
      <p:ext uri="{BB962C8B-B14F-4D97-AF65-F5344CB8AC3E}">
        <p14:creationId xmlns:p14="http://schemas.microsoft.com/office/powerpoint/2010/main" val="3627237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9761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b="1" dirty="0">
                <a:latin typeface="Calibri" panose="020F0502020204030204" pitchFamily="34" charset="0"/>
                <a:ea typeface="MS PGothic" panose="020B0600070205080204" pitchFamily="34" charset="-128"/>
                <a:cs typeface="Times New Roman" panose="02020603050405020304" pitchFamily="18" charset="0"/>
              </a:rPr>
              <a:t>Institutional and governance: </a:t>
            </a:r>
            <a:endParaRPr lang="en-US" sz="10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200" dirty="0">
                <a:latin typeface="Calibri" panose="020F0502020204030204" pitchFamily="34" charset="0"/>
                <a:ea typeface="MS PGothic" panose="020B0600070205080204" pitchFamily="34" charset="-128"/>
                <a:cs typeface="Times New Roman" panose="02020603050405020304" pitchFamily="18" charset="0"/>
              </a:rPr>
              <a:t>Materiality assessment</a:t>
            </a:r>
            <a:endParaRPr lang="en-US" sz="10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200" dirty="0">
                <a:latin typeface="Calibri" panose="020F0502020204030204" pitchFamily="34" charset="0"/>
                <a:ea typeface="MS PGothic" panose="020B0600070205080204" pitchFamily="34" charset="-128"/>
                <a:cs typeface="Times New Roman" panose="02020603050405020304" pitchFamily="18" charset="0"/>
              </a:rPr>
              <a:t>Sustainability strategy and/or principles related to sustainability</a:t>
            </a:r>
            <a:endParaRPr lang="en-US" sz="10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200" dirty="0">
                <a:latin typeface="Calibri" panose="020F0502020204030204" pitchFamily="34" charset="0"/>
                <a:ea typeface="MS PGothic" panose="020B0600070205080204" pitchFamily="34" charset="-128"/>
                <a:cs typeface="Times New Roman" panose="02020603050405020304" pitchFamily="18" charset="0"/>
              </a:rPr>
              <a:t>Management approach to address materiality topics</a:t>
            </a:r>
            <a:endParaRPr lang="en-US" sz="10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200" dirty="0">
                <a:latin typeface="Calibri" panose="020F0502020204030204" pitchFamily="34" charset="0"/>
                <a:ea typeface="MS PGothic" panose="020B0600070205080204" pitchFamily="34" charset="-128"/>
                <a:cs typeface="Times New Roman" panose="02020603050405020304" pitchFamily="18" charset="0"/>
              </a:rPr>
              <a:t>Governance structure, including for economic, environmental and social issues</a:t>
            </a:r>
            <a:endParaRPr lang="en-US" sz="10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200" dirty="0">
                <a:latin typeface="Calibri" panose="020F0502020204030204" pitchFamily="34" charset="0"/>
                <a:ea typeface="MS PGothic" panose="020B0600070205080204" pitchFamily="34" charset="-128"/>
                <a:cs typeface="Times New Roman" panose="02020603050405020304" pitchFamily="18" charset="0"/>
              </a:rPr>
              <a:t>Key impacts, risks, opportunities </a:t>
            </a:r>
            <a:endParaRPr lang="en-US" sz="10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200" dirty="0">
                <a:latin typeface="Calibri" panose="020F0502020204030204" pitchFamily="34" charset="0"/>
                <a:ea typeface="MS PGothic" panose="020B0600070205080204" pitchFamily="34" charset="-128"/>
                <a:cs typeface="Times New Roman" panose="02020603050405020304" pitchFamily="18" charset="0"/>
              </a:rPr>
              <a:t>Anti-fraud, anti-corruption and anti-competitive behaviour practices</a:t>
            </a:r>
            <a:endParaRPr lang="en-US" sz="1000" dirty="0">
              <a:latin typeface="Arial" panose="020B0604020202020204" pitchFamily="34" charset="0"/>
              <a:ea typeface="MS PGothic" panose="020B0600070205080204" pitchFamily="34" charset="-128"/>
              <a:cs typeface="Times New Roman" panose="02020603050405020304" pitchFamily="18" charset="0"/>
            </a:endParaRPr>
          </a:p>
          <a:p>
            <a:pPr algn="just"/>
            <a:r>
              <a:rPr lang="en-GB" sz="1200" b="1" dirty="0">
                <a:latin typeface="Calibri" panose="020F0502020204030204" pitchFamily="34" charset="0"/>
                <a:ea typeface="MS PGothic" panose="020B0600070205080204" pitchFamily="34" charset="-128"/>
                <a:cs typeface="Times New Roman" panose="02020603050405020304" pitchFamily="18" charset="0"/>
              </a:rPr>
              <a:t> </a:t>
            </a:r>
            <a:endParaRPr lang="en-US" sz="1000" dirty="0">
              <a:latin typeface="Arial" panose="020B0604020202020204" pitchFamily="34" charset="0"/>
              <a:ea typeface="MS PGothic" panose="020B0600070205080204" pitchFamily="34" charset="-128"/>
              <a:cs typeface="Times New Roman" panose="02020603050405020304" pitchFamily="18" charset="0"/>
            </a:endParaRPr>
          </a:p>
          <a:p>
            <a:pPr algn="just"/>
            <a:r>
              <a:rPr lang="en-GB" sz="1200" b="1" dirty="0">
                <a:latin typeface="Calibri" panose="020F0502020204030204" pitchFamily="34" charset="0"/>
                <a:ea typeface="MS PGothic" panose="020B0600070205080204" pitchFamily="34" charset="-128"/>
                <a:cs typeface="Times New Roman" panose="02020603050405020304" pitchFamily="18" charset="0"/>
              </a:rPr>
              <a:t>Economic:</a:t>
            </a:r>
            <a:endParaRPr lang="en-US" sz="10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200" dirty="0">
                <a:latin typeface="Calibri" panose="020F0502020204030204" pitchFamily="34" charset="0"/>
                <a:ea typeface="MS PGothic" panose="020B0600070205080204" pitchFamily="34" charset="-128"/>
                <a:cs typeface="Times New Roman" panose="02020603050405020304" pitchFamily="18" charset="0"/>
              </a:rPr>
              <a:t>Direct measure of economic performance (revenue, net profit, value added, </a:t>
            </a:r>
            <a:r>
              <a:rPr lang="en-GB" sz="1200" dirty="0" err="1">
                <a:latin typeface="Calibri" panose="020F0502020204030204" pitchFamily="34" charset="0"/>
                <a:ea typeface="MS PGothic" panose="020B0600070205080204" pitchFamily="34" charset="-128"/>
                <a:cs typeface="Times New Roman" panose="02020603050405020304" pitchFamily="18" charset="0"/>
              </a:rPr>
              <a:t>payouts</a:t>
            </a:r>
            <a:r>
              <a:rPr lang="en-GB" sz="1200" dirty="0">
                <a:latin typeface="Calibri" panose="020F0502020204030204" pitchFamily="34" charset="0"/>
                <a:ea typeface="MS PGothic" panose="020B0600070205080204" pitchFamily="34" charset="-128"/>
                <a:cs typeface="Times New Roman" panose="02020603050405020304" pitchFamily="18" charset="0"/>
              </a:rPr>
              <a:t> to shareholders)</a:t>
            </a:r>
            <a:endParaRPr lang="en-US" sz="10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200" dirty="0">
                <a:latin typeface="Calibri" panose="020F0502020204030204" pitchFamily="34" charset="0"/>
                <a:ea typeface="MS PGothic" panose="020B0600070205080204" pitchFamily="34" charset="-128"/>
                <a:cs typeface="Times New Roman" panose="02020603050405020304" pitchFamily="18" charset="0"/>
              </a:rPr>
              <a:t>Indirect measure of economic performance (community investment, investment in infrastructure or other significant local economic impact)</a:t>
            </a:r>
          </a:p>
          <a:p>
            <a:pPr algn="just"/>
            <a:r>
              <a:rPr lang="en-GB" sz="1000" b="1" dirty="0">
                <a:latin typeface="Calibri" panose="020F0502020204030204" pitchFamily="34" charset="0"/>
                <a:ea typeface="MS PGothic" panose="020B0600070205080204" pitchFamily="34" charset="-128"/>
                <a:cs typeface="Times New Roman" panose="02020603050405020304" pitchFamily="18" charset="0"/>
              </a:rPr>
              <a:t>Institutional and governance: </a:t>
            </a:r>
            <a:endParaRPr lang="en-US" sz="8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000" dirty="0">
                <a:latin typeface="Calibri" panose="020F0502020204030204" pitchFamily="34" charset="0"/>
                <a:ea typeface="MS PGothic" panose="020B0600070205080204" pitchFamily="34" charset="-128"/>
                <a:cs typeface="Times New Roman" panose="02020603050405020304" pitchFamily="18" charset="0"/>
              </a:rPr>
              <a:t>Materiality assessment</a:t>
            </a:r>
            <a:endParaRPr lang="en-US" sz="8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000" dirty="0">
                <a:latin typeface="Calibri" panose="020F0502020204030204" pitchFamily="34" charset="0"/>
                <a:ea typeface="MS PGothic" panose="020B0600070205080204" pitchFamily="34" charset="-128"/>
                <a:cs typeface="Times New Roman" panose="02020603050405020304" pitchFamily="18" charset="0"/>
              </a:rPr>
              <a:t>Sustainability strategy and/or principles related to sustainability</a:t>
            </a:r>
            <a:endParaRPr lang="en-US" sz="8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000" dirty="0">
                <a:latin typeface="Calibri" panose="020F0502020204030204" pitchFamily="34" charset="0"/>
                <a:ea typeface="MS PGothic" panose="020B0600070205080204" pitchFamily="34" charset="-128"/>
                <a:cs typeface="Times New Roman" panose="02020603050405020304" pitchFamily="18" charset="0"/>
              </a:rPr>
              <a:t>Management approach to address materiality topics</a:t>
            </a:r>
            <a:endParaRPr lang="en-US" sz="8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000" dirty="0">
                <a:latin typeface="Calibri" panose="020F0502020204030204" pitchFamily="34" charset="0"/>
                <a:ea typeface="MS PGothic" panose="020B0600070205080204" pitchFamily="34" charset="-128"/>
                <a:cs typeface="Times New Roman" panose="02020603050405020304" pitchFamily="18" charset="0"/>
              </a:rPr>
              <a:t>Governance structure, including for economic, environmental and social issues</a:t>
            </a:r>
            <a:endParaRPr lang="en-US" sz="8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000" dirty="0">
                <a:latin typeface="Calibri" panose="020F0502020204030204" pitchFamily="34" charset="0"/>
                <a:ea typeface="MS PGothic" panose="020B0600070205080204" pitchFamily="34" charset="-128"/>
                <a:cs typeface="Times New Roman" panose="02020603050405020304" pitchFamily="18" charset="0"/>
              </a:rPr>
              <a:t>Key impacts, risks, opportunities </a:t>
            </a:r>
            <a:endParaRPr lang="en-US" sz="8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000" dirty="0">
                <a:latin typeface="Calibri" panose="020F0502020204030204" pitchFamily="34" charset="0"/>
                <a:ea typeface="MS PGothic" panose="020B0600070205080204" pitchFamily="34" charset="-128"/>
                <a:cs typeface="Times New Roman" panose="02020603050405020304" pitchFamily="18" charset="0"/>
              </a:rPr>
              <a:t>Anti-fraud, anti-corruption and anti-competitive behaviour practices</a:t>
            </a:r>
            <a:endParaRPr lang="en-US" sz="800" dirty="0">
              <a:latin typeface="Arial" panose="020B0604020202020204" pitchFamily="34" charset="0"/>
              <a:ea typeface="MS PGothic" panose="020B0600070205080204" pitchFamily="34" charset="-128"/>
              <a:cs typeface="Times New Roman" panose="02020603050405020304" pitchFamily="18" charset="0"/>
            </a:endParaRPr>
          </a:p>
          <a:p>
            <a:pPr algn="just"/>
            <a:r>
              <a:rPr lang="en-GB" sz="1000" b="1" dirty="0">
                <a:latin typeface="Calibri" panose="020F0502020204030204" pitchFamily="34" charset="0"/>
                <a:ea typeface="MS PGothic" panose="020B0600070205080204" pitchFamily="34" charset="-128"/>
                <a:cs typeface="Times New Roman" panose="02020603050405020304" pitchFamily="18" charset="0"/>
              </a:rPr>
              <a:t> </a:t>
            </a:r>
            <a:endParaRPr lang="en-US" sz="800" dirty="0">
              <a:latin typeface="Arial" panose="020B0604020202020204" pitchFamily="34" charset="0"/>
              <a:ea typeface="MS PGothic" panose="020B0600070205080204" pitchFamily="34" charset="-128"/>
              <a:cs typeface="Times New Roman" panose="02020603050405020304" pitchFamily="18" charset="0"/>
            </a:endParaRPr>
          </a:p>
          <a:p>
            <a:pPr algn="just"/>
            <a:r>
              <a:rPr lang="en-GB" sz="1000" b="1" dirty="0">
                <a:latin typeface="Calibri" panose="020F0502020204030204" pitchFamily="34" charset="0"/>
                <a:ea typeface="MS PGothic" panose="020B0600070205080204" pitchFamily="34" charset="-128"/>
                <a:cs typeface="Times New Roman" panose="02020603050405020304" pitchFamily="18" charset="0"/>
              </a:rPr>
              <a:t>Economic:</a:t>
            </a:r>
            <a:endParaRPr lang="en-US" sz="8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000" dirty="0">
                <a:latin typeface="Calibri" panose="020F0502020204030204" pitchFamily="34" charset="0"/>
                <a:ea typeface="MS PGothic" panose="020B0600070205080204" pitchFamily="34" charset="-128"/>
                <a:cs typeface="Times New Roman" panose="02020603050405020304" pitchFamily="18" charset="0"/>
              </a:rPr>
              <a:t>Direct measure of economic performance (revenue, net profit, value added, </a:t>
            </a:r>
            <a:r>
              <a:rPr lang="en-GB" sz="1000" dirty="0" err="1">
                <a:latin typeface="Calibri" panose="020F0502020204030204" pitchFamily="34" charset="0"/>
                <a:ea typeface="MS PGothic" panose="020B0600070205080204" pitchFamily="34" charset="-128"/>
                <a:cs typeface="Times New Roman" panose="02020603050405020304" pitchFamily="18" charset="0"/>
              </a:rPr>
              <a:t>payouts</a:t>
            </a:r>
            <a:r>
              <a:rPr lang="en-GB" sz="1000" dirty="0">
                <a:latin typeface="Calibri" panose="020F0502020204030204" pitchFamily="34" charset="0"/>
                <a:ea typeface="MS PGothic" panose="020B0600070205080204" pitchFamily="34" charset="-128"/>
                <a:cs typeface="Times New Roman" panose="02020603050405020304" pitchFamily="18" charset="0"/>
              </a:rPr>
              <a:t> to shareholders)</a:t>
            </a:r>
            <a:endParaRPr lang="en-US" sz="800" dirty="0">
              <a:latin typeface="Arial" panose="020B0604020202020204" pitchFamily="34" charset="0"/>
              <a:ea typeface="MS PGothic" panose="020B0600070205080204" pitchFamily="34" charset="-128"/>
              <a:cs typeface="Times New Roman" panose="02020603050405020304" pitchFamily="18" charset="0"/>
            </a:endParaRPr>
          </a:p>
          <a:p>
            <a:pPr marL="342900" lvl="0" indent="-342900" algn="just">
              <a:buFont typeface="Symbol" panose="05050102010706020507" pitchFamily="18" charset="2"/>
              <a:buChar char=""/>
            </a:pPr>
            <a:r>
              <a:rPr lang="en-GB" sz="1000" dirty="0">
                <a:latin typeface="Calibri" panose="020F0502020204030204" pitchFamily="34" charset="0"/>
                <a:ea typeface="MS PGothic" panose="020B0600070205080204" pitchFamily="34" charset="-128"/>
                <a:cs typeface="Times New Roman" panose="02020603050405020304" pitchFamily="18" charset="0"/>
              </a:rPr>
              <a:t>Indirect measure of economic performance (community investment, investment in infrastructure or other significant local economic impact)</a:t>
            </a:r>
            <a:endParaRPr lang="en-US" sz="800" dirty="0">
              <a:latin typeface="Arial" panose="020B0604020202020204" pitchFamily="34" charset="0"/>
              <a:ea typeface="MS PGothic" panose="020B0600070205080204" pitchFamily="34" charset="-128"/>
              <a:cs typeface="Times New Roman" panose="02020603050405020304" pitchFamily="18" charset="0"/>
            </a:endParaRPr>
          </a:p>
          <a:p>
            <a:pPr marL="0" lvl="0" indent="0" algn="just">
              <a:buFont typeface="Symbol" panose="05050102010706020507" pitchFamily="18" charset="2"/>
              <a:buNone/>
            </a:pPr>
            <a:endParaRPr lang="en-US" sz="1000" dirty="0">
              <a:latin typeface="Arial" panose="020B0604020202020204" pitchFamily="34" charset="0"/>
              <a:ea typeface="MS PGothic" panose="020B0600070205080204" pitchFamily="34"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578683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094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419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0060" indent="-342900">
              <a:buFont typeface="Wingdings" panose="05000000000000000000" pitchFamily="2" charset="2"/>
              <a:buChar char="Ø"/>
            </a:pPr>
            <a:r>
              <a:rPr lang="fr-FR" sz="1200" b="1" u="sng" dirty="0" err="1">
                <a:latin typeface="Calibri" panose="020F0502020204030204" pitchFamily="34" charset="0"/>
                <a:ea typeface="MS PGothic" panose="020B0600070205080204" pitchFamily="34" charset="-128"/>
                <a:cs typeface="Times New Roman" panose="02020603050405020304" pitchFamily="18" charset="0"/>
              </a:rPr>
              <a:t>Definition</a:t>
            </a:r>
            <a:r>
              <a:rPr lang="fr-FR" sz="1200" b="1" u="sng" dirty="0">
                <a:latin typeface="Calibri" panose="020F0502020204030204" pitchFamily="34" charset="0"/>
                <a:ea typeface="MS PGothic" panose="020B0600070205080204" pitchFamily="34" charset="-128"/>
                <a:cs typeface="Times New Roman" panose="02020603050405020304" pitchFamily="18" charset="0"/>
              </a:rPr>
              <a:t> of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Company</a:t>
            </a:r>
            <a:r>
              <a:rPr lang="fr-FR" sz="1200" b="1" u="sng" dirty="0">
                <a:latin typeface="Calibri" panose="020F0502020204030204" pitchFamily="34" charset="0"/>
                <a:ea typeface="MS PGothic" panose="020B0600070205080204" pitchFamily="34" charset="-128"/>
                <a:cs typeface="Times New Roman" panose="02020603050405020304" pitchFamily="18" charset="0"/>
              </a:rPr>
              <a:t>’:</a:t>
            </a:r>
            <a:endParaRPr lang="en-US" sz="1200" b="1" u="sng" dirty="0">
              <a:latin typeface="Calibri" panose="020F0502020204030204" pitchFamily="34" charset="0"/>
              <a:ea typeface="MS PGothic" panose="020B0600070205080204" pitchFamily="34" charset="-128"/>
              <a:cs typeface="Times New Roman" panose="02020603050405020304" pitchFamily="18" charset="0"/>
            </a:endParaRPr>
          </a:p>
          <a:p>
            <a:pPr marL="480060" indent="-342900">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Both the group and subsidiary/franchise levels counted individually, as separate entities (promotion of reporting at country level taking into account specific impacts)</a:t>
            </a:r>
          </a:p>
          <a:p>
            <a:pPr marL="137160"/>
            <a:endParaRPr lang="fr-FR" sz="1200" dirty="0">
              <a:latin typeface="Calibri" panose="020F0502020204030204" pitchFamily="34" charset="0"/>
              <a:ea typeface="MS PGothic" panose="020B0600070205080204" pitchFamily="34" charset="-128"/>
              <a:cs typeface="Times New Roman" panose="02020603050405020304" pitchFamily="18" charset="0"/>
            </a:endParaRPr>
          </a:p>
          <a:p>
            <a:pPr marL="480060" indent="-342900">
              <a:buFont typeface="Wingdings" panose="05000000000000000000" pitchFamily="2" charset="2"/>
              <a:buChar char="Ø"/>
            </a:pPr>
            <a:r>
              <a:rPr lang="fr-FR" sz="1200" b="1" u="sng" dirty="0">
                <a:latin typeface="Calibri" panose="020F0502020204030204" pitchFamily="34" charset="0"/>
                <a:ea typeface="MS PGothic" panose="020B0600070205080204" pitchFamily="34" charset="-128"/>
                <a:cs typeface="Times New Roman" panose="02020603050405020304" pitchFamily="18" charset="0"/>
              </a:rPr>
              <a:t>Inclusion of a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company</a:t>
            </a:r>
            <a:r>
              <a:rPr lang="fr-FR" sz="1200" b="1" u="sng" dirty="0">
                <a:latin typeface="Calibri" panose="020F0502020204030204" pitchFamily="34" charset="0"/>
                <a:ea typeface="MS PGothic" panose="020B0600070205080204" pitchFamily="34" charset="-128"/>
                <a:cs typeface="Times New Roman" panose="02020603050405020304" pitchFamily="18" charset="0"/>
              </a:rPr>
              <a:t>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under</a:t>
            </a:r>
            <a:r>
              <a:rPr lang="fr-FR" sz="1200" b="1" u="sng" dirty="0">
                <a:latin typeface="Calibri" panose="020F0502020204030204" pitchFamily="34" charset="0"/>
                <a:ea typeface="MS PGothic" panose="020B0600070205080204" pitchFamily="34" charset="-128"/>
                <a:cs typeface="Times New Roman" panose="02020603050405020304" pitchFamily="18" charset="0"/>
              </a:rPr>
              <a:t> a </a:t>
            </a:r>
            <a:r>
              <a:rPr lang="fr-FR" sz="1200" b="1" u="sng" dirty="0" err="1">
                <a:latin typeface="Calibri" panose="020F0502020204030204" pitchFamily="34" charset="0"/>
                <a:ea typeface="MS PGothic" panose="020B0600070205080204" pitchFamily="34" charset="-128"/>
                <a:cs typeface="Times New Roman" panose="02020603050405020304" pitchFamily="18" charset="0"/>
              </a:rPr>
              <a:t>specific</a:t>
            </a:r>
            <a:r>
              <a:rPr lang="fr-FR" sz="1200" b="1" u="sng" dirty="0">
                <a:latin typeface="Calibri" panose="020F0502020204030204" pitchFamily="34" charset="0"/>
                <a:ea typeface="MS PGothic" panose="020B0600070205080204" pitchFamily="34" charset="-128"/>
                <a:cs typeface="Times New Roman" panose="02020603050405020304" pitchFamily="18" charset="0"/>
              </a:rPr>
              <a:t> country:</a:t>
            </a:r>
          </a:p>
          <a:p>
            <a:pPr marL="480060" indent="-342900">
              <a:spcAft>
                <a:spcPts val="600"/>
              </a:spcAft>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Multi-national companies are included in the country in which they are listed, or in the country where the head office is found. </a:t>
            </a:r>
          </a:p>
          <a:p>
            <a:pPr marL="480060" indent="-342900">
              <a:spcAft>
                <a:spcPts val="600"/>
              </a:spcAft>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When a multinational company produces specific separate reports, with disaggregated information per country, for the different countries they operate in, these would be counted separately under the indicator count for each country.</a:t>
            </a:r>
          </a:p>
          <a:p>
            <a:pPr marL="480060" indent="-342900">
              <a:spcAft>
                <a:spcPts val="600"/>
              </a:spcAft>
              <a:buFont typeface="Arial" panose="020B0604020202020204" pitchFamily="34" charset="0"/>
              <a:buChar char="•"/>
            </a:pPr>
            <a:r>
              <a:rPr lang="en-US" sz="1200" dirty="0">
                <a:latin typeface="Calibri" panose="020F0502020204030204" pitchFamily="34" charset="0"/>
                <a:ea typeface="MS PGothic" panose="020B0600070205080204" pitchFamily="34" charset="-128"/>
                <a:cs typeface="Times New Roman" panose="02020603050405020304" pitchFamily="18" charset="0"/>
              </a:rPr>
              <a:t>When the data for the indicator is aggregated at the sub-regional, regional and global levels, double-counting will be avoided, so a company may appear under several countries, but will only be counted once at regional and global levels.</a:t>
            </a:r>
          </a:p>
          <a:p>
            <a:endParaRPr lang="en-US" dirty="0"/>
          </a:p>
        </p:txBody>
      </p:sp>
    </p:spTree>
    <p:extLst>
      <p:ext uri="{BB962C8B-B14F-4D97-AF65-F5344CB8AC3E}">
        <p14:creationId xmlns:p14="http://schemas.microsoft.com/office/powerpoint/2010/main" val="3972521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6"/>
            <a:ext cx="7772400" cy="1470026"/>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2" name="Shape 92"/>
          <p:cNvSpPr>
            <a:spLocks noGrp="1"/>
          </p:cNvSpPr>
          <p:nvPr>
            <p:ph type="title"/>
          </p:nvPr>
        </p:nvSpPr>
        <p:spPr>
          <a:xfrm>
            <a:off x="685800" y="2130426"/>
            <a:ext cx="7772400" cy="1470026"/>
          </a:xfrm>
          <a:prstGeom prst="rect">
            <a:avLst/>
          </a:prstGeom>
        </p:spPr>
        <p:txBody>
          <a:bodyPr/>
          <a:lstStyle/>
          <a:p>
            <a:r>
              <a:t>Title Text</a:t>
            </a:r>
          </a:p>
        </p:txBody>
      </p:sp>
      <p:sp>
        <p:nvSpPr>
          <p:cNvPr id="93" name="Shape 93"/>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443" name="Shape 443"/>
          <p:cNvSpPr>
            <a:spLocks noGrp="1"/>
          </p:cNvSpPr>
          <p:nvPr>
            <p:ph type="title"/>
          </p:nvPr>
        </p:nvSpPr>
        <p:spPr>
          <a:prstGeom prst="rect">
            <a:avLst/>
          </a:prstGeom>
        </p:spPr>
        <p:txBody>
          <a:bodyPr/>
          <a:lstStyle/>
          <a:p>
            <a:r>
              <a:t>Title Text</a:t>
            </a:r>
          </a:p>
        </p:txBody>
      </p:sp>
      <p:sp>
        <p:nvSpPr>
          <p:cNvPr id="444" name="Shape 444"/>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45" name="Shape 44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1340826"/>
      </p:ext>
    </p:extLst>
  </p:cSld>
  <p:clrMapOvr>
    <a:masterClrMapping/>
  </p:clrMapOvr>
  <p:transition spd="slow" advClick="0">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452" name="Shape 452"/>
          <p:cNvSpPr>
            <a:spLocks noGrp="1"/>
          </p:cNvSpPr>
          <p:nvPr>
            <p:ph type="title"/>
          </p:nvPr>
        </p:nvSpPr>
        <p:spPr>
          <a:prstGeom prst="rect">
            <a:avLst/>
          </a:prstGeom>
        </p:spPr>
        <p:txBody>
          <a:bodyPr/>
          <a:lstStyle/>
          <a:p>
            <a:r>
              <a:t>Title Text</a:t>
            </a:r>
          </a:p>
        </p:txBody>
      </p:sp>
      <p:sp>
        <p:nvSpPr>
          <p:cNvPr id="453" name="Shape 453"/>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54" name="Shape 454"/>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455" name="Shape 45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0994566"/>
      </p:ext>
    </p:extLst>
  </p:cSld>
  <p:clrMapOvr>
    <a:masterClrMapping/>
  </p:clrMapOvr>
  <p:transition spd="slow" advClick="0">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462" name="Shape 462"/>
          <p:cNvSpPr>
            <a:spLocks noGrp="1"/>
          </p:cNvSpPr>
          <p:nvPr>
            <p:ph type="title"/>
          </p:nvPr>
        </p:nvSpPr>
        <p:spPr>
          <a:prstGeom prst="rect">
            <a:avLst/>
          </a:prstGeom>
        </p:spPr>
        <p:txBody>
          <a:bodyPr/>
          <a:lstStyle/>
          <a:p>
            <a:r>
              <a:t>Title Text</a:t>
            </a:r>
          </a:p>
        </p:txBody>
      </p:sp>
      <p:sp>
        <p:nvSpPr>
          <p:cNvPr id="463" name="Shape 4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1995576"/>
      </p:ext>
    </p:extLst>
  </p:cSld>
  <p:clrMapOvr>
    <a:masterClrMapping/>
  </p:clrMapOvr>
  <p:transition spd="slow" advClick="0">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470" name="Shape 47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6783869"/>
      </p:ext>
    </p:extLst>
  </p:cSld>
  <p:clrMapOvr>
    <a:masterClrMapping/>
  </p:clrMapOvr>
  <p:transition spd="slow" advClick="0">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477" name="Shape 477"/>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478" name="Shape 478"/>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479" name="Shape 479"/>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480" name="Shape 48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067226"/>
      </p:ext>
    </p:extLst>
  </p:cSld>
  <p:clrMapOvr>
    <a:masterClrMapping/>
  </p:clrMapOvr>
  <p:transition spd="slow" advClick="0">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487" name="Shape 487"/>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488" name="Shape 488"/>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489" name="Shape 489"/>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490" name="Shape 49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2318214"/>
      </p:ext>
    </p:extLst>
  </p:cSld>
  <p:clrMapOvr>
    <a:masterClrMapping/>
  </p:clrMapOvr>
  <p:transition spd="slow" advClick="0">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506" name="Shape 506"/>
          <p:cNvSpPr>
            <a:spLocks noGrp="1"/>
          </p:cNvSpPr>
          <p:nvPr>
            <p:ph type="title"/>
          </p:nvPr>
        </p:nvSpPr>
        <p:spPr>
          <a:prstGeom prst="rect">
            <a:avLst/>
          </a:prstGeom>
        </p:spPr>
        <p:txBody>
          <a:bodyPr/>
          <a:lstStyle/>
          <a:p>
            <a:r>
              <a:t>Title Text</a:t>
            </a:r>
          </a:p>
        </p:txBody>
      </p:sp>
      <p:sp>
        <p:nvSpPr>
          <p:cNvPr id="507" name="Shape 507"/>
          <p:cNvSpPr>
            <a:spLocks noGrp="1"/>
          </p:cNvSpPr>
          <p:nvPr>
            <p:ph type="body" idx="1"/>
          </p:nvPr>
        </p:nvSpPr>
        <p:spPr>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508" name="Shape 50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1371871"/>
      </p:ext>
    </p:extLst>
  </p:cSld>
  <p:clrMapOvr>
    <a:masterClrMapping/>
  </p:clrMapOvr>
  <p:transition spd="slow" advClick="0">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515" name="Shape 515"/>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516" name="Shape 516"/>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17" name="Shape 51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5734291"/>
      </p:ext>
    </p:extLst>
  </p:cSld>
  <p:clrMapOvr>
    <a:masterClrMapping/>
  </p:clrMapOvr>
  <p:transition spd="slow" advClick="0">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524" name="Shape 524"/>
          <p:cNvSpPr>
            <a:spLocks noGrp="1"/>
          </p:cNvSpPr>
          <p:nvPr>
            <p:ph type="title"/>
          </p:nvPr>
        </p:nvSpPr>
        <p:spPr>
          <a:prstGeom prst="rect">
            <a:avLst/>
          </a:prstGeom>
        </p:spPr>
        <p:txBody>
          <a:bodyPr/>
          <a:lstStyle/>
          <a:p>
            <a:r>
              <a:t>Title Text</a:t>
            </a:r>
          </a:p>
        </p:txBody>
      </p:sp>
      <p:sp>
        <p:nvSpPr>
          <p:cNvPr id="525" name="Shape 525"/>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26" name="Shape 52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2488007"/>
      </p:ext>
    </p:extLst>
  </p:cSld>
  <p:clrMapOvr>
    <a:masterClrMapping/>
  </p:clrMapOvr>
  <p:transition spd="slow" advClick="0">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533" name="Shape 533"/>
          <p:cNvSpPr>
            <a:spLocks noGrp="1"/>
          </p:cNvSpPr>
          <p:nvPr>
            <p:ph type="title"/>
          </p:nvPr>
        </p:nvSpPr>
        <p:spPr>
          <a:prstGeom prst="rect">
            <a:avLst/>
          </a:prstGeom>
        </p:spPr>
        <p:txBody>
          <a:bodyPr/>
          <a:lstStyle/>
          <a:p>
            <a:r>
              <a:t>Title Text</a:t>
            </a:r>
          </a:p>
        </p:txBody>
      </p:sp>
      <p:sp>
        <p:nvSpPr>
          <p:cNvPr id="534" name="Shape 534"/>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35" name="Shape 535"/>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536" name="Shape 53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6696596"/>
      </p:ext>
    </p:extLst>
  </p:cSld>
  <p:clrMapOvr>
    <a:masterClrMapping/>
  </p:clrMapOvr>
  <p:transition spd="slow" advClick="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10" name="Shape 110"/>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111" name="Shape 111"/>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543" name="Shape 543"/>
          <p:cNvSpPr>
            <a:spLocks noGrp="1"/>
          </p:cNvSpPr>
          <p:nvPr>
            <p:ph type="title"/>
          </p:nvPr>
        </p:nvSpPr>
        <p:spPr>
          <a:prstGeom prst="rect">
            <a:avLst/>
          </a:prstGeom>
        </p:spPr>
        <p:txBody>
          <a:bodyPr/>
          <a:lstStyle/>
          <a:p>
            <a:r>
              <a:t>Title Text</a:t>
            </a:r>
          </a:p>
        </p:txBody>
      </p:sp>
      <p:sp>
        <p:nvSpPr>
          <p:cNvPr id="544" name="Shape 54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3996263"/>
      </p:ext>
    </p:extLst>
  </p:cSld>
  <p:clrMapOvr>
    <a:masterClrMapping/>
  </p:clrMapOvr>
  <p:transition spd="slow" advClick="0">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551" name="Shape 55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6146752"/>
      </p:ext>
    </p:extLst>
  </p:cSld>
  <p:clrMapOvr>
    <a:masterClrMapping/>
  </p:clrMapOvr>
  <p:transition spd="slow" advClick="0">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558" name="Shape 558"/>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559" name="Shape 559"/>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560" name="Shape 560"/>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561" name="Shape 56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7255003"/>
      </p:ext>
    </p:extLst>
  </p:cSld>
  <p:clrMapOvr>
    <a:masterClrMapping/>
  </p:clrMapOvr>
  <p:transition spd="slow" advClick="0">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568" name="Shape 568"/>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569" name="Shape 569"/>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570" name="Shape 570"/>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571" name="Shape 57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4507474"/>
      </p:ext>
    </p:extLst>
  </p:cSld>
  <p:clrMapOvr>
    <a:masterClrMapping/>
  </p:clrMapOvr>
  <p:transition spd="slow" advClick="0">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78" name="Shape 578"/>
          <p:cNvSpPr/>
          <p:nvPr/>
        </p:nvSpPr>
        <p:spPr>
          <a:xfrm flipV="1">
            <a:off x="357187" y="6500810"/>
            <a:ext cx="8429626" cy="4"/>
          </a:xfrm>
          <a:prstGeom prst="line">
            <a:avLst/>
          </a:prstGeom>
          <a:ln w="50800">
            <a:solidFill>
              <a:srgbClr val="444444">
                <a:alpha val="30000"/>
              </a:srgbClr>
            </a:solidFill>
            <a:miter lim="400000"/>
          </a:ln>
        </p:spPr>
        <p:txBody>
          <a:bodyPr lIns="35718" tIns="35718" rIns="35718" bIns="35718" anchor="ctr"/>
          <a:lstStyle/>
          <a:p>
            <a:pPr defTabSz="321468">
              <a:defRPr sz="800">
                <a:latin typeface="+mn-lt"/>
                <a:ea typeface="+mn-ea"/>
                <a:cs typeface="+mn-cs"/>
                <a:sym typeface="Helvetica"/>
              </a:defRPr>
            </a:pPr>
            <a:endParaRPr/>
          </a:p>
        </p:txBody>
      </p:sp>
      <p:sp>
        <p:nvSpPr>
          <p:cNvPr id="579" name="Shape 579"/>
          <p:cNvSpPr/>
          <p:nvPr/>
        </p:nvSpPr>
        <p:spPr>
          <a:xfrm flipV="1">
            <a:off x="357187" y="357187"/>
            <a:ext cx="842962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n-lt"/>
                <a:ea typeface="+mn-ea"/>
                <a:cs typeface="+mn-cs"/>
                <a:sym typeface="Helvetica"/>
              </a:defRPr>
            </a:pPr>
            <a:endParaRPr/>
          </a:p>
        </p:txBody>
      </p:sp>
      <p:sp>
        <p:nvSpPr>
          <p:cNvPr id="580" name="Shape 580"/>
          <p:cNvSpPr/>
          <p:nvPr/>
        </p:nvSpPr>
        <p:spPr>
          <a:xfrm>
            <a:off x="357187" y="3643312"/>
            <a:ext cx="842962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n-lt"/>
                <a:ea typeface="+mn-ea"/>
                <a:cs typeface="+mn-cs"/>
                <a:sym typeface="Helvetica"/>
              </a:defRPr>
            </a:pPr>
            <a:endParaRPr/>
          </a:p>
        </p:txBody>
      </p:sp>
      <p:sp>
        <p:nvSpPr>
          <p:cNvPr id="581" name="Shape 581"/>
          <p:cNvSpPr>
            <a:spLocks noGrp="1"/>
          </p:cNvSpPr>
          <p:nvPr>
            <p:ph type="title"/>
          </p:nvPr>
        </p:nvSpPr>
        <p:spPr>
          <a:xfrm>
            <a:off x="357187" y="2116335"/>
            <a:ext cx="8429626" cy="1428751"/>
          </a:xfrm>
          <a:prstGeom prst="rect">
            <a:avLst/>
          </a:prstGeom>
        </p:spPr>
        <p:txBody>
          <a:bodyPr lIns="35718" tIns="35718" rIns="35718" bIns="35718" anchor="b"/>
          <a:lstStyle>
            <a:lvl1pPr defTabSz="410765">
              <a:lnSpc>
                <a:spcPct val="90000"/>
              </a:lnSpc>
              <a:defRPr cap="all">
                <a:solidFill>
                  <a:srgbClr val="606060"/>
                </a:solidFill>
                <a:latin typeface="Gill Sans Light"/>
                <a:ea typeface="Gill Sans Light"/>
                <a:cs typeface="Gill Sans Light"/>
                <a:sym typeface="Gill Sans Light"/>
              </a:defRPr>
            </a:lvl1pPr>
          </a:lstStyle>
          <a:p>
            <a:r>
              <a:t>Title Text</a:t>
            </a:r>
          </a:p>
        </p:txBody>
      </p:sp>
      <p:sp>
        <p:nvSpPr>
          <p:cNvPr id="582" name="Shape 582"/>
          <p:cNvSpPr>
            <a:spLocks noGrp="1"/>
          </p:cNvSpPr>
          <p:nvPr>
            <p:ph type="body" sz="quarter" idx="1"/>
          </p:nvPr>
        </p:nvSpPr>
        <p:spPr>
          <a:xfrm>
            <a:off x="357187" y="3911203"/>
            <a:ext cx="8429626" cy="580430"/>
          </a:xfrm>
          <a:prstGeom prst="rect">
            <a:avLst/>
          </a:prstGeom>
        </p:spPr>
        <p:txBody>
          <a:bodyPr lIns="35718" tIns="35718" rIns="35718" bIns="35718"/>
          <a:lstStyle>
            <a:lvl1pPr marL="0" indent="0" defTabSz="410765">
              <a:lnSpc>
                <a:spcPct val="120000"/>
              </a:lnSpc>
              <a:spcBef>
                <a:spcPts val="0"/>
              </a:spcBef>
              <a:buSzTx/>
              <a:buFontTx/>
              <a:buNone/>
              <a:defRPr sz="1600">
                <a:solidFill>
                  <a:srgbClr val="606060"/>
                </a:solidFill>
                <a:latin typeface="Gill Sans"/>
                <a:ea typeface="Gill Sans"/>
                <a:cs typeface="Gill Sans"/>
                <a:sym typeface="Gill Sans"/>
              </a:defRPr>
            </a:lvl1pPr>
            <a:lvl2pPr marL="0" indent="228600" defTabSz="410765">
              <a:lnSpc>
                <a:spcPct val="120000"/>
              </a:lnSpc>
              <a:spcBef>
                <a:spcPts val="0"/>
              </a:spcBef>
              <a:buSzTx/>
              <a:buFontTx/>
              <a:buNone/>
              <a:defRPr sz="1600">
                <a:solidFill>
                  <a:srgbClr val="606060"/>
                </a:solidFill>
                <a:latin typeface="Gill Sans"/>
                <a:ea typeface="Gill Sans"/>
                <a:cs typeface="Gill Sans"/>
                <a:sym typeface="Gill Sans"/>
              </a:defRPr>
            </a:lvl2pPr>
            <a:lvl3pPr marL="0" indent="457200" defTabSz="410765">
              <a:lnSpc>
                <a:spcPct val="120000"/>
              </a:lnSpc>
              <a:spcBef>
                <a:spcPts val="0"/>
              </a:spcBef>
              <a:buSzTx/>
              <a:buFontTx/>
              <a:buNone/>
              <a:defRPr sz="1600">
                <a:solidFill>
                  <a:srgbClr val="606060"/>
                </a:solidFill>
                <a:latin typeface="Gill Sans"/>
                <a:ea typeface="Gill Sans"/>
                <a:cs typeface="Gill Sans"/>
                <a:sym typeface="Gill Sans"/>
              </a:defRPr>
            </a:lvl3pPr>
            <a:lvl4pPr marL="0" indent="685800" defTabSz="410765">
              <a:lnSpc>
                <a:spcPct val="120000"/>
              </a:lnSpc>
              <a:spcBef>
                <a:spcPts val="0"/>
              </a:spcBef>
              <a:buSzTx/>
              <a:buFontTx/>
              <a:buNone/>
              <a:defRPr sz="1600">
                <a:solidFill>
                  <a:srgbClr val="606060"/>
                </a:solidFill>
                <a:latin typeface="Gill Sans"/>
                <a:ea typeface="Gill Sans"/>
                <a:cs typeface="Gill Sans"/>
                <a:sym typeface="Gill Sans"/>
              </a:defRPr>
            </a:lvl4pPr>
            <a:lvl5pPr marL="0" indent="914400" defTabSz="410765">
              <a:lnSpc>
                <a:spcPct val="120000"/>
              </a:lnSpc>
              <a:spcBef>
                <a:spcPts val="0"/>
              </a:spcBef>
              <a:buSzTx/>
              <a:buFontTx/>
              <a:buNone/>
              <a:defRPr sz="1600">
                <a:solidFill>
                  <a:srgbClr val="60606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83" name="Shape 583"/>
          <p:cNvSpPr>
            <a:spLocks noGrp="1"/>
          </p:cNvSpPr>
          <p:nvPr>
            <p:ph type="sldNum" sz="quarter" idx="2"/>
          </p:nvPr>
        </p:nvSpPr>
        <p:spPr>
          <a:xfrm>
            <a:off x="8548064" y="6161484"/>
            <a:ext cx="236538" cy="249238"/>
          </a:xfrm>
          <a:prstGeom prst="rect">
            <a:avLst/>
          </a:prstGeom>
        </p:spPr>
        <p:txBody>
          <a:bodyPr lIns="35718" tIns="35718" rIns="35718" bIns="35718" anchor="t"/>
          <a:lstStyle>
            <a:lvl1pPr algn="ctr" defTabSz="410765">
              <a:defRPr>
                <a:solidFill>
                  <a:srgbClr val="606060"/>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4061817341"/>
      </p:ext>
    </p:extLst>
  </p:cSld>
  <p:clrMapOvr>
    <a:masterClrMapping/>
  </p:clrMapOvr>
  <p:transition spd="slow" advClick="0">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590" name="Shape 590"/>
          <p:cNvSpPr>
            <a:spLocks noGrp="1"/>
          </p:cNvSpPr>
          <p:nvPr>
            <p:ph type="title"/>
          </p:nvPr>
        </p:nvSpPr>
        <p:spPr>
          <a:xfrm>
            <a:off x="685800" y="2130426"/>
            <a:ext cx="7772400" cy="1470026"/>
          </a:xfrm>
          <a:prstGeom prst="rect">
            <a:avLst/>
          </a:prstGeom>
        </p:spPr>
        <p:txBody>
          <a:bodyPr/>
          <a:lstStyle/>
          <a:p>
            <a:r>
              <a:t>Title Text</a:t>
            </a:r>
          </a:p>
        </p:txBody>
      </p:sp>
      <p:sp>
        <p:nvSpPr>
          <p:cNvPr id="591" name="Shape 591"/>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92" name="Shape 5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610788"/>
      </p:ext>
    </p:extLst>
  </p:cSld>
  <p:clrMapOvr>
    <a:masterClrMapping/>
  </p:clrMapOvr>
  <p:transition spd="slow" advClick="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a:lstStyle/>
          <a:p>
            <a:r>
              <a:t>Title Text</a:t>
            </a:r>
          </a:p>
        </p:txBody>
      </p:sp>
      <p:sp>
        <p:nvSpPr>
          <p:cNvPr id="120" name="Shape 120"/>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p>
            <a:r>
              <a:t>Title Text</a:t>
            </a:r>
          </a:p>
        </p:txBody>
      </p:sp>
      <p:sp>
        <p:nvSpPr>
          <p:cNvPr id="129" name="Shape 129"/>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131" name="Shape 1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38" name="Shape 138"/>
          <p:cNvSpPr>
            <a:spLocks noGrp="1"/>
          </p:cNvSpPr>
          <p:nvPr>
            <p:ph type="title"/>
          </p:nvPr>
        </p:nvSpPr>
        <p:spPr>
          <a:prstGeom prst="rect">
            <a:avLst/>
          </a:prstGeom>
        </p:spPr>
        <p:txBody>
          <a:bodyPr/>
          <a:lstStyle/>
          <a:p>
            <a:r>
              <a:t>Title Text</a:t>
            </a:r>
          </a:p>
        </p:txBody>
      </p:sp>
      <p:sp>
        <p:nvSpPr>
          <p:cNvPr id="139" name="Shape 1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6" name="Shape 1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53" name="Shape 153"/>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154" name="Shape 154"/>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156" name="Shape 1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63" name="Shape 163"/>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164" name="Shape 164"/>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165" name="Shape 165"/>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66" name="Shape 16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3" name="Shape 173"/>
          <p:cNvSpPr>
            <a:spLocks noGrp="1"/>
          </p:cNvSpPr>
          <p:nvPr>
            <p:ph type="title"/>
          </p:nvPr>
        </p:nvSpPr>
        <p:spPr>
          <a:xfrm>
            <a:off x="685800" y="2130426"/>
            <a:ext cx="7772400" cy="1470026"/>
          </a:xfrm>
          <a:prstGeom prst="rect">
            <a:avLst/>
          </a:prstGeom>
        </p:spPr>
        <p:txBody>
          <a:bodyPr/>
          <a:lstStyle/>
          <a:p>
            <a:r>
              <a:t>Title Text</a:t>
            </a:r>
          </a:p>
        </p:txBody>
      </p:sp>
      <p:sp>
        <p:nvSpPr>
          <p:cNvPr id="174" name="Shape 174"/>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5" name="Shape 1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2" name="Shape 182"/>
          <p:cNvSpPr>
            <a:spLocks noGrp="1"/>
          </p:cNvSpPr>
          <p:nvPr>
            <p:ph type="title"/>
          </p:nvPr>
        </p:nvSpPr>
        <p:spPr>
          <a:prstGeom prst="rect">
            <a:avLst/>
          </a:prstGeom>
        </p:spPr>
        <p:txBody>
          <a:bodyPr/>
          <a:lstStyle/>
          <a:p>
            <a:r>
              <a:t>Title Text</a:t>
            </a:r>
          </a:p>
        </p:txBody>
      </p:sp>
      <p:sp>
        <p:nvSpPr>
          <p:cNvPr id="183" name="Shape 183"/>
          <p:cNvSpPr>
            <a:spLocks noGrp="1"/>
          </p:cNvSpPr>
          <p:nvPr>
            <p:ph type="body" idx="1"/>
          </p:nvPr>
        </p:nvSpPr>
        <p:spPr>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91" name="Shape 191"/>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192" name="Shape 192"/>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p>
            <a:r>
              <a:t>Title Text</a:t>
            </a:r>
          </a:p>
        </p:txBody>
      </p:sp>
      <p:sp>
        <p:nvSpPr>
          <p:cNvPr id="201" name="Shape 201"/>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09" name="Shape 209"/>
          <p:cNvSpPr>
            <a:spLocks noGrp="1"/>
          </p:cNvSpPr>
          <p:nvPr>
            <p:ph type="title"/>
          </p:nvPr>
        </p:nvSpPr>
        <p:spPr>
          <a:prstGeom prst="rect">
            <a:avLst/>
          </a:prstGeom>
        </p:spPr>
        <p:txBody>
          <a:bodyPr/>
          <a:lstStyle/>
          <a:p>
            <a:r>
              <a:t>Title Text</a:t>
            </a:r>
          </a:p>
        </p:txBody>
      </p:sp>
      <p:sp>
        <p:nvSpPr>
          <p:cNvPr id="210" name="Shape 210"/>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11" name="Shape 211"/>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212" name="Shape 2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19" name="Shape 219"/>
          <p:cNvSpPr>
            <a:spLocks noGrp="1"/>
          </p:cNvSpPr>
          <p:nvPr>
            <p:ph type="title"/>
          </p:nvPr>
        </p:nvSpPr>
        <p:spPr>
          <a:prstGeom prst="rect">
            <a:avLst/>
          </a:prstGeom>
        </p:spPr>
        <p:txBody>
          <a:bodyPr/>
          <a:lstStyle/>
          <a:p>
            <a:r>
              <a:t>Title Text</a:t>
            </a:r>
          </a:p>
        </p:txBody>
      </p:sp>
      <p:sp>
        <p:nvSpPr>
          <p:cNvPr id="220" name="Shape 22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7" name="Shape 2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34" name="Shape 234"/>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235" name="Shape 235"/>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236" name="Shape 236"/>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237" name="Shape 2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44" name="Shape 244"/>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245" name="Shape 245"/>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246" name="Shape 246"/>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47" name="Shape 2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72" name="Shape 272"/>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273" name="Shape 273"/>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 name="Shape 2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81" name="Shape 281"/>
          <p:cNvSpPr>
            <a:spLocks noGrp="1"/>
          </p:cNvSpPr>
          <p:nvPr>
            <p:ph type="title"/>
          </p:nvPr>
        </p:nvSpPr>
        <p:spPr>
          <a:prstGeom prst="rect">
            <a:avLst/>
          </a:prstGeom>
        </p:spPr>
        <p:txBody>
          <a:bodyPr/>
          <a:lstStyle/>
          <a:p>
            <a:r>
              <a:t>Title Text</a:t>
            </a:r>
          </a:p>
        </p:txBody>
      </p:sp>
      <p:sp>
        <p:nvSpPr>
          <p:cNvPr id="282" name="Shape 282"/>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3" name="Shape 2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Title Text</a:t>
            </a:r>
          </a:p>
        </p:txBody>
      </p:sp>
      <p:sp>
        <p:nvSpPr>
          <p:cNvPr id="291" name="Shape 291"/>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92" name="Shape 292"/>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293" name="Shape 29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30" name="Shape 30"/>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00" name="Shape 300"/>
          <p:cNvSpPr>
            <a:spLocks noGrp="1"/>
          </p:cNvSpPr>
          <p:nvPr>
            <p:ph type="title"/>
          </p:nvPr>
        </p:nvSpPr>
        <p:spPr>
          <a:prstGeom prst="rect">
            <a:avLst/>
          </a:prstGeom>
        </p:spPr>
        <p:txBody>
          <a:bodyPr/>
          <a:lstStyle/>
          <a:p>
            <a:r>
              <a:t>Title Text</a:t>
            </a:r>
          </a:p>
        </p:txBody>
      </p:sp>
      <p:sp>
        <p:nvSpPr>
          <p:cNvPr id="301" name="Shape 3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08" name="Shape 30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5" name="Shape 315"/>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316" name="Shape 316"/>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317" name="Shape 317"/>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318" name="Shape 3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25" name="Shape 325"/>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326" name="Shape 326"/>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327" name="Shape 327"/>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328" name="Shape 3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35" name="Shape 335"/>
          <p:cNvSpPr>
            <a:spLocks noGrp="1"/>
          </p:cNvSpPr>
          <p:nvPr>
            <p:ph type="title"/>
          </p:nvPr>
        </p:nvSpPr>
        <p:spPr>
          <a:xfrm>
            <a:off x="685800" y="2130426"/>
            <a:ext cx="7772400" cy="1470026"/>
          </a:xfrm>
          <a:prstGeom prst="rect">
            <a:avLst/>
          </a:prstGeom>
        </p:spPr>
        <p:txBody>
          <a:bodyPr/>
          <a:lstStyle/>
          <a:p>
            <a:r>
              <a:t>Title Text</a:t>
            </a:r>
          </a:p>
        </p:txBody>
      </p:sp>
      <p:sp>
        <p:nvSpPr>
          <p:cNvPr id="336" name="Shape 336"/>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7" name="Shape 3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44" name="Shape 344"/>
          <p:cNvSpPr>
            <a:spLocks noGrp="1"/>
          </p:cNvSpPr>
          <p:nvPr>
            <p:ph type="title"/>
          </p:nvPr>
        </p:nvSpPr>
        <p:spPr>
          <a:prstGeom prst="rect">
            <a:avLst/>
          </a:prstGeom>
        </p:spPr>
        <p:txBody>
          <a:bodyPr/>
          <a:lstStyle/>
          <a:p>
            <a:r>
              <a:t>Title Text</a:t>
            </a:r>
          </a:p>
        </p:txBody>
      </p:sp>
      <p:sp>
        <p:nvSpPr>
          <p:cNvPr id="345" name="Shape 345"/>
          <p:cNvSpPr>
            <a:spLocks noGrp="1"/>
          </p:cNvSpPr>
          <p:nvPr>
            <p:ph type="body" idx="1"/>
          </p:nvPr>
        </p:nvSpPr>
        <p:spPr>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346" name="Shape 3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53" name="Shape 353"/>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354" name="Shape 354"/>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5" name="Shape 3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2" name="Shape 362"/>
          <p:cNvSpPr>
            <a:spLocks noGrp="1"/>
          </p:cNvSpPr>
          <p:nvPr>
            <p:ph type="title"/>
          </p:nvPr>
        </p:nvSpPr>
        <p:spPr>
          <a:prstGeom prst="rect">
            <a:avLst/>
          </a:prstGeom>
        </p:spPr>
        <p:txBody>
          <a:bodyPr/>
          <a:lstStyle/>
          <a:p>
            <a:r>
              <a:t>Title Text</a:t>
            </a:r>
          </a:p>
        </p:txBody>
      </p:sp>
      <p:sp>
        <p:nvSpPr>
          <p:cNvPr id="363" name="Shape 363"/>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4" name="Shape 3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71" name="Shape 371"/>
          <p:cNvSpPr>
            <a:spLocks noGrp="1"/>
          </p:cNvSpPr>
          <p:nvPr>
            <p:ph type="title"/>
          </p:nvPr>
        </p:nvSpPr>
        <p:spPr>
          <a:prstGeom prst="rect">
            <a:avLst/>
          </a:prstGeom>
        </p:spPr>
        <p:txBody>
          <a:bodyPr/>
          <a:lstStyle/>
          <a:p>
            <a:r>
              <a:t>Title Text</a:t>
            </a:r>
          </a:p>
        </p:txBody>
      </p:sp>
      <p:sp>
        <p:nvSpPr>
          <p:cNvPr id="372" name="Shape 372"/>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73" name="Shape 373"/>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374" name="Shape 3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81" name="Shape 381"/>
          <p:cNvSpPr>
            <a:spLocks noGrp="1"/>
          </p:cNvSpPr>
          <p:nvPr>
            <p:ph type="title"/>
          </p:nvPr>
        </p:nvSpPr>
        <p:spPr>
          <a:prstGeom prst="rect">
            <a:avLst/>
          </a:prstGeom>
        </p:spPr>
        <p:txBody>
          <a:bodyPr/>
          <a:lstStyle/>
          <a:p>
            <a:r>
              <a:t>Title Text</a:t>
            </a:r>
          </a:p>
        </p:txBody>
      </p:sp>
      <p:sp>
        <p:nvSpPr>
          <p:cNvPr id="382" name="Shape 38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361868" indent="-533325">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89" name="Shape 38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96" name="Shape 396"/>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397" name="Shape 397"/>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398" name="Shape 398"/>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399" name="Shape 3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406" name="Shape 406"/>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407" name="Shape 407"/>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408" name="Shape 408"/>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409" name="Shape 40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16" name="Shape 416"/>
          <p:cNvSpPr>
            <a:spLocks noGrp="1"/>
          </p:cNvSpPr>
          <p:nvPr>
            <p:ph type="title"/>
          </p:nvPr>
        </p:nvSpPr>
        <p:spPr>
          <a:xfrm>
            <a:off x="685800" y="2130426"/>
            <a:ext cx="7772400" cy="1470026"/>
          </a:xfrm>
          <a:prstGeom prst="rect">
            <a:avLst/>
          </a:prstGeom>
        </p:spPr>
        <p:txBody>
          <a:bodyPr/>
          <a:lstStyle/>
          <a:p>
            <a:r>
              <a:t>Title Text</a:t>
            </a:r>
          </a:p>
        </p:txBody>
      </p:sp>
      <p:sp>
        <p:nvSpPr>
          <p:cNvPr id="417" name="Shape 417"/>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18" name="Shape 4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5" name="Shape 425"/>
          <p:cNvSpPr>
            <a:spLocks noGrp="1"/>
          </p:cNvSpPr>
          <p:nvPr>
            <p:ph type="title"/>
          </p:nvPr>
        </p:nvSpPr>
        <p:spPr>
          <a:prstGeom prst="rect">
            <a:avLst/>
          </a:prstGeom>
        </p:spPr>
        <p:txBody>
          <a:bodyPr/>
          <a:lstStyle/>
          <a:p>
            <a:r>
              <a:t>Title Text</a:t>
            </a:r>
          </a:p>
        </p:txBody>
      </p:sp>
      <p:sp>
        <p:nvSpPr>
          <p:cNvPr id="426" name="Shape 426"/>
          <p:cNvSpPr>
            <a:spLocks noGrp="1"/>
          </p:cNvSpPr>
          <p:nvPr>
            <p:ph type="body" idx="1"/>
          </p:nvPr>
        </p:nvSpPr>
        <p:spPr>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427" name="Shape 4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34" name="Shape 434"/>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435" name="Shape 435"/>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36" name="Shape 43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43" name="Shape 443"/>
          <p:cNvSpPr>
            <a:spLocks noGrp="1"/>
          </p:cNvSpPr>
          <p:nvPr>
            <p:ph type="title"/>
          </p:nvPr>
        </p:nvSpPr>
        <p:spPr>
          <a:prstGeom prst="rect">
            <a:avLst/>
          </a:prstGeom>
        </p:spPr>
        <p:txBody>
          <a:bodyPr/>
          <a:lstStyle/>
          <a:p>
            <a:r>
              <a:t>Title Text</a:t>
            </a:r>
          </a:p>
        </p:txBody>
      </p:sp>
      <p:sp>
        <p:nvSpPr>
          <p:cNvPr id="444" name="Shape 444"/>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45" name="Shape 4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2" name="Shape 452"/>
          <p:cNvSpPr>
            <a:spLocks noGrp="1"/>
          </p:cNvSpPr>
          <p:nvPr>
            <p:ph type="title"/>
          </p:nvPr>
        </p:nvSpPr>
        <p:spPr>
          <a:prstGeom prst="rect">
            <a:avLst/>
          </a:prstGeom>
        </p:spPr>
        <p:txBody>
          <a:bodyPr/>
          <a:lstStyle/>
          <a:p>
            <a:r>
              <a:t>Title Text</a:t>
            </a:r>
          </a:p>
        </p:txBody>
      </p:sp>
      <p:sp>
        <p:nvSpPr>
          <p:cNvPr id="453" name="Shape 453"/>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54" name="Shape 454"/>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455" name="Shape 4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62" name="Shape 462"/>
          <p:cNvSpPr>
            <a:spLocks noGrp="1"/>
          </p:cNvSpPr>
          <p:nvPr>
            <p:ph type="title"/>
          </p:nvPr>
        </p:nvSpPr>
        <p:spPr>
          <a:prstGeom prst="rect">
            <a:avLst/>
          </a:prstGeom>
        </p:spPr>
        <p:txBody>
          <a:bodyPr/>
          <a:lstStyle/>
          <a:p>
            <a:r>
              <a:t>Title Text</a:t>
            </a:r>
          </a:p>
        </p:txBody>
      </p:sp>
      <p:sp>
        <p:nvSpPr>
          <p:cNvPr id="463" name="Shape 4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0" name="Shape 47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477" name="Shape 477"/>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478" name="Shape 478"/>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479" name="Shape 479"/>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480" name="Shape 4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487" name="Shape 487"/>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488" name="Shape 488"/>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489" name="Shape 489"/>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490" name="Shape 4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06" name="Shape 506"/>
          <p:cNvSpPr>
            <a:spLocks noGrp="1"/>
          </p:cNvSpPr>
          <p:nvPr>
            <p:ph type="title"/>
          </p:nvPr>
        </p:nvSpPr>
        <p:spPr>
          <a:prstGeom prst="rect">
            <a:avLst/>
          </a:prstGeom>
        </p:spPr>
        <p:txBody>
          <a:bodyPr/>
          <a:lstStyle/>
          <a:p>
            <a:r>
              <a:t>Title Text</a:t>
            </a:r>
          </a:p>
        </p:txBody>
      </p:sp>
      <p:sp>
        <p:nvSpPr>
          <p:cNvPr id="507" name="Shape 507"/>
          <p:cNvSpPr>
            <a:spLocks noGrp="1"/>
          </p:cNvSpPr>
          <p:nvPr>
            <p:ph type="body" idx="1"/>
          </p:nvPr>
        </p:nvSpPr>
        <p:spPr>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508" name="Shape 50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15" name="Shape 515"/>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516" name="Shape 516"/>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17" name="Shape 51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24" name="Shape 524"/>
          <p:cNvSpPr>
            <a:spLocks noGrp="1"/>
          </p:cNvSpPr>
          <p:nvPr>
            <p:ph type="title"/>
          </p:nvPr>
        </p:nvSpPr>
        <p:spPr>
          <a:prstGeom prst="rect">
            <a:avLst/>
          </a:prstGeom>
        </p:spPr>
        <p:txBody>
          <a:bodyPr/>
          <a:lstStyle/>
          <a:p>
            <a:r>
              <a:t>Title Text</a:t>
            </a:r>
          </a:p>
        </p:txBody>
      </p:sp>
      <p:sp>
        <p:nvSpPr>
          <p:cNvPr id="525" name="Shape 525"/>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26" name="Shape 5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33" name="Shape 533"/>
          <p:cNvSpPr>
            <a:spLocks noGrp="1"/>
          </p:cNvSpPr>
          <p:nvPr>
            <p:ph type="title"/>
          </p:nvPr>
        </p:nvSpPr>
        <p:spPr>
          <a:prstGeom prst="rect">
            <a:avLst/>
          </a:prstGeom>
        </p:spPr>
        <p:txBody>
          <a:bodyPr/>
          <a:lstStyle/>
          <a:p>
            <a:r>
              <a:t>Title Text</a:t>
            </a:r>
          </a:p>
        </p:txBody>
      </p:sp>
      <p:sp>
        <p:nvSpPr>
          <p:cNvPr id="534" name="Shape 534"/>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35" name="Shape 535"/>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536" name="Shape 53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43" name="Shape 543"/>
          <p:cNvSpPr>
            <a:spLocks noGrp="1"/>
          </p:cNvSpPr>
          <p:nvPr>
            <p:ph type="title"/>
          </p:nvPr>
        </p:nvSpPr>
        <p:spPr>
          <a:prstGeom prst="rect">
            <a:avLst/>
          </a:prstGeom>
        </p:spPr>
        <p:txBody>
          <a:bodyPr/>
          <a:lstStyle/>
          <a:p>
            <a:r>
              <a:t>Title Text</a:t>
            </a:r>
          </a:p>
        </p:txBody>
      </p:sp>
      <p:sp>
        <p:nvSpPr>
          <p:cNvPr id="544" name="Shape 54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51" name="Shape 55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58" name="Shape 558"/>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559" name="Shape 559"/>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560" name="Shape 560"/>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561" name="Shape 56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568" name="Shape 568"/>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569" name="Shape 569"/>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570" name="Shape 570"/>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571" name="Shape 5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78" name="Shape 578"/>
          <p:cNvSpPr/>
          <p:nvPr/>
        </p:nvSpPr>
        <p:spPr>
          <a:xfrm flipV="1">
            <a:off x="357187" y="6500810"/>
            <a:ext cx="8429626" cy="4"/>
          </a:xfrm>
          <a:prstGeom prst="line">
            <a:avLst/>
          </a:prstGeom>
          <a:ln w="50800">
            <a:solidFill>
              <a:srgbClr val="444444">
                <a:alpha val="30000"/>
              </a:srgbClr>
            </a:solidFill>
            <a:miter lim="400000"/>
          </a:ln>
        </p:spPr>
        <p:txBody>
          <a:bodyPr lIns="35718" tIns="35718" rIns="35718" bIns="35718" anchor="ctr"/>
          <a:lstStyle/>
          <a:p>
            <a:pPr defTabSz="321468">
              <a:defRPr sz="800">
                <a:latin typeface="+mn-lt"/>
                <a:ea typeface="+mn-ea"/>
                <a:cs typeface="+mn-cs"/>
                <a:sym typeface="Helvetica"/>
              </a:defRPr>
            </a:pPr>
            <a:endParaRPr/>
          </a:p>
        </p:txBody>
      </p:sp>
      <p:sp>
        <p:nvSpPr>
          <p:cNvPr id="579" name="Shape 579"/>
          <p:cNvSpPr/>
          <p:nvPr/>
        </p:nvSpPr>
        <p:spPr>
          <a:xfrm flipV="1">
            <a:off x="357187" y="357187"/>
            <a:ext cx="842962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n-lt"/>
                <a:ea typeface="+mn-ea"/>
                <a:cs typeface="+mn-cs"/>
                <a:sym typeface="Helvetica"/>
              </a:defRPr>
            </a:pPr>
            <a:endParaRPr/>
          </a:p>
        </p:txBody>
      </p:sp>
      <p:sp>
        <p:nvSpPr>
          <p:cNvPr id="580" name="Shape 580"/>
          <p:cNvSpPr/>
          <p:nvPr/>
        </p:nvSpPr>
        <p:spPr>
          <a:xfrm>
            <a:off x="357187" y="3643312"/>
            <a:ext cx="842962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n-lt"/>
                <a:ea typeface="+mn-ea"/>
                <a:cs typeface="+mn-cs"/>
                <a:sym typeface="Helvetica"/>
              </a:defRPr>
            </a:pPr>
            <a:endParaRPr/>
          </a:p>
        </p:txBody>
      </p:sp>
      <p:sp>
        <p:nvSpPr>
          <p:cNvPr id="581" name="Shape 581"/>
          <p:cNvSpPr>
            <a:spLocks noGrp="1"/>
          </p:cNvSpPr>
          <p:nvPr>
            <p:ph type="title"/>
          </p:nvPr>
        </p:nvSpPr>
        <p:spPr>
          <a:xfrm>
            <a:off x="357187" y="2116335"/>
            <a:ext cx="8429626" cy="1428751"/>
          </a:xfrm>
          <a:prstGeom prst="rect">
            <a:avLst/>
          </a:prstGeom>
        </p:spPr>
        <p:txBody>
          <a:bodyPr lIns="35718" tIns="35718" rIns="35718" bIns="35718" anchor="b"/>
          <a:lstStyle>
            <a:lvl1pPr defTabSz="410765">
              <a:lnSpc>
                <a:spcPct val="90000"/>
              </a:lnSpc>
              <a:defRPr cap="all">
                <a:solidFill>
                  <a:srgbClr val="606060"/>
                </a:solidFill>
                <a:latin typeface="Gill Sans Light"/>
                <a:ea typeface="Gill Sans Light"/>
                <a:cs typeface="Gill Sans Light"/>
                <a:sym typeface="Gill Sans Light"/>
              </a:defRPr>
            </a:lvl1pPr>
          </a:lstStyle>
          <a:p>
            <a:r>
              <a:t>Title Text</a:t>
            </a:r>
          </a:p>
        </p:txBody>
      </p:sp>
      <p:sp>
        <p:nvSpPr>
          <p:cNvPr id="582" name="Shape 582"/>
          <p:cNvSpPr>
            <a:spLocks noGrp="1"/>
          </p:cNvSpPr>
          <p:nvPr>
            <p:ph type="body" sz="quarter" idx="1"/>
          </p:nvPr>
        </p:nvSpPr>
        <p:spPr>
          <a:xfrm>
            <a:off x="357187" y="3911203"/>
            <a:ext cx="8429626" cy="580430"/>
          </a:xfrm>
          <a:prstGeom prst="rect">
            <a:avLst/>
          </a:prstGeom>
        </p:spPr>
        <p:txBody>
          <a:bodyPr lIns="35718" tIns="35718" rIns="35718" bIns="35718"/>
          <a:lstStyle>
            <a:lvl1pPr marL="0" indent="0" defTabSz="410765">
              <a:lnSpc>
                <a:spcPct val="120000"/>
              </a:lnSpc>
              <a:spcBef>
                <a:spcPts val="0"/>
              </a:spcBef>
              <a:buSzTx/>
              <a:buFontTx/>
              <a:buNone/>
              <a:defRPr sz="1600">
                <a:solidFill>
                  <a:srgbClr val="606060"/>
                </a:solidFill>
                <a:latin typeface="Gill Sans"/>
                <a:ea typeface="Gill Sans"/>
                <a:cs typeface="Gill Sans"/>
                <a:sym typeface="Gill Sans"/>
              </a:defRPr>
            </a:lvl1pPr>
            <a:lvl2pPr marL="0" indent="228600" defTabSz="410765">
              <a:lnSpc>
                <a:spcPct val="120000"/>
              </a:lnSpc>
              <a:spcBef>
                <a:spcPts val="0"/>
              </a:spcBef>
              <a:buSzTx/>
              <a:buFontTx/>
              <a:buNone/>
              <a:defRPr sz="1600">
                <a:solidFill>
                  <a:srgbClr val="606060"/>
                </a:solidFill>
                <a:latin typeface="Gill Sans"/>
                <a:ea typeface="Gill Sans"/>
                <a:cs typeface="Gill Sans"/>
                <a:sym typeface="Gill Sans"/>
              </a:defRPr>
            </a:lvl2pPr>
            <a:lvl3pPr marL="0" indent="457200" defTabSz="410765">
              <a:lnSpc>
                <a:spcPct val="120000"/>
              </a:lnSpc>
              <a:spcBef>
                <a:spcPts val="0"/>
              </a:spcBef>
              <a:buSzTx/>
              <a:buFontTx/>
              <a:buNone/>
              <a:defRPr sz="1600">
                <a:solidFill>
                  <a:srgbClr val="606060"/>
                </a:solidFill>
                <a:latin typeface="Gill Sans"/>
                <a:ea typeface="Gill Sans"/>
                <a:cs typeface="Gill Sans"/>
                <a:sym typeface="Gill Sans"/>
              </a:defRPr>
            </a:lvl3pPr>
            <a:lvl4pPr marL="0" indent="685800" defTabSz="410765">
              <a:lnSpc>
                <a:spcPct val="120000"/>
              </a:lnSpc>
              <a:spcBef>
                <a:spcPts val="0"/>
              </a:spcBef>
              <a:buSzTx/>
              <a:buFontTx/>
              <a:buNone/>
              <a:defRPr sz="1600">
                <a:solidFill>
                  <a:srgbClr val="606060"/>
                </a:solidFill>
                <a:latin typeface="Gill Sans"/>
                <a:ea typeface="Gill Sans"/>
                <a:cs typeface="Gill Sans"/>
                <a:sym typeface="Gill Sans"/>
              </a:defRPr>
            </a:lvl4pPr>
            <a:lvl5pPr marL="0" indent="914400" defTabSz="410765">
              <a:lnSpc>
                <a:spcPct val="120000"/>
              </a:lnSpc>
              <a:spcBef>
                <a:spcPts val="0"/>
              </a:spcBef>
              <a:buSzTx/>
              <a:buFontTx/>
              <a:buNone/>
              <a:defRPr sz="1600">
                <a:solidFill>
                  <a:srgbClr val="60606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83" name="Shape 583"/>
          <p:cNvSpPr>
            <a:spLocks noGrp="1"/>
          </p:cNvSpPr>
          <p:nvPr>
            <p:ph type="sldNum" sz="quarter" idx="2"/>
          </p:nvPr>
        </p:nvSpPr>
        <p:spPr>
          <a:xfrm>
            <a:off x="8548064" y="6161484"/>
            <a:ext cx="236538" cy="249238"/>
          </a:xfrm>
          <a:prstGeom prst="rect">
            <a:avLst/>
          </a:prstGeom>
        </p:spPr>
        <p:txBody>
          <a:bodyPr lIns="35718" tIns="35718" rIns="35718" bIns="35718" anchor="t"/>
          <a:lstStyle>
            <a:lvl1pPr algn="ctr" defTabSz="410765">
              <a:defRPr>
                <a:solidFill>
                  <a:srgbClr val="60606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slow" advClick="0">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90" name="Shape 590"/>
          <p:cNvSpPr>
            <a:spLocks noGrp="1"/>
          </p:cNvSpPr>
          <p:nvPr>
            <p:ph type="title"/>
          </p:nvPr>
        </p:nvSpPr>
        <p:spPr>
          <a:xfrm>
            <a:off x="685800" y="2130426"/>
            <a:ext cx="7772400" cy="1470026"/>
          </a:xfrm>
          <a:prstGeom prst="rect">
            <a:avLst/>
          </a:prstGeom>
        </p:spPr>
        <p:txBody>
          <a:bodyPr/>
          <a:lstStyle/>
          <a:p>
            <a:r>
              <a:t>Title Text</a:t>
            </a:r>
          </a:p>
        </p:txBody>
      </p:sp>
      <p:sp>
        <p:nvSpPr>
          <p:cNvPr id="591" name="Shape 591"/>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92" name="Shape 5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4443948"/>
      </p:ext>
    </p:extLst>
  </p:cSld>
  <p:clrMapOvr>
    <a:masterClrMapping/>
  </p:clrMapOvr>
  <p:transition spd="slow" advClick="0">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2" name="Shape 92"/>
          <p:cNvSpPr>
            <a:spLocks noGrp="1"/>
          </p:cNvSpPr>
          <p:nvPr>
            <p:ph type="title"/>
          </p:nvPr>
        </p:nvSpPr>
        <p:spPr>
          <a:xfrm>
            <a:off x="685800" y="2130426"/>
            <a:ext cx="7772400" cy="1470026"/>
          </a:xfrm>
          <a:prstGeom prst="rect">
            <a:avLst/>
          </a:prstGeom>
        </p:spPr>
        <p:txBody>
          <a:bodyPr/>
          <a:lstStyle/>
          <a:p>
            <a:r>
              <a:t>Title Text</a:t>
            </a:r>
          </a:p>
        </p:txBody>
      </p:sp>
      <p:sp>
        <p:nvSpPr>
          <p:cNvPr id="93" name="Shape 93"/>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8223028"/>
      </p:ext>
    </p:extLst>
  </p:cSld>
  <p:clrMapOvr>
    <a:masterClrMapping/>
  </p:clrMapOvr>
  <p:transition spd="slow" advClick="0">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0" name="Shape 110"/>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111" name="Shape 111"/>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0813419"/>
      </p:ext>
    </p:extLst>
  </p:cSld>
  <p:clrMapOvr>
    <a:masterClrMapping/>
  </p:clrMapOvr>
  <p:transition spd="slow" advClick="0">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a:lstStyle/>
          <a:p>
            <a:r>
              <a:t>Title Text</a:t>
            </a:r>
          </a:p>
        </p:txBody>
      </p:sp>
      <p:sp>
        <p:nvSpPr>
          <p:cNvPr id="120" name="Shape 120"/>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9334972"/>
      </p:ext>
    </p:extLst>
  </p:cSld>
  <p:clrMapOvr>
    <a:masterClrMapping/>
  </p:clrMapOvr>
  <p:transition spd="slow" advClick="0">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p>
            <a:r>
              <a:t>Title Text</a:t>
            </a:r>
          </a:p>
        </p:txBody>
      </p:sp>
      <p:sp>
        <p:nvSpPr>
          <p:cNvPr id="129" name="Shape 129"/>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131" name="Shape 1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7039406"/>
      </p:ext>
    </p:extLst>
  </p:cSld>
  <p:clrMapOvr>
    <a:masterClrMapping/>
  </p:clrMapOvr>
  <p:transition spd="slow" advClick="0">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38" name="Shape 138"/>
          <p:cNvSpPr>
            <a:spLocks noGrp="1"/>
          </p:cNvSpPr>
          <p:nvPr>
            <p:ph type="title"/>
          </p:nvPr>
        </p:nvSpPr>
        <p:spPr>
          <a:prstGeom prst="rect">
            <a:avLst/>
          </a:prstGeom>
        </p:spPr>
        <p:txBody>
          <a:bodyPr/>
          <a:lstStyle/>
          <a:p>
            <a:r>
              <a:t>Title Text</a:t>
            </a:r>
          </a:p>
        </p:txBody>
      </p:sp>
      <p:sp>
        <p:nvSpPr>
          <p:cNvPr id="139" name="Shape 1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2004124"/>
      </p:ext>
    </p:extLst>
  </p:cSld>
  <p:clrMapOvr>
    <a:masterClrMapping/>
  </p:clrMapOvr>
  <p:transition spd="slow" advClick="0">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6" name="Shape 14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8358151"/>
      </p:ext>
    </p:extLst>
  </p:cSld>
  <p:clrMapOvr>
    <a:masterClrMapping/>
  </p:clrMapOvr>
  <p:transition spd="slow" advClick="0">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53" name="Shape 153"/>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154" name="Shape 154"/>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156" name="Shape 1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7914365"/>
      </p:ext>
    </p:extLst>
  </p:cSld>
  <p:clrMapOvr>
    <a:masterClrMapping/>
  </p:clrMapOvr>
  <p:transition spd="slow" advClick="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63" name="Shape 163"/>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164" name="Shape 164"/>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165" name="Shape 165"/>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66" name="Shape 16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5330274"/>
      </p:ext>
    </p:extLst>
  </p:cSld>
  <p:clrMapOvr>
    <a:masterClrMapping/>
  </p:clrMapOvr>
  <p:transition spd="slow" advClick="0">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173" name="Shape 173"/>
          <p:cNvSpPr>
            <a:spLocks noGrp="1"/>
          </p:cNvSpPr>
          <p:nvPr>
            <p:ph type="title"/>
          </p:nvPr>
        </p:nvSpPr>
        <p:spPr>
          <a:xfrm>
            <a:off x="685800" y="2130426"/>
            <a:ext cx="7772400" cy="1470026"/>
          </a:xfrm>
          <a:prstGeom prst="rect">
            <a:avLst/>
          </a:prstGeom>
        </p:spPr>
        <p:txBody>
          <a:bodyPr/>
          <a:lstStyle/>
          <a:p>
            <a:r>
              <a:t>Title Text</a:t>
            </a:r>
          </a:p>
        </p:txBody>
      </p:sp>
      <p:sp>
        <p:nvSpPr>
          <p:cNvPr id="174" name="Shape 174"/>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5" name="Shape 1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5898260"/>
      </p:ext>
    </p:extLst>
  </p:cSld>
  <p:clrMapOvr>
    <a:masterClrMapping/>
  </p:clrMapOvr>
  <p:transition spd="slow" advClick="0">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82" name="Shape 182"/>
          <p:cNvSpPr>
            <a:spLocks noGrp="1"/>
          </p:cNvSpPr>
          <p:nvPr>
            <p:ph type="title"/>
          </p:nvPr>
        </p:nvSpPr>
        <p:spPr>
          <a:prstGeom prst="rect">
            <a:avLst/>
          </a:prstGeom>
        </p:spPr>
        <p:txBody>
          <a:bodyPr/>
          <a:lstStyle/>
          <a:p>
            <a:r>
              <a:t>Title Text</a:t>
            </a:r>
          </a:p>
        </p:txBody>
      </p:sp>
      <p:sp>
        <p:nvSpPr>
          <p:cNvPr id="183" name="Shape 183"/>
          <p:cNvSpPr>
            <a:spLocks noGrp="1"/>
          </p:cNvSpPr>
          <p:nvPr>
            <p:ph type="body" idx="1"/>
          </p:nvPr>
        </p:nvSpPr>
        <p:spPr>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6445178"/>
      </p:ext>
    </p:extLst>
  </p:cSld>
  <p:clrMapOvr>
    <a:masterClrMapping/>
  </p:clrMapOvr>
  <p:transition spd="slow" advClick="0">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91" name="Shape 191"/>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192" name="Shape 192"/>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1216966"/>
      </p:ext>
    </p:extLst>
  </p:cSld>
  <p:clrMapOvr>
    <a:masterClrMapping/>
  </p:clrMapOvr>
  <p:transition spd="slow" advClick="0">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p>
            <a:r>
              <a:t>Title Text</a:t>
            </a:r>
          </a:p>
        </p:txBody>
      </p:sp>
      <p:sp>
        <p:nvSpPr>
          <p:cNvPr id="201" name="Shape 201"/>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370078"/>
      </p:ext>
    </p:extLst>
  </p:cSld>
  <p:clrMapOvr>
    <a:masterClrMapping/>
  </p:clrMapOvr>
  <p:transition spd="slow" advClick="0">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09" name="Shape 209"/>
          <p:cNvSpPr>
            <a:spLocks noGrp="1"/>
          </p:cNvSpPr>
          <p:nvPr>
            <p:ph type="title"/>
          </p:nvPr>
        </p:nvSpPr>
        <p:spPr>
          <a:prstGeom prst="rect">
            <a:avLst/>
          </a:prstGeom>
        </p:spPr>
        <p:txBody>
          <a:bodyPr/>
          <a:lstStyle/>
          <a:p>
            <a:r>
              <a:t>Title Text</a:t>
            </a:r>
          </a:p>
        </p:txBody>
      </p:sp>
      <p:sp>
        <p:nvSpPr>
          <p:cNvPr id="210" name="Shape 210"/>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11" name="Shape 211"/>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212" name="Shape 21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0221519"/>
      </p:ext>
    </p:extLst>
  </p:cSld>
  <p:clrMapOvr>
    <a:masterClrMapping/>
  </p:clrMapOvr>
  <p:transition spd="slow" advClick="0">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19" name="Shape 219"/>
          <p:cNvSpPr>
            <a:spLocks noGrp="1"/>
          </p:cNvSpPr>
          <p:nvPr>
            <p:ph type="title"/>
          </p:nvPr>
        </p:nvSpPr>
        <p:spPr>
          <a:prstGeom prst="rect">
            <a:avLst/>
          </a:prstGeom>
        </p:spPr>
        <p:txBody>
          <a:bodyPr/>
          <a:lstStyle/>
          <a:p>
            <a:r>
              <a:t>Title Text</a:t>
            </a:r>
          </a:p>
        </p:txBody>
      </p:sp>
      <p:sp>
        <p:nvSpPr>
          <p:cNvPr id="220" name="Shape 2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4604934"/>
      </p:ext>
    </p:extLst>
  </p:cSld>
  <p:clrMapOvr>
    <a:masterClrMapping/>
  </p:clrMapOvr>
  <p:transition spd="slow" advClick="0">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27" name="Shape 22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2695787"/>
      </p:ext>
    </p:extLst>
  </p:cSld>
  <p:clrMapOvr>
    <a:masterClrMapping/>
  </p:clrMapOvr>
  <p:transition spd="slow" advClick="0">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234" name="Shape 234"/>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235" name="Shape 235"/>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236" name="Shape 236"/>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237" name="Shape 23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743258"/>
      </p:ext>
    </p:extLst>
  </p:cSld>
  <p:clrMapOvr>
    <a:masterClrMapping/>
  </p:clrMapOvr>
  <p:transition spd="slow" advClick="0">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244" name="Shape 244"/>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245" name="Shape 245"/>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246" name="Shape 246"/>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47" name="Shape 24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1335717"/>
      </p:ext>
    </p:extLst>
  </p:cSld>
  <p:clrMapOvr>
    <a:masterClrMapping/>
  </p:clrMapOvr>
  <p:transition spd="slow" advClick="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73" name="Shape 73"/>
          <p:cNvSpPr>
            <a:spLocks noGrp="1"/>
          </p:cNvSpPr>
          <p:nvPr>
            <p:ph type="body" idx="1"/>
          </p:nvPr>
        </p:nvSpPr>
        <p:spPr>
          <a:xfrm>
            <a:off x="3575051" y="273050"/>
            <a:ext cx="5111752" cy="58531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254" name="Shape 254"/>
          <p:cNvSpPr>
            <a:spLocks noGrp="1"/>
          </p:cNvSpPr>
          <p:nvPr>
            <p:ph type="title"/>
          </p:nvPr>
        </p:nvSpPr>
        <p:spPr>
          <a:xfrm>
            <a:off x="685800" y="2130426"/>
            <a:ext cx="7772400" cy="1470026"/>
          </a:xfrm>
          <a:prstGeom prst="rect">
            <a:avLst/>
          </a:prstGeom>
        </p:spPr>
        <p:txBody>
          <a:bodyPr/>
          <a:lstStyle/>
          <a:p>
            <a:r>
              <a:t>Title Text</a:t>
            </a:r>
          </a:p>
        </p:txBody>
      </p:sp>
      <p:sp>
        <p:nvSpPr>
          <p:cNvPr id="255" name="Shape 255"/>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56" name="Shape 2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9343938"/>
      </p:ext>
    </p:extLst>
  </p:cSld>
  <p:clrMapOvr>
    <a:masterClrMapping/>
  </p:clrMapOvr>
  <p:transition spd="slow" advClick="0">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272" name="Shape 272"/>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273" name="Shape 273"/>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 name="Shape 27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0724217"/>
      </p:ext>
    </p:extLst>
  </p:cSld>
  <p:clrMapOvr>
    <a:masterClrMapping/>
  </p:clrMapOvr>
  <p:transition spd="slow" advClick="0">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281" name="Shape 281"/>
          <p:cNvSpPr>
            <a:spLocks noGrp="1"/>
          </p:cNvSpPr>
          <p:nvPr>
            <p:ph type="title"/>
          </p:nvPr>
        </p:nvSpPr>
        <p:spPr>
          <a:prstGeom prst="rect">
            <a:avLst/>
          </a:prstGeom>
        </p:spPr>
        <p:txBody>
          <a:bodyPr/>
          <a:lstStyle/>
          <a:p>
            <a:r>
              <a:t>Title Text</a:t>
            </a:r>
          </a:p>
        </p:txBody>
      </p:sp>
      <p:sp>
        <p:nvSpPr>
          <p:cNvPr id="282" name="Shape 282"/>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3" name="Shape 2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094877"/>
      </p:ext>
    </p:extLst>
  </p:cSld>
  <p:clrMapOvr>
    <a:masterClrMapping/>
  </p:clrMapOvr>
  <p:transition spd="slow" advClick="0">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Title Text</a:t>
            </a:r>
          </a:p>
        </p:txBody>
      </p:sp>
      <p:sp>
        <p:nvSpPr>
          <p:cNvPr id="291" name="Shape 291"/>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92" name="Shape 292"/>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293" name="Shape 29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0108617"/>
      </p:ext>
    </p:extLst>
  </p:cSld>
  <p:clrMapOvr>
    <a:masterClrMapping/>
  </p:clrMapOvr>
  <p:transition spd="slow" advClick="0">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300" name="Shape 300"/>
          <p:cNvSpPr>
            <a:spLocks noGrp="1"/>
          </p:cNvSpPr>
          <p:nvPr>
            <p:ph type="title"/>
          </p:nvPr>
        </p:nvSpPr>
        <p:spPr>
          <a:prstGeom prst="rect">
            <a:avLst/>
          </a:prstGeom>
        </p:spPr>
        <p:txBody>
          <a:bodyPr/>
          <a:lstStyle/>
          <a:p>
            <a:r>
              <a:t>Title Text</a:t>
            </a:r>
          </a:p>
        </p:txBody>
      </p:sp>
      <p:sp>
        <p:nvSpPr>
          <p:cNvPr id="301" name="Shape 30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5247941"/>
      </p:ext>
    </p:extLst>
  </p:cSld>
  <p:clrMapOvr>
    <a:masterClrMapping/>
  </p:clrMapOvr>
  <p:transition spd="slow" advClick="0">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308" name="Shape 30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9154430"/>
      </p:ext>
    </p:extLst>
  </p:cSld>
  <p:clrMapOvr>
    <a:masterClrMapping/>
  </p:clrMapOvr>
  <p:transition spd="slow" advClick="0">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315" name="Shape 315"/>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316" name="Shape 316"/>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317" name="Shape 317"/>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318" name="Shape 31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1742614"/>
      </p:ext>
    </p:extLst>
  </p:cSld>
  <p:clrMapOvr>
    <a:masterClrMapping/>
  </p:clrMapOvr>
  <p:transition spd="slow" advClick="0">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325" name="Shape 325"/>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326" name="Shape 326"/>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327" name="Shape 327"/>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328" name="Shape 32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1142018"/>
      </p:ext>
    </p:extLst>
  </p:cSld>
  <p:clrMapOvr>
    <a:masterClrMapping/>
  </p:clrMapOvr>
  <p:transition spd="slow" advClick="0">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335" name="Shape 335"/>
          <p:cNvSpPr>
            <a:spLocks noGrp="1"/>
          </p:cNvSpPr>
          <p:nvPr>
            <p:ph type="title"/>
          </p:nvPr>
        </p:nvSpPr>
        <p:spPr>
          <a:xfrm>
            <a:off x="685800" y="2130426"/>
            <a:ext cx="7772400" cy="1470026"/>
          </a:xfrm>
          <a:prstGeom prst="rect">
            <a:avLst/>
          </a:prstGeom>
        </p:spPr>
        <p:txBody>
          <a:bodyPr/>
          <a:lstStyle/>
          <a:p>
            <a:r>
              <a:t>Title Text</a:t>
            </a:r>
          </a:p>
        </p:txBody>
      </p:sp>
      <p:sp>
        <p:nvSpPr>
          <p:cNvPr id="336" name="Shape 336"/>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7" name="Shape 33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9507845"/>
      </p:ext>
    </p:extLst>
  </p:cSld>
  <p:clrMapOvr>
    <a:masterClrMapping/>
  </p:clrMapOvr>
  <p:transition spd="slow" advClick="0">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344" name="Shape 344"/>
          <p:cNvSpPr>
            <a:spLocks noGrp="1"/>
          </p:cNvSpPr>
          <p:nvPr>
            <p:ph type="title"/>
          </p:nvPr>
        </p:nvSpPr>
        <p:spPr>
          <a:prstGeom prst="rect">
            <a:avLst/>
          </a:prstGeom>
        </p:spPr>
        <p:txBody>
          <a:bodyPr/>
          <a:lstStyle/>
          <a:p>
            <a:r>
              <a:t>Title Text</a:t>
            </a:r>
          </a:p>
        </p:txBody>
      </p:sp>
      <p:sp>
        <p:nvSpPr>
          <p:cNvPr id="345" name="Shape 345"/>
          <p:cNvSpPr>
            <a:spLocks noGrp="1"/>
          </p:cNvSpPr>
          <p:nvPr>
            <p:ph type="body" idx="1"/>
          </p:nvPr>
        </p:nvSpPr>
        <p:spPr>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346" name="Shape 34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7099538"/>
      </p:ext>
    </p:extLst>
  </p:cSld>
  <p:clrMapOvr>
    <a:masterClrMapping/>
  </p:clrMapOvr>
  <p:transition spd="slow" advClick="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83" name="Shape 83"/>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advClick="0">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353" name="Shape 353"/>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354" name="Shape 354"/>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5" name="Shape 35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8923843"/>
      </p:ext>
    </p:extLst>
  </p:cSld>
  <p:clrMapOvr>
    <a:masterClrMapping/>
  </p:clrMapOvr>
  <p:transition spd="slow" advClick="0">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362" name="Shape 362"/>
          <p:cNvSpPr>
            <a:spLocks noGrp="1"/>
          </p:cNvSpPr>
          <p:nvPr>
            <p:ph type="title"/>
          </p:nvPr>
        </p:nvSpPr>
        <p:spPr>
          <a:prstGeom prst="rect">
            <a:avLst/>
          </a:prstGeom>
        </p:spPr>
        <p:txBody>
          <a:bodyPr/>
          <a:lstStyle/>
          <a:p>
            <a:r>
              <a:t>Title Text</a:t>
            </a:r>
          </a:p>
        </p:txBody>
      </p:sp>
      <p:sp>
        <p:nvSpPr>
          <p:cNvPr id="363" name="Shape 363"/>
          <p:cNvSpPr>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463" indent="-333328">
              <a:spcBef>
                <a:spcPts val="600"/>
              </a:spcBef>
              <a:defRPr sz="2800"/>
            </a:lvl2pPr>
            <a:lvl3pPr marL="1234267" indent="-319995">
              <a:spcBef>
                <a:spcPts val="600"/>
              </a:spcBef>
              <a:defRPr sz="2800"/>
            </a:lvl3pPr>
            <a:lvl4pPr marL="1726957" indent="-355550">
              <a:spcBef>
                <a:spcPts val="600"/>
              </a:spcBef>
              <a:defRPr sz="2800"/>
            </a:lvl4pPr>
            <a:lvl5pPr marL="2184093" indent="-35555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4" name="Shape 36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5999849"/>
      </p:ext>
    </p:extLst>
  </p:cSld>
  <p:clrMapOvr>
    <a:masterClrMapping/>
  </p:clrMapOvr>
  <p:transition spd="slow" advClick="0">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371" name="Shape 371"/>
          <p:cNvSpPr>
            <a:spLocks noGrp="1"/>
          </p:cNvSpPr>
          <p:nvPr>
            <p:ph type="title"/>
          </p:nvPr>
        </p:nvSpPr>
        <p:spPr>
          <a:prstGeom prst="rect">
            <a:avLst/>
          </a:prstGeom>
        </p:spPr>
        <p:txBody>
          <a:bodyPr/>
          <a:lstStyle/>
          <a:p>
            <a:r>
              <a:t>Title Text</a:t>
            </a:r>
          </a:p>
        </p:txBody>
      </p:sp>
      <p:sp>
        <p:nvSpPr>
          <p:cNvPr id="372" name="Shape 372"/>
          <p:cNvSpPr>
            <a:spLocks noGrp="1"/>
          </p:cNvSpPr>
          <p:nvPr>
            <p:ph type="body" sz="quarter" idx="1"/>
          </p:nvPr>
        </p:nvSpPr>
        <p:spPr>
          <a:xfrm>
            <a:off x="457201" y="1535112"/>
            <a:ext cx="4040189" cy="639763"/>
          </a:xfrm>
          <a:prstGeom prst="rect">
            <a:avLst/>
          </a:prstGeom>
        </p:spPr>
        <p:txBody>
          <a:bodyPr anchor="b"/>
          <a:lstStyle>
            <a:lvl1pPr marL="0" indent="0">
              <a:spcBef>
                <a:spcPts val="500"/>
              </a:spcBef>
              <a:buSzTx/>
              <a:buFontTx/>
              <a:buNone/>
              <a:defRPr sz="2400" b="1"/>
            </a:lvl1pPr>
            <a:lvl2pPr marL="0" indent="457136">
              <a:spcBef>
                <a:spcPts val="500"/>
              </a:spcBef>
              <a:buSzTx/>
              <a:buFontTx/>
              <a:buNone/>
              <a:defRPr sz="2400" b="1"/>
            </a:lvl2pPr>
            <a:lvl3pPr marL="0" indent="914272">
              <a:spcBef>
                <a:spcPts val="500"/>
              </a:spcBef>
              <a:buSzTx/>
              <a:buFontTx/>
              <a:buNone/>
              <a:defRPr sz="2400" b="1"/>
            </a:lvl3pPr>
            <a:lvl4pPr marL="0" indent="1371407">
              <a:spcBef>
                <a:spcPts val="500"/>
              </a:spcBef>
              <a:buSzTx/>
              <a:buFontTx/>
              <a:buNone/>
              <a:defRPr sz="2400" b="1"/>
            </a:lvl4pPr>
            <a:lvl5pPr marL="0" indent="1828543">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73" name="Shape 373"/>
          <p:cNvSpPr>
            <a:spLocks noGrp="1"/>
          </p:cNvSpPr>
          <p:nvPr>
            <p:ph type="body" sz="quarter" idx="13"/>
          </p:nvPr>
        </p:nvSpPr>
        <p:spPr>
          <a:xfrm>
            <a:off x="4645026" y="1535112"/>
            <a:ext cx="4041776" cy="639763"/>
          </a:xfrm>
          <a:prstGeom prst="rect">
            <a:avLst/>
          </a:prstGeom>
        </p:spPr>
        <p:txBody>
          <a:bodyPr lIns="45719" tIns="45719" rIns="45719" bIns="45719" anchor="b"/>
          <a:lstStyle/>
          <a:p>
            <a:pPr marL="0" indent="0">
              <a:spcBef>
                <a:spcPts val="500"/>
              </a:spcBef>
              <a:buSzTx/>
              <a:buFontTx/>
              <a:buNone/>
              <a:defRPr sz="2400" b="1"/>
            </a:pPr>
            <a:endParaRPr/>
          </a:p>
        </p:txBody>
      </p:sp>
      <p:sp>
        <p:nvSpPr>
          <p:cNvPr id="374" name="Shape 37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7035285"/>
      </p:ext>
    </p:extLst>
  </p:cSld>
  <p:clrMapOvr>
    <a:masterClrMapping/>
  </p:clrMapOvr>
  <p:transition spd="slow" advClick="0">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381" name="Shape 381"/>
          <p:cNvSpPr>
            <a:spLocks noGrp="1"/>
          </p:cNvSpPr>
          <p:nvPr>
            <p:ph type="title"/>
          </p:nvPr>
        </p:nvSpPr>
        <p:spPr>
          <a:prstGeom prst="rect">
            <a:avLst/>
          </a:prstGeom>
        </p:spPr>
        <p:txBody>
          <a:bodyPr/>
          <a:lstStyle/>
          <a:p>
            <a:r>
              <a:t>Title Text</a:t>
            </a:r>
          </a:p>
        </p:txBody>
      </p:sp>
      <p:sp>
        <p:nvSpPr>
          <p:cNvPr id="382" name="Shape 38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4980640"/>
      </p:ext>
    </p:extLst>
  </p:cSld>
  <p:clrMapOvr>
    <a:masterClrMapping/>
  </p:clrMapOvr>
  <p:transition spd="slow" advClick="0">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389" name="Shape 38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0156000"/>
      </p:ext>
    </p:extLst>
  </p:cSld>
  <p:clrMapOvr>
    <a:masterClrMapping/>
  </p:clrMapOvr>
  <p:transition spd="slow" advClick="0">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396" name="Shape 396"/>
          <p:cNvSpPr>
            <a:spLocks noGrp="1"/>
          </p:cNvSpPr>
          <p:nvPr>
            <p:ph type="title"/>
          </p:nvPr>
        </p:nvSpPr>
        <p:spPr>
          <a:xfrm>
            <a:off x="457201" y="273050"/>
            <a:ext cx="3008315" cy="1162051"/>
          </a:xfrm>
          <a:prstGeom prst="rect">
            <a:avLst/>
          </a:prstGeom>
        </p:spPr>
        <p:txBody>
          <a:bodyPr anchor="b"/>
          <a:lstStyle>
            <a:lvl1pPr>
              <a:defRPr sz="2000" b="1"/>
            </a:lvl1pPr>
          </a:lstStyle>
          <a:p>
            <a:r>
              <a:t>Title Text</a:t>
            </a:r>
          </a:p>
        </p:txBody>
      </p:sp>
      <p:sp>
        <p:nvSpPr>
          <p:cNvPr id="397" name="Shape 397"/>
          <p:cNvSpPr>
            <a:spLocks noGrp="1"/>
          </p:cNvSpPr>
          <p:nvPr>
            <p:ph type="body" idx="1"/>
          </p:nvPr>
        </p:nvSpPr>
        <p:spPr>
          <a:xfrm>
            <a:off x="3575051" y="273050"/>
            <a:ext cx="5111752" cy="5853114"/>
          </a:xfrm>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398" name="Shape 398"/>
          <p:cNvSpPr>
            <a:spLocks noGrp="1"/>
          </p:cNvSpPr>
          <p:nvPr>
            <p:ph type="body" sz="half" idx="13"/>
          </p:nvPr>
        </p:nvSpPr>
        <p:spPr>
          <a:xfrm>
            <a:off x="457201" y="1435102"/>
            <a:ext cx="3008315" cy="4691064"/>
          </a:xfrm>
          <a:prstGeom prst="rect">
            <a:avLst/>
          </a:prstGeom>
        </p:spPr>
        <p:txBody>
          <a:bodyPr lIns="45719" tIns="45719" rIns="45719" bIns="45719"/>
          <a:lstStyle/>
          <a:p>
            <a:pPr marL="0" indent="0">
              <a:spcBef>
                <a:spcPts val="300"/>
              </a:spcBef>
              <a:buSzTx/>
              <a:buFontTx/>
              <a:buNone/>
              <a:defRPr sz="1400"/>
            </a:pPr>
            <a:endParaRPr/>
          </a:p>
        </p:txBody>
      </p:sp>
      <p:sp>
        <p:nvSpPr>
          <p:cNvPr id="399" name="Shape 39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4266154"/>
      </p:ext>
    </p:extLst>
  </p:cSld>
  <p:clrMapOvr>
    <a:masterClrMapping/>
  </p:clrMapOvr>
  <p:transition spd="slow" advClick="0">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406" name="Shape 406"/>
          <p:cNvSpPr>
            <a:spLocks noGrp="1"/>
          </p:cNvSpPr>
          <p:nvPr>
            <p:ph type="title"/>
          </p:nvPr>
        </p:nvSpPr>
        <p:spPr>
          <a:xfrm>
            <a:off x="1792289" y="4800601"/>
            <a:ext cx="5486401" cy="566739"/>
          </a:xfrm>
          <a:prstGeom prst="rect">
            <a:avLst/>
          </a:prstGeom>
        </p:spPr>
        <p:txBody>
          <a:bodyPr anchor="b"/>
          <a:lstStyle>
            <a:lvl1pPr>
              <a:defRPr sz="2000" b="1"/>
            </a:lvl1pPr>
          </a:lstStyle>
          <a:p>
            <a:r>
              <a:t>Title Text</a:t>
            </a:r>
          </a:p>
        </p:txBody>
      </p:sp>
      <p:sp>
        <p:nvSpPr>
          <p:cNvPr id="407" name="Shape 407"/>
          <p:cNvSpPr>
            <a:spLocks noGrp="1"/>
          </p:cNvSpPr>
          <p:nvPr>
            <p:ph type="pic" sz="half" idx="13"/>
          </p:nvPr>
        </p:nvSpPr>
        <p:spPr>
          <a:xfrm>
            <a:off x="1792289" y="612775"/>
            <a:ext cx="5486401" cy="4114800"/>
          </a:xfrm>
          <a:prstGeom prst="rect">
            <a:avLst/>
          </a:prstGeom>
        </p:spPr>
        <p:txBody>
          <a:bodyPr lIns="91439" tIns="45719" rIns="91439" bIns="45719">
            <a:noAutofit/>
          </a:bodyPr>
          <a:lstStyle/>
          <a:p>
            <a:endParaRPr/>
          </a:p>
        </p:txBody>
      </p:sp>
      <p:sp>
        <p:nvSpPr>
          <p:cNvPr id="408" name="Shape 408"/>
          <p:cNvSpPr>
            <a:spLocks noGrp="1"/>
          </p:cNvSpPr>
          <p:nvPr>
            <p:ph type="body" sz="quarter" idx="1"/>
          </p:nvPr>
        </p:nvSpPr>
        <p:spPr>
          <a:xfrm>
            <a:off x="1792289" y="5367339"/>
            <a:ext cx="5486401" cy="804863"/>
          </a:xfrm>
          <a:prstGeom prst="rect">
            <a:avLst/>
          </a:prstGeom>
        </p:spPr>
        <p:txBody>
          <a:bodyPr/>
          <a:lstStyle>
            <a:lvl1pPr marL="0" indent="0">
              <a:spcBef>
                <a:spcPts val="300"/>
              </a:spcBef>
              <a:buSzTx/>
              <a:buFontTx/>
              <a:buNone/>
              <a:defRPr sz="1400"/>
            </a:lvl1pPr>
            <a:lvl2pPr marL="0" indent="457136">
              <a:spcBef>
                <a:spcPts val="300"/>
              </a:spcBef>
              <a:buSzTx/>
              <a:buFontTx/>
              <a:buNone/>
              <a:defRPr sz="1400"/>
            </a:lvl2pPr>
            <a:lvl3pPr marL="0" indent="914272">
              <a:spcBef>
                <a:spcPts val="300"/>
              </a:spcBef>
              <a:buSzTx/>
              <a:buFontTx/>
              <a:buNone/>
              <a:defRPr sz="1400"/>
            </a:lvl3pPr>
            <a:lvl4pPr marL="0" indent="1371407">
              <a:spcBef>
                <a:spcPts val="300"/>
              </a:spcBef>
              <a:buSzTx/>
              <a:buFontTx/>
              <a:buNone/>
              <a:defRPr sz="1400"/>
            </a:lvl4pPr>
            <a:lvl5pPr marL="0" indent="1828543">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409" name="Shape 40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6290236"/>
      </p:ext>
    </p:extLst>
  </p:cSld>
  <p:clrMapOvr>
    <a:masterClrMapping/>
  </p:clrMapOvr>
  <p:transition spd="slow" advClick="0">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416" name="Shape 416"/>
          <p:cNvSpPr>
            <a:spLocks noGrp="1"/>
          </p:cNvSpPr>
          <p:nvPr>
            <p:ph type="title"/>
          </p:nvPr>
        </p:nvSpPr>
        <p:spPr>
          <a:xfrm>
            <a:off x="685800" y="2130426"/>
            <a:ext cx="7772400" cy="1470026"/>
          </a:xfrm>
          <a:prstGeom prst="rect">
            <a:avLst/>
          </a:prstGeom>
        </p:spPr>
        <p:txBody>
          <a:bodyPr/>
          <a:lstStyle/>
          <a:p>
            <a:r>
              <a:t>Title Text</a:t>
            </a:r>
          </a:p>
        </p:txBody>
      </p:sp>
      <p:sp>
        <p:nvSpPr>
          <p:cNvPr id="417" name="Shape 417"/>
          <p:cNvSpPr>
            <a:spLocks noGrp="1"/>
          </p:cNvSpPr>
          <p:nvPr>
            <p:ph type="body" sz="quarter" idx="1"/>
          </p:nvPr>
        </p:nvSpPr>
        <p:spPr>
          <a:xfrm>
            <a:off x="1371600" y="3886200"/>
            <a:ext cx="6400800" cy="1752600"/>
          </a:xfrm>
          <a:prstGeom prst="rect">
            <a:avLst/>
          </a:prstGeom>
        </p:spPr>
        <p:txBody>
          <a:bodyPr/>
          <a:lstStyle>
            <a:lvl1pPr marL="0" indent="0">
              <a:buSzTx/>
              <a:buFontTx/>
              <a:buNone/>
              <a:defRPr>
                <a:solidFill>
                  <a:srgbClr val="888888"/>
                </a:solidFill>
              </a:defRPr>
            </a:lvl1pPr>
            <a:lvl2pPr marL="0" indent="457136">
              <a:buSzTx/>
              <a:buFontTx/>
              <a:buNone/>
              <a:defRPr>
                <a:solidFill>
                  <a:srgbClr val="888888"/>
                </a:solidFill>
              </a:defRPr>
            </a:lvl2pPr>
            <a:lvl3pPr marL="0" indent="914272">
              <a:buSzTx/>
              <a:buFontTx/>
              <a:buNone/>
              <a:defRPr>
                <a:solidFill>
                  <a:srgbClr val="888888"/>
                </a:solidFill>
              </a:defRPr>
            </a:lvl3pPr>
            <a:lvl4pPr marL="0" indent="1371407">
              <a:buSzTx/>
              <a:buFontTx/>
              <a:buNone/>
              <a:defRPr>
                <a:solidFill>
                  <a:srgbClr val="888888"/>
                </a:solidFill>
              </a:defRPr>
            </a:lvl4pPr>
            <a:lvl5pPr marL="0" indent="1828543">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18" name="Shape 41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8054809"/>
      </p:ext>
    </p:extLst>
  </p:cSld>
  <p:clrMapOvr>
    <a:masterClrMapping/>
  </p:clrMapOvr>
  <p:transition spd="slow" advClick="0">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425" name="Shape 425"/>
          <p:cNvSpPr>
            <a:spLocks noGrp="1"/>
          </p:cNvSpPr>
          <p:nvPr>
            <p:ph type="title"/>
          </p:nvPr>
        </p:nvSpPr>
        <p:spPr>
          <a:prstGeom prst="rect">
            <a:avLst/>
          </a:prstGeom>
        </p:spPr>
        <p:txBody>
          <a:bodyPr/>
          <a:lstStyle/>
          <a:p>
            <a:r>
              <a:t>Title Text</a:t>
            </a:r>
          </a:p>
        </p:txBody>
      </p:sp>
      <p:sp>
        <p:nvSpPr>
          <p:cNvPr id="426" name="Shape 426"/>
          <p:cNvSpPr>
            <a:spLocks noGrp="1"/>
          </p:cNvSpPr>
          <p:nvPr>
            <p:ph type="body" idx="1"/>
          </p:nvPr>
        </p:nvSpPr>
        <p:spPr>
          <a:prstGeom prst="rect">
            <a:avLst/>
          </a:prstGeom>
        </p:spPr>
        <p:txBody>
          <a:bodyPr/>
          <a:lstStyle>
            <a:lvl5pPr marL="2194251" indent="-365708">
              <a:buChar char="»"/>
            </a:lvl5pPr>
          </a:lstStyle>
          <a:p>
            <a:r>
              <a:t>Body Level One</a:t>
            </a:r>
          </a:p>
          <a:p>
            <a:pPr lvl="1"/>
            <a:r>
              <a:t>Body Level Two</a:t>
            </a:r>
          </a:p>
          <a:p>
            <a:pPr lvl="2"/>
            <a:r>
              <a:t>Body Level Three</a:t>
            </a:r>
          </a:p>
          <a:p>
            <a:pPr lvl="3"/>
            <a:r>
              <a:t>Body Level Four</a:t>
            </a:r>
          </a:p>
          <a:p>
            <a:pPr lvl="4"/>
            <a:r>
              <a:t>Body Level Five</a:t>
            </a:r>
          </a:p>
        </p:txBody>
      </p:sp>
      <p:sp>
        <p:nvSpPr>
          <p:cNvPr id="427" name="Shape 42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356399"/>
      </p:ext>
    </p:extLst>
  </p:cSld>
  <p:clrMapOvr>
    <a:masterClrMapping/>
  </p:clrMapOvr>
  <p:transition spd="slow" advClick="0">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434" name="Shape 434"/>
          <p:cNvSpPr>
            <a:spLocks noGrp="1"/>
          </p:cNvSpPr>
          <p:nvPr>
            <p:ph type="title"/>
          </p:nvPr>
        </p:nvSpPr>
        <p:spPr>
          <a:xfrm>
            <a:off x="722312" y="4406901"/>
            <a:ext cx="7772401" cy="1362076"/>
          </a:xfrm>
          <a:prstGeom prst="rect">
            <a:avLst/>
          </a:prstGeom>
        </p:spPr>
        <p:txBody>
          <a:bodyPr anchor="t"/>
          <a:lstStyle>
            <a:lvl1pPr>
              <a:defRPr sz="4000" b="1" cap="all"/>
            </a:lvl1pPr>
          </a:lstStyle>
          <a:p>
            <a:r>
              <a:t>Title Text</a:t>
            </a:r>
          </a:p>
        </p:txBody>
      </p:sp>
      <p:sp>
        <p:nvSpPr>
          <p:cNvPr id="435" name="Shape 435"/>
          <p:cNvSpPr>
            <a:spLocks noGrp="1"/>
          </p:cNvSpPr>
          <p:nvPr>
            <p:ph type="body" sz="quarter" idx="1"/>
          </p:nvPr>
        </p:nvSpPr>
        <p:spPr>
          <a:xfrm>
            <a:off x="722312" y="2906715"/>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136">
              <a:spcBef>
                <a:spcPts val="400"/>
              </a:spcBef>
              <a:buSzTx/>
              <a:buFontTx/>
              <a:buNone/>
              <a:defRPr sz="2000">
                <a:solidFill>
                  <a:srgbClr val="888888"/>
                </a:solidFill>
              </a:defRPr>
            </a:lvl2pPr>
            <a:lvl3pPr marL="0" indent="914272">
              <a:spcBef>
                <a:spcPts val="400"/>
              </a:spcBef>
              <a:buSzTx/>
              <a:buFontTx/>
              <a:buNone/>
              <a:defRPr sz="2000">
                <a:solidFill>
                  <a:srgbClr val="888888"/>
                </a:solidFill>
              </a:defRPr>
            </a:lvl3pPr>
            <a:lvl4pPr marL="0" indent="1371407">
              <a:spcBef>
                <a:spcPts val="400"/>
              </a:spcBef>
              <a:buSzTx/>
              <a:buFontTx/>
              <a:buNone/>
              <a:defRPr sz="2000">
                <a:solidFill>
                  <a:srgbClr val="888888"/>
                </a:solidFill>
              </a:defRPr>
            </a:lvl4pPr>
            <a:lvl5pPr marL="0" indent="1828543">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36" name="Shape 43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800158"/>
      </p:ext>
    </p:extLst>
  </p:cSld>
  <p:clrMapOvr>
    <a:masterClrMapping/>
  </p:clrMapOvr>
  <p:transition spd="slow" advClick="0">
    <p:randomBar dir="vert"/>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theme" Target="../theme/theme2.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1" y="274638"/>
            <a:ext cx="8229601" cy="1143001"/>
          </a:xfrm>
          <a:prstGeom prst="rect">
            <a:avLst/>
          </a:prstGeom>
          <a:ln w="12700">
            <a:miter lim="400000"/>
          </a:ln>
          <a:extLst>
            <a:ext uri="{C572A759-6A51-4108-AA02-DFA0A04FC94B}">
              <ma14:wrappingTextBoxFlag xmlns:ma14="http://schemas.microsoft.com/office/mac/drawingml/2011/main" xmlns="" val="1"/>
            </a:ext>
          </a:extLst>
        </p:spPr>
        <p:txBody>
          <a:bodyPr lIns="45713" tIns="45713" rIns="45713" bIns="45713" anchor="ctr">
            <a:normAutofit/>
          </a:bodyPr>
          <a:lstStyle/>
          <a:p>
            <a:r>
              <a:t>Title Text</a:t>
            </a:r>
          </a:p>
        </p:txBody>
      </p:sp>
      <p:sp>
        <p:nvSpPr>
          <p:cNvPr id="3" name="Shape 3"/>
          <p:cNvSpPr>
            <a:spLocks noGrp="1"/>
          </p:cNvSpPr>
          <p:nvPr>
            <p:ph type="body" idx="1"/>
          </p:nvPr>
        </p:nvSpPr>
        <p:spPr>
          <a:xfrm>
            <a:off x="457201" y="1600202"/>
            <a:ext cx="8229601" cy="4525963"/>
          </a:xfrm>
          <a:prstGeom prst="rect">
            <a:avLst/>
          </a:prstGeom>
          <a:ln w="12700">
            <a:miter lim="400000"/>
          </a:ln>
          <a:extLst>
            <a:ext uri="{C572A759-6A51-4108-AA02-DFA0A04FC94B}">
              <ma14:wrappingTextBoxFlag xmlns:ma14="http://schemas.microsoft.com/office/mac/drawingml/2011/main" xmlns="" val="1"/>
            </a:ext>
          </a:extLst>
        </p:spPr>
        <p:txBody>
          <a:bodyPr lIns="45713" tIns="45713" rIns="45713" bIns="45713">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553200" y="6404301"/>
            <a:ext cx="273643" cy="269227"/>
          </a:xfrm>
          <a:prstGeom prst="rect">
            <a:avLst/>
          </a:prstGeom>
          <a:ln w="12700">
            <a:miter lim="400000"/>
          </a:ln>
        </p:spPr>
        <p:txBody>
          <a:bodyPr wrap="none" lIns="45713" tIns="45713" rIns="45713" bIns="45713" anchor="ctr">
            <a:spAutoFit/>
          </a:bodyPr>
          <a:lstStyle>
            <a:lvl1pPr>
              <a:defRPr sz="1200">
                <a:solidFill>
                  <a:srgbClr val="888888"/>
                </a:solidFill>
                <a:latin typeface="Roboto Regular"/>
                <a:ea typeface="Roboto Regular"/>
                <a:cs typeface="Roboto Regular"/>
                <a:sym typeface="Roboto Regular"/>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 id="2147483701" r:id="rId50"/>
    <p:sldLayoutId id="2147483702"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Lst>
  <p:transition spd="slow" advClick="0">
    <p:randomBar dir="vert"/>
  </p:transition>
  <p:txStyles>
    <p:titleStyle>
      <a:lvl1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1pPr>
      <a:lvl2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2pPr>
      <a:lvl3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3pPr>
      <a:lvl4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4pPr>
      <a:lvl5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5pPr>
      <a:lvl6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6pPr>
      <a:lvl7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7pPr>
      <a:lvl8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8pPr>
      <a:lvl9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9pPr>
    </p:titleStyle>
    <p:bodyStyle>
      <a:lvl1pPr marL="342851" marR="0" indent="-342851"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1pPr>
      <a:lvl2pPr marL="783660" marR="0" indent="-326525"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2pPr>
      <a:lvl3pPr marL="1219029" marR="0" indent="-304757"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3pPr>
      <a:lvl4pPr marL="1737115" marR="0" indent="-365708"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4pPr>
      <a:lvl5pPr marL="2377106" marR="0" indent="-548563"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5pPr>
      <a:lvl6pPr marL="2651387" marR="0" indent="-365708"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6pPr>
      <a:lvl7pPr marL="3108523" marR="0" indent="-365708"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7pPr>
      <a:lvl8pPr marL="3565659" marR="0" indent="-365708"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8pPr>
      <a:lvl9pPr marL="4022795" marR="0" indent="-365708"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9pPr>
    </p:bodyStyle>
    <p:otherStyle>
      <a:lvl1pPr marL="0" marR="0" indent="0"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1pPr>
      <a:lvl2pPr marL="0" marR="0" indent="457136"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2pPr>
      <a:lvl3pPr marL="0" marR="0" indent="914272"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3pPr>
      <a:lvl4pPr marL="0" marR="0" indent="1371407"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4pPr>
      <a:lvl5pPr marL="0" marR="0" indent="1828543"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5pPr>
      <a:lvl6pPr marL="0" marR="0" indent="2285679"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6pPr>
      <a:lvl7pPr marL="0" marR="0" indent="2742814"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7pPr>
      <a:lvl8pPr marL="0" marR="0" indent="3199950"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8pPr>
      <a:lvl9pPr marL="0" marR="0" indent="3657086"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1" y="274638"/>
            <a:ext cx="8229601" cy="1143001"/>
          </a:xfrm>
          <a:prstGeom prst="rect">
            <a:avLst/>
          </a:prstGeom>
          <a:ln w="12700">
            <a:miter lim="400000"/>
          </a:ln>
          <a:extLst>
            <a:ext uri="{C572A759-6A51-4108-AA02-DFA0A04FC94B}">
              <ma14:wrappingTextBoxFlag xmlns="" xmlns:ma14="http://schemas.microsoft.com/office/mac/drawingml/2011/main" val="1"/>
            </a:ext>
          </a:extLst>
        </p:spPr>
        <p:txBody>
          <a:bodyPr lIns="45713" tIns="45713" rIns="45713" bIns="45713" anchor="ctr">
            <a:normAutofit/>
          </a:bodyPr>
          <a:lstStyle/>
          <a:p>
            <a:r>
              <a:t>Title Text</a:t>
            </a:r>
          </a:p>
        </p:txBody>
      </p:sp>
      <p:sp>
        <p:nvSpPr>
          <p:cNvPr id="3" name="Shape 3"/>
          <p:cNvSpPr>
            <a:spLocks noGrp="1"/>
          </p:cNvSpPr>
          <p:nvPr>
            <p:ph type="body" idx="1"/>
          </p:nvPr>
        </p:nvSpPr>
        <p:spPr>
          <a:xfrm>
            <a:off x="457201" y="1600202"/>
            <a:ext cx="8229601" cy="4525963"/>
          </a:xfrm>
          <a:prstGeom prst="rect">
            <a:avLst/>
          </a:prstGeom>
          <a:ln w="12700">
            <a:miter lim="400000"/>
          </a:ln>
          <a:extLst>
            <a:ext uri="{C572A759-6A51-4108-AA02-DFA0A04FC94B}">
              <ma14:wrappingTextBoxFlag xmlns="" xmlns:ma14="http://schemas.microsoft.com/office/mac/drawingml/2011/main" val="1"/>
            </a:ext>
          </a:extLst>
        </p:spPr>
        <p:txBody>
          <a:bodyPr lIns="45713" tIns="45713" rIns="45713" bIns="45713">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553200" y="6404301"/>
            <a:ext cx="273643" cy="269227"/>
          </a:xfrm>
          <a:prstGeom prst="rect">
            <a:avLst/>
          </a:prstGeom>
          <a:ln w="12700">
            <a:miter lim="400000"/>
          </a:ln>
        </p:spPr>
        <p:txBody>
          <a:bodyPr wrap="none" lIns="45713" tIns="45713" rIns="45713" bIns="45713" anchor="ctr">
            <a:spAutoFit/>
          </a:bodyPr>
          <a:lstStyle>
            <a:lvl1pPr>
              <a:defRPr sz="1200">
                <a:solidFill>
                  <a:srgbClr val="888888"/>
                </a:solidFill>
                <a:latin typeface="Roboto Regular"/>
                <a:ea typeface="Roboto Regular"/>
                <a:cs typeface="Roboto Regular"/>
                <a:sym typeface="Roboto Regular"/>
              </a:defRPr>
            </a:lvl1pPr>
          </a:lstStyle>
          <a:p>
            <a:fld id="{86CB4B4D-7CA3-9044-876B-883B54F8677D}" type="slidenum">
              <a:t>‹#›</a:t>
            </a:fld>
            <a:endParaRPr/>
          </a:p>
        </p:txBody>
      </p:sp>
    </p:spTree>
    <p:extLst>
      <p:ext uri="{BB962C8B-B14F-4D97-AF65-F5344CB8AC3E}">
        <p14:creationId xmlns:p14="http://schemas.microsoft.com/office/powerpoint/2010/main" val="1943317477"/>
      </p:ext>
    </p:extLst>
  </p:cSld>
  <p:clrMap bg1="lt1" tx1="dk1" bg2="lt2" tx2="dk2" accent1="accent1" accent2="accent2" accent3="accent3" accent4="accent4" accent5="accent5" accent6="accent6" hlink="hlink" folHlink="folHlink"/>
  <p:sldLayoutIdLst>
    <p:sldLayoutId id="2147483716"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762" r:id="rId40"/>
    <p:sldLayoutId id="2147483763" r:id="rId41"/>
    <p:sldLayoutId id="2147483764" r:id="rId42"/>
    <p:sldLayoutId id="2147483765" r:id="rId43"/>
    <p:sldLayoutId id="2147483766" r:id="rId44"/>
    <p:sldLayoutId id="2147483767" r:id="rId45"/>
    <p:sldLayoutId id="2147483768" r:id="rId46"/>
    <p:sldLayoutId id="2147483769" r:id="rId47"/>
    <p:sldLayoutId id="2147483770" r:id="rId48"/>
    <p:sldLayoutId id="2147483771" r:id="rId49"/>
    <p:sldLayoutId id="2147483772" r:id="rId50"/>
    <p:sldLayoutId id="2147483773" r:id="rId51"/>
    <p:sldLayoutId id="2147483774" r:id="rId52"/>
    <p:sldLayoutId id="2147483775" r:id="rId53"/>
    <p:sldLayoutId id="2147483776" r:id="rId54"/>
  </p:sldLayoutIdLst>
  <p:transition spd="slow" advClick="0">
    <p:randomBar dir="vert"/>
  </p:transition>
  <p:txStyles>
    <p:titleStyle>
      <a:lvl1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1pPr>
      <a:lvl2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2pPr>
      <a:lvl3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3pPr>
      <a:lvl4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4pPr>
      <a:lvl5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5pPr>
      <a:lvl6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6pPr>
      <a:lvl7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7pPr>
      <a:lvl8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8pPr>
      <a:lvl9pPr marL="0" marR="0" indent="0" algn="l" defTabSz="45713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Roboto Regular"/>
          <a:ea typeface="Roboto Regular"/>
          <a:cs typeface="Roboto Regular"/>
          <a:sym typeface="Roboto Regular"/>
        </a:defRPr>
      </a:lvl9pPr>
    </p:titleStyle>
    <p:bodyStyle>
      <a:lvl1pPr marL="342851" marR="0" indent="-342851"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1pPr>
      <a:lvl2pPr marL="783660" marR="0" indent="-326525"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2pPr>
      <a:lvl3pPr marL="1219029" marR="0" indent="-304757"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3pPr>
      <a:lvl4pPr marL="1737115" marR="0" indent="-365708"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4pPr>
      <a:lvl5pPr marL="2377106" marR="0" indent="-548563"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5pPr>
      <a:lvl6pPr marL="2651387" marR="0" indent="-365708"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6pPr>
      <a:lvl7pPr marL="3108523" marR="0" indent="-365708"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7pPr>
      <a:lvl8pPr marL="3565659" marR="0" indent="-365708"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8pPr>
      <a:lvl9pPr marL="4022795" marR="0" indent="-365708" algn="l" defTabSz="45713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Roboto Regular"/>
          <a:ea typeface="Roboto Regular"/>
          <a:cs typeface="Roboto Regular"/>
          <a:sym typeface="Roboto Regular"/>
        </a:defRPr>
      </a:lvl9pPr>
    </p:bodyStyle>
    <p:otherStyle>
      <a:lvl1pPr marL="0" marR="0" indent="0"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1pPr>
      <a:lvl2pPr marL="0" marR="0" indent="457136"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2pPr>
      <a:lvl3pPr marL="0" marR="0" indent="914272"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3pPr>
      <a:lvl4pPr marL="0" marR="0" indent="1371407"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4pPr>
      <a:lvl5pPr marL="0" marR="0" indent="1828543"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5pPr>
      <a:lvl6pPr marL="0" marR="0" indent="2285679"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6pPr>
      <a:lvl7pPr marL="0" marR="0" indent="2742814"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7pPr>
      <a:lvl8pPr marL="0" marR="0" indent="3199950"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8pPr>
      <a:lvl9pPr marL="0" marR="0" indent="3657086" algn="l" defTabSz="4571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2.xml"/><Relationship Id="rId5" Type="http://schemas.openxmlformats.org/officeDocument/2006/relationships/image" Target="../media/image12.pn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unstats.un.org/sdgs/indicators/indicators-lis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601" name="Shape 601"/>
          <p:cNvSpPr>
            <a:spLocks noGrp="1"/>
          </p:cNvSpPr>
          <p:nvPr>
            <p:ph type="ctrTitle"/>
          </p:nvPr>
        </p:nvSpPr>
        <p:spPr>
          <a:xfrm>
            <a:off x="540327" y="2091608"/>
            <a:ext cx="7679264" cy="2233085"/>
          </a:xfrm>
          <a:prstGeom prst="rect">
            <a:avLst/>
          </a:prstGeom>
        </p:spPr>
        <p:txBody>
          <a:bodyPr lIns="0" tIns="0" rIns="0" bIns="0" anchor="b"/>
          <a:lstStyle/>
          <a:p>
            <a:pPr>
              <a:defRPr sz="4000">
                <a:solidFill>
                  <a:srgbClr val="FFFFFF"/>
                </a:solidFill>
              </a:defRPr>
            </a:pPr>
            <a:r>
              <a:rPr lang="fr-FR" dirty="0"/>
              <a:t>SDG 14.1.1</a:t>
            </a:r>
            <a:endParaRPr dirty="0"/>
          </a:p>
        </p:txBody>
      </p:sp>
      <p:sp>
        <p:nvSpPr>
          <p:cNvPr id="604" name="Shape 604"/>
          <p:cNvSpPr/>
          <p:nvPr/>
        </p:nvSpPr>
        <p:spPr>
          <a:xfrm>
            <a:off x="540327" y="4800600"/>
            <a:ext cx="7679264" cy="1"/>
          </a:xfrm>
          <a:prstGeom prst="line">
            <a:avLst/>
          </a:prstGeom>
          <a:ln w="12700">
            <a:solidFill>
              <a:srgbClr val="FFFFFF"/>
            </a:solidFill>
          </a:ln>
        </p:spPr>
        <p:txBody>
          <a:bodyPr lIns="45719" rIns="45719"/>
          <a:lstStyle/>
          <a:p>
            <a:endParaRPr/>
          </a:p>
        </p:txBody>
      </p:sp>
      <p:sp>
        <p:nvSpPr>
          <p:cNvPr id="605" name="Shape 605"/>
          <p:cNvSpPr/>
          <p:nvPr/>
        </p:nvSpPr>
        <p:spPr>
          <a:xfrm>
            <a:off x="568036" y="4928755"/>
            <a:ext cx="7679264" cy="55764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defTabSz="457200">
              <a:spcBef>
                <a:spcPts val="200"/>
              </a:spcBef>
              <a:defRPr sz="1100">
                <a:solidFill>
                  <a:srgbClr val="FFFFFF"/>
                </a:solidFill>
                <a:latin typeface="Roboto Regular"/>
                <a:ea typeface="Roboto Regular"/>
                <a:cs typeface="Roboto Regular"/>
                <a:sym typeface="Roboto Regular"/>
              </a:defRPr>
            </a:lvl1pPr>
          </a:lstStyle>
          <a:p>
            <a:r>
              <a:rPr lang="en-US" sz="1800" dirty="0"/>
              <a:t>Jillian Campbell, UN Environment</a:t>
            </a:r>
          </a:p>
        </p:txBody>
      </p:sp>
      <p:pic>
        <p:nvPicPr>
          <p:cNvPr id="606" name="image1.png" descr="UNEnvironment_Logo_English_Short_white.png"/>
          <p:cNvPicPr>
            <a:picLocks noChangeAspect="1"/>
          </p:cNvPicPr>
          <p:nvPr/>
        </p:nvPicPr>
        <p:blipFill>
          <a:blip r:embed="rId2"/>
          <a:stretch>
            <a:fillRect/>
          </a:stretch>
        </p:blipFill>
        <p:spPr>
          <a:xfrm>
            <a:off x="6617905" y="0"/>
            <a:ext cx="2495615" cy="1619656"/>
          </a:xfrm>
          <a:prstGeom prst="rect">
            <a:avLst/>
          </a:prstGeom>
          <a:ln w="12700">
            <a:miter lim="400000"/>
          </a:ln>
        </p:spPr>
      </p:pic>
    </p:spTree>
  </p:cSld>
  <p:clrMapOvr>
    <a:masterClrMapping/>
  </p:clrMapOvr>
  <p:transition spd="slow" advClick="0">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10</a:t>
            </a:fld>
            <a:endParaRPr/>
          </a:p>
        </p:txBody>
      </p:sp>
      <p:sp>
        <p:nvSpPr>
          <p:cNvPr id="625" name="Shape 625"/>
          <p:cNvSpPr/>
          <p:nvPr/>
        </p:nvSpPr>
        <p:spPr>
          <a:xfrm>
            <a:off x="728121" y="1193800"/>
            <a:ext cx="7679264" cy="0"/>
          </a:xfrm>
          <a:prstGeom prst="line">
            <a:avLst/>
          </a:prstGeom>
          <a:ln w="12700">
            <a:solidFill>
              <a:srgbClr val="00AEEF"/>
            </a:solidFill>
          </a:ln>
        </p:spPr>
        <p:txBody>
          <a:bodyPr lIns="45718" tIns="45718" rIns="45718" bIns="45718"/>
          <a:lstStyle/>
          <a:p>
            <a:endParaRPr/>
          </a:p>
        </p:txBody>
      </p:sp>
      <p:sp>
        <p:nvSpPr>
          <p:cNvPr id="628" name="Shape 628"/>
          <p:cNvSpPr/>
          <p:nvPr/>
        </p:nvSpPr>
        <p:spPr>
          <a:xfrm>
            <a:off x="728121" y="641431"/>
            <a:ext cx="8686800"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s-CR" dirty="0" err="1"/>
              <a:t>Approach</a:t>
            </a:r>
            <a:r>
              <a:rPr lang="es-CR" dirty="0"/>
              <a:t>: </a:t>
            </a:r>
          </a:p>
        </p:txBody>
      </p:sp>
      <p:sp>
        <p:nvSpPr>
          <p:cNvPr id="3" name="Rectangle 2">
            <a:extLst>
              <a:ext uri="{FF2B5EF4-FFF2-40B4-BE49-F238E27FC236}">
                <a16:creationId xmlns:a16="http://schemas.microsoft.com/office/drawing/2014/main" id="{DEC862E0-45CB-49E1-99B0-124EBBA7C73A}"/>
              </a:ext>
            </a:extLst>
          </p:cNvPr>
          <p:cNvSpPr/>
          <p:nvPr/>
        </p:nvSpPr>
        <p:spPr>
          <a:xfrm>
            <a:off x="609601" y="1210669"/>
            <a:ext cx="7679264" cy="4893647"/>
          </a:xfrm>
          <a:prstGeom prst="rect">
            <a:avLst/>
          </a:prstGeom>
        </p:spPr>
        <p:txBody>
          <a:bodyPr wrap="square">
            <a:spAutoFit/>
          </a:bodyPr>
          <a:lstStyle/>
          <a:p>
            <a:pPr algn="just"/>
            <a:endParaRPr lang="en-US" sz="2400" b="1" dirty="0">
              <a:latin typeface="Calibri" panose="020F0502020204030204" pitchFamily="34" charset="0"/>
              <a:ea typeface="MS PGothic" panose="020B0600070205080204" pitchFamily="34" charset="-128"/>
              <a:cs typeface="Times New Roman" panose="02020603050405020304" pitchFamily="18" charset="0"/>
            </a:endParaRPr>
          </a:p>
          <a:p>
            <a:pPr algn="just"/>
            <a:r>
              <a:rPr lang="en-US" sz="2400" b="1" dirty="0">
                <a:latin typeface="Calibri" panose="020F0502020204030204" pitchFamily="34" charset="0"/>
                <a:ea typeface="MS PGothic" panose="020B0600070205080204" pitchFamily="34" charset="-128"/>
                <a:cs typeface="Times New Roman" panose="02020603050405020304" pitchFamily="18" charset="0"/>
              </a:rPr>
              <a:t>Progressive monitoring approach</a:t>
            </a:r>
          </a:p>
          <a:p>
            <a:pPr marL="342900" indent="-342900" algn="just">
              <a:buFont typeface="Wingdings" panose="05000000000000000000" pitchFamily="2" charset="2"/>
              <a:buChar char="Ø"/>
            </a:pPr>
            <a:r>
              <a:rPr lang="en-US" sz="2200" dirty="0">
                <a:latin typeface="Calibri" panose="020F0502020204030204" pitchFamily="34" charset="0"/>
                <a:ea typeface="MS PGothic" panose="020B0600070205080204" pitchFamily="34" charset="-128"/>
                <a:cs typeface="Times New Roman" panose="02020603050405020304" pitchFamily="18" charset="0"/>
              </a:rPr>
              <a:t>Level 1: Globally available data from earth observations and modelling </a:t>
            </a:r>
          </a:p>
          <a:p>
            <a:pPr marL="342900" indent="-342900" algn="just">
              <a:buFont typeface="Wingdings" panose="05000000000000000000" pitchFamily="2" charset="2"/>
              <a:buChar char="Ø"/>
            </a:pPr>
            <a:r>
              <a:rPr lang="en-US" sz="2200" dirty="0">
                <a:latin typeface="Calibri" panose="020F0502020204030204" pitchFamily="34" charset="0"/>
                <a:ea typeface="MS PGothic" panose="020B0600070205080204" pitchFamily="34" charset="-128"/>
                <a:cs typeface="Times New Roman" panose="02020603050405020304" pitchFamily="18" charset="0"/>
              </a:rPr>
              <a:t>Level 2: National data which will be collected from countries (through the relevant Regional Seas </a:t>
            </a:r>
            <a:r>
              <a:rPr lang="en-US" sz="2200" dirty="0" err="1">
                <a:latin typeface="Calibri" panose="020F0502020204030204" pitchFamily="34" charset="0"/>
                <a:ea typeface="MS PGothic" panose="020B0600070205080204" pitchFamily="34" charset="-128"/>
                <a:cs typeface="Times New Roman" panose="02020603050405020304" pitchFamily="18" charset="0"/>
              </a:rPr>
              <a:t>Programme</a:t>
            </a:r>
            <a:r>
              <a:rPr lang="en-US" sz="2200" dirty="0">
                <a:latin typeface="Calibri" panose="020F0502020204030204" pitchFamily="34" charset="0"/>
                <a:ea typeface="MS PGothic" panose="020B0600070205080204" pitchFamily="34" charset="-128"/>
                <a:cs typeface="Times New Roman" panose="02020603050405020304" pitchFamily="18" charset="0"/>
              </a:rPr>
              <a:t>, where applicable (i.e. for countries that are a member of a Regional Seas </a:t>
            </a:r>
            <a:r>
              <a:rPr lang="en-US" sz="2200" dirty="0" err="1">
                <a:latin typeface="Calibri" panose="020F0502020204030204" pitchFamily="34" charset="0"/>
                <a:ea typeface="MS PGothic" panose="020B0600070205080204" pitchFamily="34" charset="-128"/>
                <a:cs typeface="Times New Roman" panose="02020603050405020304" pitchFamily="18" charset="0"/>
              </a:rPr>
              <a:t>Programme</a:t>
            </a:r>
            <a:r>
              <a:rPr lang="en-US" sz="2200" dirty="0">
                <a:latin typeface="Calibri" panose="020F0502020204030204" pitchFamily="34" charset="0"/>
                <a:ea typeface="MS PGothic" panose="020B0600070205080204" pitchFamily="34" charset="-128"/>
                <a:cs typeface="Times New Roman" panose="02020603050405020304" pitchFamily="18" charset="0"/>
              </a:rPr>
              <a:t>)</a:t>
            </a:r>
          </a:p>
          <a:p>
            <a:pPr marL="342900" indent="-342900" algn="just">
              <a:buFont typeface="Wingdings" panose="05000000000000000000" pitchFamily="2" charset="2"/>
              <a:buChar char="Ø"/>
            </a:pPr>
            <a:r>
              <a:rPr lang="en-US" sz="2200" dirty="0">
                <a:latin typeface="Calibri" panose="020F0502020204030204" pitchFamily="34" charset="0"/>
                <a:ea typeface="MS PGothic" panose="020B0600070205080204" pitchFamily="34" charset="-128"/>
                <a:cs typeface="Times New Roman" panose="02020603050405020304" pitchFamily="18" charset="0"/>
              </a:rPr>
              <a:t>Level 3: Additional indicators which are suggested that countries might consider collecting (these are not discussed in this document) </a:t>
            </a:r>
          </a:p>
          <a:p>
            <a:pPr marL="342900" indent="-342900" algn="just">
              <a:buFont typeface="Wingdings" panose="05000000000000000000" pitchFamily="2" charset="2"/>
              <a:buChar char="Ø"/>
            </a:pPr>
            <a:endParaRPr lang="en-US" sz="2200" dirty="0">
              <a:latin typeface="Calibri" panose="020F0502020204030204" pitchFamily="34" charset="0"/>
              <a:ea typeface="MS PGothic" panose="020B0600070205080204" pitchFamily="34" charset="-128"/>
              <a:cs typeface="Times New Roman" panose="02020603050405020304" pitchFamily="18" charset="0"/>
            </a:endParaRPr>
          </a:p>
          <a:p>
            <a:pPr algn="just"/>
            <a:r>
              <a:rPr lang="en-US" sz="2200" b="1" dirty="0">
                <a:latin typeface="Calibri" panose="020F0502020204030204" pitchFamily="34" charset="0"/>
                <a:ea typeface="MS PGothic" panose="020B0600070205080204" pitchFamily="34" charset="-128"/>
                <a:cs typeface="Times New Roman" panose="02020603050405020304" pitchFamily="18" charset="0"/>
              </a:rPr>
              <a:t>Global data will be used to estimate some sub-indicators for ABNJ (Areas Beyond National Jurisdiction) </a:t>
            </a:r>
          </a:p>
        </p:txBody>
      </p:sp>
    </p:spTree>
    <p:extLst>
      <p:ext uri="{BB962C8B-B14F-4D97-AF65-F5344CB8AC3E}">
        <p14:creationId xmlns:p14="http://schemas.microsoft.com/office/powerpoint/2010/main" val="2893620910"/>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11</a:t>
            </a:fld>
            <a:endParaRPr/>
          </a:p>
        </p:txBody>
      </p:sp>
      <p:sp>
        <p:nvSpPr>
          <p:cNvPr id="628" name="Shape 628"/>
          <p:cNvSpPr/>
          <p:nvPr/>
        </p:nvSpPr>
        <p:spPr>
          <a:xfrm>
            <a:off x="2514600" y="3048000"/>
            <a:ext cx="8686800"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s-CR" dirty="0" err="1"/>
              <a:t>Level</a:t>
            </a:r>
            <a:r>
              <a:rPr lang="es-CR" dirty="0"/>
              <a:t> 1: Global Data</a:t>
            </a:r>
          </a:p>
        </p:txBody>
      </p:sp>
    </p:spTree>
    <p:extLst>
      <p:ext uri="{BB962C8B-B14F-4D97-AF65-F5344CB8AC3E}">
        <p14:creationId xmlns:p14="http://schemas.microsoft.com/office/powerpoint/2010/main" val="127696353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12</a:t>
            </a:fld>
            <a:endParaRPr/>
          </a:p>
        </p:txBody>
      </p:sp>
      <p:sp>
        <p:nvSpPr>
          <p:cNvPr id="625" name="Shape 625"/>
          <p:cNvSpPr/>
          <p:nvPr/>
        </p:nvSpPr>
        <p:spPr>
          <a:xfrm>
            <a:off x="728121" y="1193800"/>
            <a:ext cx="7679264" cy="0"/>
          </a:xfrm>
          <a:prstGeom prst="line">
            <a:avLst/>
          </a:prstGeom>
          <a:ln w="12700">
            <a:solidFill>
              <a:srgbClr val="00AEEF"/>
            </a:solidFill>
          </a:ln>
        </p:spPr>
        <p:txBody>
          <a:bodyPr lIns="45718" tIns="45718" rIns="45718" bIns="45718"/>
          <a:lstStyle/>
          <a:p>
            <a:endParaRPr/>
          </a:p>
        </p:txBody>
      </p:sp>
      <p:sp>
        <p:nvSpPr>
          <p:cNvPr id="628" name="Shape 628"/>
          <p:cNvSpPr/>
          <p:nvPr/>
        </p:nvSpPr>
        <p:spPr>
          <a:xfrm>
            <a:off x="728121" y="641431"/>
            <a:ext cx="8686800"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s-CR" dirty="0" err="1"/>
              <a:t>Level</a:t>
            </a:r>
            <a:r>
              <a:rPr lang="es-CR" dirty="0"/>
              <a:t> 1: Global Data </a:t>
            </a:r>
            <a:r>
              <a:rPr lang="es-CR" dirty="0" err="1"/>
              <a:t>collection</a:t>
            </a:r>
            <a:r>
              <a:rPr lang="es-CR" dirty="0"/>
              <a:t> </a:t>
            </a:r>
          </a:p>
        </p:txBody>
      </p:sp>
      <p:sp>
        <p:nvSpPr>
          <p:cNvPr id="2" name="Rectangle 1">
            <a:extLst>
              <a:ext uri="{FF2B5EF4-FFF2-40B4-BE49-F238E27FC236}">
                <a16:creationId xmlns:a16="http://schemas.microsoft.com/office/drawing/2014/main" id="{6AF8E35E-F8D6-4A2D-BC17-4B566F4A4AE4}"/>
              </a:ext>
            </a:extLst>
          </p:cNvPr>
          <p:cNvSpPr/>
          <p:nvPr/>
        </p:nvSpPr>
        <p:spPr>
          <a:xfrm>
            <a:off x="609600" y="1320317"/>
            <a:ext cx="8153400" cy="2308324"/>
          </a:xfrm>
          <a:prstGeom prst="rect">
            <a:avLst/>
          </a:prstGeom>
        </p:spPr>
        <p:txBody>
          <a:bodyPr wrap="square">
            <a:spAutoFit/>
          </a:bodyPr>
          <a:lstStyle/>
          <a:p>
            <a:endParaRPr lang="en-US" sz="2400" dirty="0">
              <a:ea typeface="MS PGothic" panose="020B0600070205080204" pitchFamily="34" charset="-128"/>
              <a:cs typeface="Times New Roman" panose="02020603050405020304" pitchFamily="18" charset="0"/>
            </a:endParaRPr>
          </a:p>
          <a:p>
            <a:r>
              <a:rPr lang="en-US" sz="2400" b="1" dirty="0">
                <a:ea typeface="MS PGothic" panose="020B0600070205080204" pitchFamily="34" charset="-128"/>
                <a:cs typeface="Times New Roman" panose="02020603050405020304" pitchFamily="18" charset="0"/>
              </a:rPr>
              <a:t>Two sub-indicators for 14.1.1b:</a:t>
            </a:r>
          </a:p>
          <a:p>
            <a:r>
              <a:rPr lang="en-US" sz="2400" dirty="0">
                <a:ea typeface="MS PGothic" panose="020B0600070205080204" pitchFamily="34" charset="-128"/>
                <a:cs typeface="Times New Roman" panose="02020603050405020304" pitchFamily="18" charset="0"/>
              </a:rPr>
              <a:t>14.1.1b: Global modelling of plastic originating from national land-based sources – every year</a:t>
            </a:r>
          </a:p>
          <a:p>
            <a:r>
              <a:rPr lang="en-US" sz="2400" dirty="0">
                <a:ea typeface="MS PGothic" panose="020B0600070205080204" pitchFamily="34" charset="-128"/>
                <a:cs typeface="Times New Roman" panose="02020603050405020304" pitchFamily="18" charset="0"/>
              </a:rPr>
              <a:t>14.1.1b: Global modelling of plastic patches – annual, including for ABNJ </a:t>
            </a:r>
          </a:p>
        </p:txBody>
      </p:sp>
    </p:spTree>
    <p:extLst>
      <p:ext uri="{BB962C8B-B14F-4D97-AF65-F5344CB8AC3E}">
        <p14:creationId xmlns:p14="http://schemas.microsoft.com/office/powerpoint/2010/main" val="413464515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13</a:t>
            </a:fld>
            <a:endParaRPr/>
          </a:p>
        </p:txBody>
      </p:sp>
      <p:sp>
        <p:nvSpPr>
          <p:cNvPr id="625" name="Shape 625"/>
          <p:cNvSpPr/>
          <p:nvPr/>
        </p:nvSpPr>
        <p:spPr>
          <a:xfrm>
            <a:off x="728121" y="1143000"/>
            <a:ext cx="7679264" cy="0"/>
          </a:xfrm>
          <a:prstGeom prst="line">
            <a:avLst/>
          </a:prstGeom>
          <a:ln w="12700">
            <a:solidFill>
              <a:srgbClr val="00AEEF"/>
            </a:solidFill>
          </a:ln>
        </p:spPr>
        <p:txBody>
          <a:bodyPr lIns="45718" tIns="45718" rIns="45718" bIns="45718"/>
          <a:lstStyle/>
          <a:p>
            <a:endParaRPr/>
          </a:p>
        </p:txBody>
      </p:sp>
      <p:sp>
        <p:nvSpPr>
          <p:cNvPr id="626" name="Shape 626"/>
          <p:cNvSpPr/>
          <p:nvPr/>
        </p:nvSpPr>
        <p:spPr>
          <a:xfrm>
            <a:off x="728121" y="6350001"/>
            <a:ext cx="7679264" cy="1"/>
          </a:xfrm>
          <a:prstGeom prst="line">
            <a:avLst/>
          </a:prstGeom>
          <a:ln w="12700">
            <a:solidFill>
              <a:srgbClr val="00AEEF"/>
            </a:solidFill>
          </a:ln>
        </p:spPr>
        <p:txBody>
          <a:bodyPr lIns="45718" tIns="45718" rIns="45718" bIns="45718"/>
          <a:lstStyle/>
          <a:p>
            <a:endParaRPr/>
          </a:p>
        </p:txBody>
      </p:sp>
      <p:sp>
        <p:nvSpPr>
          <p:cNvPr id="627" name="Shape 627"/>
          <p:cNvSpPr/>
          <p:nvPr/>
        </p:nvSpPr>
        <p:spPr>
          <a:xfrm>
            <a:off x="6036700" y="6089093"/>
            <a:ext cx="2370685" cy="231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r" defTabSz="457200">
              <a:defRPr sz="900">
                <a:solidFill>
                  <a:srgbClr val="FFFFFF"/>
                </a:solidFill>
                <a:latin typeface="Roboto Regular"/>
                <a:ea typeface="Roboto Regular"/>
                <a:cs typeface="Roboto Regular"/>
                <a:sym typeface="Roboto Regular"/>
              </a:defRPr>
            </a:pPr>
            <a:r>
              <a:t>© </a:t>
            </a:r>
            <a:r>
              <a:rPr b="1"/>
              <a:t>NABU/Holger Schulz</a:t>
            </a:r>
          </a:p>
        </p:txBody>
      </p:sp>
      <p:sp>
        <p:nvSpPr>
          <p:cNvPr id="628" name="Shape 628"/>
          <p:cNvSpPr/>
          <p:nvPr/>
        </p:nvSpPr>
        <p:spPr>
          <a:xfrm>
            <a:off x="728121" y="451720"/>
            <a:ext cx="8183033"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s-AR" dirty="0" err="1"/>
              <a:t>Example</a:t>
            </a:r>
            <a:r>
              <a:rPr lang="es-AR" dirty="0"/>
              <a:t>: </a:t>
            </a:r>
            <a:r>
              <a:rPr lang="en-GB" dirty="0"/>
              <a:t>Plastic patches</a:t>
            </a:r>
            <a:endParaRPr lang="es-AR" dirty="0"/>
          </a:p>
        </p:txBody>
      </p:sp>
      <p:sp>
        <p:nvSpPr>
          <p:cNvPr id="8" name="Rectangle 7">
            <a:extLst>
              <a:ext uri="{FF2B5EF4-FFF2-40B4-BE49-F238E27FC236}">
                <a16:creationId xmlns:a16="http://schemas.microsoft.com/office/drawing/2014/main" id="{2EFE8F7B-199F-436D-A170-8D64DA5B698B}"/>
              </a:ext>
            </a:extLst>
          </p:cNvPr>
          <p:cNvSpPr/>
          <p:nvPr/>
        </p:nvSpPr>
        <p:spPr>
          <a:xfrm>
            <a:off x="599006" y="1220148"/>
            <a:ext cx="7937493" cy="463075"/>
          </a:xfrm>
          <a:prstGeom prst="rect">
            <a:avLst/>
          </a:prstGeom>
        </p:spPr>
        <p:txBody>
          <a:bodyPr wrap="square">
            <a:spAutoFit/>
          </a:bodyPr>
          <a:lstStyle/>
          <a:p>
            <a:pPr algn="just">
              <a:lnSpc>
                <a:spcPct val="150000"/>
              </a:lnSpc>
              <a:spcAft>
                <a:spcPts val="1080"/>
              </a:spcAft>
            </a:pPr>
            <a:r>
              <a:rPr lang="en-US" dirty="0">
                <a:latin typeface="Cambria Math" panose="02040503050406030204" pitchFamily="18" charset="0"/>
                <a:ea typeface="Cambria Math" panose="02040503050406030204" pitchFamily="18" charset="0"/>
                <a:cs typeface="Times New Roman" panose="02020603050405020304" pitchFamily="18" charset="0"/>
              </a:rPr>
              <a:t>Under development (Photo credit: ESA)</a:t>
            </a:r>
            <a:endParaRPr lang="en-US" dirty="0">
              <a:latin typeface="Calibri" panose="020F0502020204030204" pitchFamily="34" charset="0"/>
              <a:ea typeface="MS Mincho" panose="02020609040205080304" pitchFamily="49" charset="-128"/>
              <a:cs typeface="Times New Roman" panose="02020603050405020304" pitchFamily="18" charset="0"/>
            </a:endParaRPr>
          </a:p>
        </p:txBody>
      </p:sp>
      <p:pic>
        <p:nvPicPr>
          <p:cNvPr id="9" name="Picture 8">
            <a:extLst>
              <a:ext uri="{FF2B5EF4-FFF2-40B4-BE49-F238E27FC236}">
                <a16:creationId xmlns:a16="http://schemas.microsoft.com/office/drawing/2014/main" id="{812D93DB-56A1-4B6D-81A2-7F6D9A327764}"/>
              </a:ext>
            </a:extLst>
          </p:cNvPr>
          <p:cNvPicPr>
            <a:picLocks noChangeAspect="1"/>
          </p:cNvPicPr>
          <p:nvPr/>
        </p:nvPicPr>
        <p:blipFill rotWithShape="1">
          <a:blip r:embed="rId3"/>
          <a:srcRect b="9102"/>
          <a:stretch/>
        </p:blipFill>
        <p:spPr>
          <a:xfrm>
            <a:off x="228600" y="1347493"/>
            <a:ext cx="9007741" cy="4741600"/>
          </a:xfrm>
          <a:prstGeom prst="rect">
            <a:avLst/>
          </a:prstGeom>
        </p:spPr>
      </p:pic>
    </p:spTree>
    <p:extLst>
      <p:ext uri="{BB962C8B-B14F-4D97-AF65-F5344CB8AC3E}">
        <p14:creationId xmlns:p14="http://schemas.microsoft.com/office/powerpoint/2010/main" val="255677395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14</a:t>
            </a:fld>
            <a:endParaRPr/>
          </a:p>
        </p:txBody>
      </p:sp>
      <p:sp>
        <p:nvSpPr>
          <p:cNvPr id="625" name="Shape 625"/>
          <p:cNvSpPr/>
          <p:nvPr/>
        </p:nvSpPr>
        <p:spPr>
          <a:xfrm>
            <a:off x="728121" y="1143000"/>
            <a:ext cx="7679264" cy="0"/>
          </a:xfrm>
          <a:prstGeom prst="line">
            <a:avLst/>
          </a:prstGeom>
          <a:ln w="12700">
            <a:solidFill>
              <a:srgbClr val="00AEEF"/>
            </a:solidFill>
          </a:ln>
        </p:spPr>
        <p:txBody>
          <a:bodyPr lIns="45718" tIns="45718" rIns="45718" bIns="45718"/>
          <a:lstStyle/>
          <a:p>
            <a:endParaRPr/>
          </a:p>
        </p:txBody>
      </p:sp>
      <p:sp>
        <p:nvSpPr>
          <p:cNvPr id="626" name="Shape 626"/>
          <p:cNvSpPr/>
          <p:nvPr/>
        </p:nvSpPr>
        <p:spPr>
          <a:xfrm>
            <a:off x="728121" y="6350001"/>
            <a:ext cx="7679264" cy="1"/>
          </a:xfrm>
          <a:prstGeom prst="line">
            <a:avLst/>
          </a:prstGeom>
          <a:ln w="12700">
            <a:solidFill>
              <a:srgbClr val="00AEEF"/>
            </a:solidFill>
          </a:ln>
        </p:spPr>
        <p:txBody>
          <a:bodyPr lIns="45718" tIns="45718" rIns="45718" bIns="45718"/>
          <a:lstStyle/>
          <a:p>
            <a:endParaRPr/>
          </a:p>
        </p:txBody>
      </p:sp>
      <p:sp>
        <p:nvSpPr>
          <p:cNvPr id="627" name="Shape 627"/>
          <p:cNvSpPr/>
          <p:nvPr/>
        </p:nvSpPr>
        <p:spPr>
          <a:xfrm>
            <a:off x="6036700" y="6089093"/>
            <a:ext cx="2370685" cy="231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r" defTabSz="457200">
              <a:defRPr sz="900">
                <a:solidFill>
                  <a:srgbClr val="FFFFFF"/>
                </a:solidFill>
                <a:latin typeface="Roboto Regular"/>
                <a:ea typeface="Roboto Regular"/>
                <a:cs typeface="Roboto Regular"/>
                <a:sym typeface="Roboto Regular"/>
              </a:defRPr>
            </a:pPr>
            <a:r>
              <a:t>© </a:t>
            </a:r>
            <a:r>
              <a:rPr b="1"/>
              <a:t>NABU/Holger Schulz</a:t>
            </a:r>
          </a:p>
        </p:txBody>
      </p:sp>
      <p:sp>
        <p:nvSpPr>
          <p:cNvPr id="628" name="Shape 628"/>
          <p:cNvSpPr/>
          <p:nvPr/>
        </p:nvSpPr>
        <p:spPr>
          <a:xfrm>
            <a:off x="728121" y="451720"/>
            <a:ext cx="8183033"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s-AR" dirty="0" err="1"/>
              <a:t>Example</a:t>
            </a:r>
            <a:r>
              <a:rPr lang="es-AR" dirty="0"/>
              <a:t>: </a:t>
            </a:r>
            <a:r>
              <a:rPr lang="en-GB" dirty="0"/>
              <a:t>Plastic flow</a:t>
            </a:r>
            <a:endParaRPr lang="es-AR" dirty="0"/>
          </a:p>
        </p:txBody>
      </p:sp>
      <p:sp>
        <p:nvSpPr>
          <p:cNvPr id="2" name="Rectangle 1">
            <a:extLst>
              <a:ext uri="{FF2B5EF4-FFF2-40B4-BE49-F238E27FC236}">
                <a16:creationId xmlns:a16="http://schemas.microsoft.com/office/drawing/2014/main" id="{024D687B-1415-401A-9116-478E73853A5F}"/>
              </a:ext>
            </a:extLst>
          </p:cNvPr>
          <p:cNvSpPr/>
          <p:nvPr/>
        </p:nvSpPr>
        <p:spPr>
          <a:xfrm>
            <a:off x="609600" y="1292210"/>
            <a:ext cx="7552263" cy="4760919"/>
          </a:xfrm>
          <a:prstGeom prst="rect">
            <a:avLst/>
          </a:prstGeom>
        </p:spPr>
        <p:txBody>
          <a:bodyPr wrap="square">
            <a:spAutoFit/>
          </a:bodyPr>
          <a:lstStyle/>
          <a:p>
            <a:pPr marL="285750" indent="-285750" algn="just">
              <a:lnSpc>
                <a:spcPct val="150000"/>
              </a:lnSpc>
              <a:spcAft>
                <a:spcPts val="1080"/>
              </a:spcAft>
              <a:buFontTx/>
              <a:buChar char="-"/>
            </a:pPr>
            <a:r>
              <a:rPr lang="en-GB" dirty="0"/>
              <a:t>Global model of marine litter using </a:t>
            </a:r>
            <a:r>
              <a:rPr lang="en-GB" dirty="0" err="1"/>
              <a:t>OceanParcels</a:t>
            </a:r>
            <a:r>
              <a:rPr lang="en-GB" dirty="0"/>
              <a:t> v2.0, a state-of-the-art </a:t>
            </a:r>
            <a:r>
              <a:rPr lang="en-GB" dirty="0" err="1"/>
              <a:t>Lagrangian</a:t>
            </a:r>
            <a:r>
              <a:rPr lang="en-GB" dirty="0"/>
              <a:t> Ocean analysis framework to create customizable particle tracking simulation using outputs from ocean circulation models. The ocean circulation model outputs used here are from the GOFS3.1, a global ocean forecast system based on the </a:t>
            </a:r>
            <a:r>
              <a:rPr lang="en-GB" dirty="0" err="1"/>
              <a:t>HYbrid</a:t>
            </a:r>
            <a:r>
              <a:rPr lang="en-GB" dirty="0"/>
              <a:t> Coordinate Ocean Model (HYCOM) and the Navy Coupled Ocean Data Assimilation (NCODA). </a:t>
            </a:r>
          </a:p>
          <a:p>
            <a:pPr marL="285750" indent="-285750" algn="just">
              <a:lnSpc>
                <a:spcPct val="150000"/>
              </a:lnSpc>
              <a:spcAft>
                <a:spcPts val="1080"/>
              </a:spcAft>
              <a:buFontTx/>
              <a:buChar char="-"/>
            </a:pPr>
            <a:r>
              <a:rPr lang="en-GB" dirty="0">
                <a:latin typeface="Calibri" panose="020F0502020204030204" pitchFamily="34" charset="0"/>
                <a:ea typeface="MS Mincho" panose="02020609040205080304" pitchFamily="49" charset="-128"/>
                <a:cs typeface="Times New Roman" panose="02020603050405020304" pitchFamily="18" charset="0"/>
              </a:rPr>
              <a:t>As a simple example, for Kenya, based on this model, of the plastic which ends up on Kenya’s beaches, 11% likely originated from Kenya, 60% likely came from countries in Africa and 29% likely came from outside the region. This model can be produced annually and updated as better waste emissions data becomes available for countries.  </a:t>
            </a:r>
            <a:endParaRPr lang="en-US" dirty="0">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623898873"/>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15</a:t>
            </a:fld>
            <a:endParaRPr/>
          </a:p>
        </p:txBody>
      </p:sp>
      <p:sp>
        <p:nvSpPr>
          <p:cNvPr id="625" name="Shape 625"/>
          <p:cNvSpPr/>
          <p:nvPr/>
        </p:nvSpPr>
        <p:spPr>
          <a:xfrm>
            <a:off x="728121" y="1143000"/>
            <a:ext cx="7679264" cy="0"/>
          </a:xfrm>
          <a:prstGeom prst="line">
            <a:avLst/>
          </a:prstGeom>
          <a:ln w="12700">
            <a:solidFill>
              <a:srgbClr val="00AEEF"/>
            </a:solidFill>
          </a:ln>
        </p:spPr>
        <p:txBody>
          <a:bodyPr lIns="45718" tIns="45718" rIns="45718" bIns="45718"/>
          <a:lstStyle/>
          <a:p>
            <a:endParaRPr/>
          </a:p>
        </p:txBody>
      </p:sp>
      <p:sp>
        <p:nvSpPr>
          <p:cNvPr id="626" name="Shape 626"/>
          <p:cNvSpPr/>
          <p:nvPr/>
        </p:nvSpPr>
        <p:spPr>
          <a:xfrm>
            <a:off x="728121" y="6350001"/>
            <a:ext cx="7679264" cy="1"/>
          </a:xfrm>
          <a:prstGeom prst="line">
            <a:avLst/>
          </a:prstGeom>
          <a:ln w="12700">
            <a:solidFill>
              <a:srgbClr val="00AEEF"/>
            </a:solidFill>
          </a:ln>
        </p:spPr>
        <p:txBody>
          <a:bodyPr lIns="45718" tIns="45718" rIns="45718" bIns="45718"/>
          <a:lstStyle/>
          <a:p>
            <a:endParaRPr/>
          </a:p>
        </p:txBody>
      </p:sp>
      <p:sp>
        <p:nvSpPr>
          <p:cNvPr id="627" name="Shape 627"/>
          <p:cNvSpPr/>
          <p:nvPr/>
        </p:nvSpPr>
        <p:spPr>
          <a:xfrm>
            <a:off x="6036700" y="6089093"/>
            <a:ext cx="2370685" cy="231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r" defTabSz="457200">
              <a:defRPr sz="900">
                <a:solidFill>
                  <a:srgbClr val="FFFFFF"/>
                </a:solidFill>
                <a:latin typeface="Roboto Regular"/>
                <a:ea typeface="Roboto Regular"/>
                <a:cs typeface="Roboto Regular"/>
                <a:sym typeface="Roboto Regular"/>
              </a:defRPr>
            </a:pPr>
            <a:r>
              <a:t>© </a:t>
            </a:r>
            <a:r>
              <a:rPr b="1"/>
              <a:t>NABU/Holger Schulz</a:t>
            </a:r>
          </a:p>
        </p:txBody>
      </p:sp>
      <p:sp>
        <p:nvSpPr>
          <p:cNvPr id="628" name="Shape 628"/>
          <p:cNvSpPr/>
          <p:nvPr/>
        </p:nvSpPr>
        <p:spPr>
          <a:xfrm>
            <a:off x="728121" y="451720"/>
            <a:ext cx="8183033"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s-AR" dirty="0" err="1"/>
              <a:t>Example</a:t>
            </a:r>
            <a:r>
              <a:rPr lang="es-AR" dirty="0"/>
              <a:t>: </a:t>
            </a:r>
            <a:r>
              <a:rPr lang="en-GB" dirty="0"/>
              <a:t>Plastic flow</a:t>
            </a:r>
            <a:endParaRPr lang="es-AR" dirty="0"/>
          </a:p>
        </p:txBody>
      </p:sp>
      <p:pic>
        <p:nvPicPr>
          <p:cNvPr id="3" name="Screen Recording 2">
            <a:hlinkClick r:id="" action="ppaction://media"/>
            <a:extLst>
              <a:ext uri="{FF2B5EF4-FFF2-40B4-BE49-F238E27FC236}">
                <a16:creationId xmlns:a16="http://schemas.microsoft.com/office/drawing/2014/main" id="{FD624C6F-AF6F-4187-AAF9-8A9859A6E4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68413"/>
            <a:ext cx="9144000" cy="4319587"/>
          </a:xfrm>
          <a:prstGeom prst="rect">
            <a:avLst/>
          </a:prstGeom>
        </p:spPr>
      </p:pic>
    </p:spTree>
    <p:extLst>
      <p:ext uri="{BB962C8B-B14F-4D97-AF65-F5344CB8AC3E}">
        <p14:creationId xmlns:p14="http://schemas.microsoft.com/office/powerpoint/2010/main" val="20272118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16</a:t>
            </a:fld>
            <a:endParaRPr/>
          </a:p>
        </p:txBody>
      </p:sp>
      <p:sp>
        <p:nvSpPr>
          <p:cNvPr id="628" name="Shape 628"/>
          <p:cNvSpPr/>
          <p:nvPr/>
        </p:nvSpPr>
        <p:spPr>
          <a:xfrm>
            <a:off x="2514600" y="3048000"/>
            <a:ext cx="8686800"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s-CR" dirty="0" err="1"/>
              <a:t>Level</a:t>
            </a:r>
            <a:r>
              <a:rPr lang="es-CR" dirty="0"/>
              <a:t> 2: </a:t>
            </a:r>
            <a:r>
              <a:rPr lang="es-CR" err="1"/>
              <a:t>National</a:t>
            </a:r>
            <a:r>
              <a:rPr lang="es-CR"/>
              <a:t> </a:t>
            </a:r>
            <a:endParaRPr lang="es-CR" dirty="0"/>
          </a:p>
        </p:txBody>
      </p:sp>
    </p:spTree>
    <p:extLst>
      <p:ext uri="{BB962C8B-B14F-4D97-AF65-F5344CB8AC3E}">
        <p14:creationId xmlns:p14="http://schemas.microsoft.com/office/powerpoint/2010/main" val="180945448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17</a:t>
            </a:fld>
            <a:endParaRPr/>
          </a:p>
        </p:txBody>
      </p:sp>
      <p:sp>
        <p:nvSpPr>
          <p:cNvPr id="625" name="Shape 625"/>
          <p:cNvSpPr/>
          <p:nvPr/>
        </p:nvSpPr>
        <p:spPr>
          <a:xfrm>
            <a:off x="728121" y="1193800"/>
            <a:ext cx="7679264" cy="0"/>
          </a:xfrm>
          <a:prstGeom prst="line">
            <a:avLst/>
          </a:prstGeom>
          <a:ln w="12700">
            <a:solidFill>
              <a:srgbClr val="00AEEF"/>
            </a:solidFill>
          </a:ln>
        </p:spPr>
        <p:txBody>
          <a:bodyPr lIns="45718" tIns="45718" rIns="45718" bIns="45718"/>
          <a:lstStyle/>
          <a:p>
            <a:endParaRPr/>
          </a:p>
        </p:txBody>
      </p:sp>
      <p:sp>
        <p:nvSpPr>
          <p:cNvPr id="627" name="Shape 627"/>
          <p:cNvSpPr/>
          <p:nvPr/>
        </p:nvSpPr>
        <p:spPr>
          <a:xfrm>
            <a:off x="6036700" y="6089093"/>
            <a:ext cx="2370685" cy="231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r" defTabSz="457200">
              <a:defRPr sz="900">
                <a:solidFill>
                  <a:srgbClr val="FFFFFF"/>
                </a:solidFill>
                <a:latin typeface="Roboto Regular"/>
                <a:ea typeface="Roboto Regular"/>
                <a:cs typeface="Roboto Regular"/>
                <a:sym typeface="Roboto Regular"/>
              </a:defRPr>
            </a:pPr>
            <a:r>
              <a:t>© </a:t>
            </a:r>
            <a:r>
              <a:rPr b="1"/>
              <a:t>NABU/Holger Schulz</a:t>
            </a:r>
          </a:p>
        </p:txBody>
      </p:sp>
      <p:sp>
        <p:nvSpPr>
          <p:cNvPr id="628" name="Shape 628"/>
          <p:cNvSpPr/>
          <p:nvPr/>
        </p:nvSpPr>
        <p:spPr>
          <a:xfrm>
            <a:off x="761900" y="527212"/>
            <a:ext cx="8788398"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n-US" dirty="0"/>
              <a:t>SDG 14.1.1: National Indicators (level 2) </a:t>
            </a:r>
          </a:p>
        </p:txBody>
      </p:sp>
      <p:pic>
        <p:nvPicPr>
          <p:cNvPr id="6" name="Picture 5">
            <a:extLst>
              <a:ext uri="{FF2B5EF4-FFF2-40B4-BE49-F238E27FC236}">
                <a16:creationId xmlns:a16="http://schemas.microsoft.com/office/drawing/2014/main" id="{E0909737-EAFF-4185-9AEE-FBE4CC1C38E8}"/>
              </a:ext>
            </a:extLst>
          </p:cNvPr>
          <p:cNvPicPr>
            <a:picLocks noChangeAspect="1"/>
          </p:cNvPicPr>
          <p:nvPr/>
        </p:nvPicPr>
        <p:blipFill>
          <a:blip r:embed="rId2"/>
          <a:stretch>
            <a:fillRect/>
          </a:stretch>
        </p:blipFill>
        <p:spPr>
          <a:xfrm>
            <a:off x="503616" y="2199111"/>
            <a:ext cx="8420100" cy="2079268"/>
          </a:xfrm>
          <a:prstGeom prst="rect">
            <a:avLst/>
          </a:prstGeom>
        </p:spPr>
      </p:pic>
      <p:sp>
        <p:nvSpPr>
          <p:cNvPr id="13" name="Shape 628">
            <a:extLst>
              <a:ext uri="{FF2B5EF4-FFF2-40B4-BE49-F238E27FC236}">
                <a16:creationId xmlns:a16="http://schemas.microsoft.com/office/drawing/2014/main" id="{57ECE5B4-28B3-43E4-8F83-4B5A60A7E920}"/>
              </a:ext>
            </a:extLst>
          </p:cNvPr>
          <p:cNvSpPr/>
          <p:nvPr/>
        </p:nvSpPr>
        <p:spPr>
          <a:xfrm>
            <a:off x="524727" y="1852936"/>
            <a:ext cx="8788398" cy="246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n-US" sz="1600" dirty="0"/>
              <a:t>SDG 14.1.1b</a:t>
            </a:r>
            <a:endParaRPr lang="en-US" dirty="0"/>
          </a:p>
        </p:txBody>
      </p:sp>
    </p:spTree>
    <p:extLst>
      <p:ext uri="{BB962C8B-B14F-4D97-AF65-F5344CB8AC3E}">
        <p14:creationId xmlns:p14="http://schemas.microsoft.com/office/powerpoint/2010/main" val="1364049349"/>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p:nvPr/>
        </p:nvSpPr>
        <p:spPr>
          <a:xfrm>
            <a:off x="728121" y="1193800"/>
            <a:ext cx="7679264" cy="0"/>
          </a:xfrm>
          <a:prstGeom prst="line">
            <a:avLst/>
          </a:prstGeom>
          <a:ln w="12700">
            <a:solidFill>
              <a:srgbClr val="00AEEF"/>
            </a:solidFill>
          </a:ln>
        </p:spPr>
        <p:txBody>
          <a:bodyPr lIns="45718" tIns="45718" rIns="45718" bIns="45718"/>
          <a:lstStyle/>
          <a:p>
            <a:endParaRPr/>
          </a:p>
        </p:txBody>
      </p:sp>
      <p:sp>
        <p:nvSpPr>
          <p:cNvPr id="627" name="Shape 627"/>
          <p:cNvSpPr/>
          <p:nvPr/>
        </p:nvSpPr>
        <p:spPr>
          <a:xfrm>
            <a:off x="6036700" y="6089093"/>
            <a:ext cx="2370685" cy="231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r" defTabSz="457200">
              <a:defRPr sz="900">
                <a:solidFill>
                  <a:srgbClr val="FFFFFF"/>
                </a:solidFill>
                <a:latin typeface="Roboto Regular"/>
                <a:ea typeface="Roboto Regular"/>
                <a:cs typeface="Roboto Regular"/>
                <a:sym typeface="Roboto Regular"/>
              </a:defRPr>
            </a:pPr>
            <a:r>
              <a:t>© </a:t>
            </a:r>
            <a:r>
              <a:rPr b="1"/>
              <a:t>NABU/Holger Schulz</a:t>
            </a:r>
          </a:p>
        </p:txBody>
      </p:sp>
      <p:sp>
        <p:nvSpPr>
          <p:cNvPr id="628" name="Shape 628"/>
          <p:cNvSpPr/>
          <p:nvPr/>
        </p:nvSpPr>
        <p:spPr>
          <a:xfrm>
            <a:off x="728121" y="208915"/>
            <a:ext cx="8221158" cy="98488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n-US" dirty="0"/>
              <a:t>The process of development and testing of the methodology</a:t>
            </a:r>
          </a:p>
        </p:txBody>
      </p:sp>
      <p:sp>
        <p:nvSpPr>
          <p:cNvPr id="2" name="Rectangle 1">
            <a:extLst>
              <a:ext uri="{FF2B5EF4-FFF2-40B4-BE49-F238E27FC236}">
                <a16:creationId xmlns:a16="http://schemas.microsoft.com/office/drawing/2014/main" id="{B972635A-428A-4665-860A-78899EAA61B2}"/>
              </a:ext>
            </a:extLst>
          </p:cNvPr>
          <p:cNvSpPr/>
          <p:nvPr/>
        </p:nvSpPr>
        <p:spPr>
          <a:xfrm>
            <a:off x="381000" y="1193800"/>
            <a:ext cx="8568279" cy="2092881"/>
          </a:xfrm>
          <a:prstGeom prst="rect">
            <a:avLst/>
          </a:prstGeom>
        </p:spPr>
        <p:txBody>
          <a:bodyPr wrap="square">
            <a:spAutoFit/>
          </a:bodyPr>
          <a:lstStyle/>
          <a:p>
            <a:pPr marL="342900" lvl="8" indent="-342900" algn="just">
              <a:buFont typeface="Wingdings" panose="05000000000000000000" pitchFamily="2" charset="2"/>
              <a:buChar char="ü"/>
            </a:pPr>
            <a:r>
              <a:rPr lang="en-US" sz="2000" u="sng" dirty="0"/>
              <a:t>In-country pilot testing</a:t>
            </a:r>
            <a:r>
              <a:rPr lang="en-US" sz="2000" dirty="0"/>
              <a:t> of the draft methodology in various countries. For the SDG, this was done in Fiji, Colombia, Kenya and Seychelles. Through the GESAMP and GPA, other country experiences have also been compiled. </a:t>
            </a:r>
          </a:p>
          <a:p>
            <a:pPr marL="342900" lvl="8" indent="-342900" algn="just">
              <a:buFont typeface="Wingdings" panose="05000000000000000000" pitchFamily="2" charset="2"/>
              <a:buChar char="ü"/>
            </a:pPr>
            <a:endParaRPr lang="en-US" sz="2000" dirty="0"/>
          </a:p>
          <a:p>
            <a:pPr lvl="8" indent="0" algn="just"/>
            <a:r>
              <a:rPr lang="en-US" sz="1250" dirty="0"/>
              <a:t> </a:t>
            </a:r>
            <a:endParaRPr lang="en-CH" sz="1250" b="1" dirty="0"/>
          </a:p>
          <a:p>
            <a:endParaRPr lang="en-GB" sz="1250" dirty="0"/>
          </a:p>
          <a:p>
            <a:endParaRPr lang="en-CH" sz="1250" dirty="0"/>
          </a:p>
          <a:p>
            <a:endParaRPr lang="en-CH" sz="1250" dirty="0">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82EBFC0-CA1B-4264-972A-7C637E447A19}"/>
              </a:ext>
            </a:extLst>
          </p:cNvPr>
          <p:cNvPicPr>
            <a:picLocks noChangeAspect="1"/>
          </p:cNvPicPr>
          <p:nvPr/>
        </p:nvPicPr>
        <p:blipFill>
          <a:blip r:embed="rId3"/>
          <a:stretch>
            <a:fillRect/>
          </a:stretch>
        </p:blipFill>
        <p:spPr>
          <a:xfrm>
            <a:off x="413208" y="2178685"/>
            <a:ext cx="3761394" cy="2481273"/>
          </a:xfrm>
          <a:prstGeom prst="rect">
            <a:avLst/>
          </a:prstGeom>
        </p:spPr>
      </p:pic>
      <p:pic>
        <p:nvPicPr>
          <p:cNvPr id="6" name="Picture 5" descr="A person standing on a sandy beach&#10;&#10;Description automatically generated">
            <a:extLst>
              <a:ext uri="{FF2B5EF4-FFF2-40B4-BE49-F238E27FC236}">
                <a16:creationId xmlns:a16="http://schemas.microsoft.com/office/drawing/2014/main" id="{E9190919-65D1-4D01-86C6-5649A022C511}"/>
              </a:ext>
            </a:extLst>
          </p:cNvPr>
          <p:cNvPicPr>
            <a:picLocks noChangeAspect="1"/>
          </p:cNvPicPr>
          <p:nvPr/>
        </p:nvPicPr>
        <p:blipFill rotWithShape="1">
          <a:blip r:embed="rId4"/>
          <a:srcRect t="19500"/>
          <a:stretch/>
        </p:blipFill>
        <p:spPr>
          <a:xfrm>
            <a:off x="390427" y="4587060"/>
            <a:ext cx="3761394" cy="2270940"/>
          </a:xfrm>
          <a:prstGeom prst="rect">
            <a:avLst/>
          </a:prstGeom>
        </p:spPr>
      </p:pic>
      <p:pic>
        <p:nvPicPr>
          <p:cNvPr id="4" name="Picture 3">
            <a:extLst>
              <a:ext uri="{FF2B5EF4-FFF2-40B4-BE49-F238E27FC236}">
                <a16:creationId xmlns:a16="http://schemas.microsoft.com/office/drawing/2014/main" id="{7FEC3543-3530-415F-887D-5CE662451A8E}"/>
              </a:ext>
            </a:extLst>
          </p:cNvPr>
          <p:cNvPicPr>
            <a:picLocks noChangeAspect="1"/>
          </p:cNvPicPr>
          <p:nvPr/>
        </p:nvPicPr>
        <p:blipFill rotWithShape="1">
          <a:blip r:embed="rId5"/>
          <a:srcRect t="23279" b="5100"/>
          <a:stretch/>
        </p:blipFill>
        <p:spPr>
          <a:xfrm>
            <a:off x="4343400" y="2206461"/>
            <a:ext cx="3923319" cy="4648200"/>
          </a:xfrm>
          <a:prstGeom prst="rect">
            <a:avLst/>
          </a:prstGeom>
        </p:spPr>
      </p:pic>
    </p:spTree>
    <p:extLst>
      <p:ext uri="{BB962C8B-B14F-4D97-AF65-F5344CB8AC3E}">
        <p14:creationId xmlns:p14="http://schemas.microsoft.com/office/powerpoint/2010/main" val="1201517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p:nvPr/>
        </p:nvSpPr>
        <p:spPr>
          <a:xfrm>
            <a:off x="728121" y="1193800"/>
            <a:ext cx="7679264" cy="0"/>
          </a:xfrm>
          <a:prstGeom prst="line">
            <a:avLst/>
          </a:prstGeom>
          <a:ln w="12700">
            <a:solidFill>
              <a:srgbClr val="00AEEF"/>
            </a:solidFill>
          </a:ln>
        </p:spPr>
        <p:txBody>
          <a:bodyPr lIns="45718" tIns="45718" rIns="45718" bIns="45718"/>
          <a:lstStyle/>
          <a:p>
            <a:endParaRPr/>
          </a:p>
        </p:txBody>
      </p:sp>
      <p:sp>
        <p:nvSpPr>
          <p:cNvPr id="627" name="Shape 627"/>
          <p:cNvSpPr/>
          <p:nvPr/>
        </p:nvSpPr>
        <p:spPr>
          <a:xfrm>
            <a:off x="6036700" y="6089093"/>
            <a:ext cx="2370685" cy="231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r" defTabSz="457200">
              <a:defRPr sz="900">
                <a:solidFill>
                  <a:srgbClr val="FFFFFF"/>
                </a:solidFill>
                <a:latin typeface="Roboto Regular"/>
                <a:ea typeface="Roboto Regular"/>
                <a:cs typeface="Roboto Regular"/>
                <a:sym typeface="Roboto Regular"/>
              </a:defRPr>
            </a:pPr>
            <a:r>
              <a:t>© </a:t>
            </a:r>
            <a:r>
              <a:rPr b="1"/>
              <a:t>NABU/Holger Schulz</a:t>
            </a:r>
          </a:p>
        </p:txBody>
      </p:sp>
      <p:sp>
        <p:nvSpPr>
          <p:cNvPr id="628" name="Shape 628"/>
          <p:cNvSpPr/>
          <p:nvPr/>
        </p:nvSpPr>
        <p:spPr>
          <a:xfrm>
            <a:off x="728121" y="208915"/>
            <a:ext cx="8221158" cy="98488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n-US" dirty="0"/>
              <a:t>Recommendation for combining traditional and non-traditional data </a:t>
            </a:r>
          </a:p>
        </p:txBody>
      </p:sp>
      <p:sp>
        <p:nvSpPr>
          <p:cNvPr id="2" name="Rectangle 1">
            <a:extLst>
              <a:ext uri="{FF2B5EF4-FFF2-40B4-BE49-F238E27FC236}">
                <a16:creationId xmlns:a16="http://schemas.microsoft.com/office/drawing/2014/main" id="{B972635A-428A-4665-860A-78899EAA61B2}"/>
              </a:ext>
            </a:extLst>
          </p:cNvPr>
          <p:cNvSpPr/>
          <p:nvPr/>
        </p:nvSpPr>
        <p:spPr>
          <a:xfrm>
            <a:off x="381001" y="1295400"/>
            <a:ext cx="8229600" cy="2400657"/>
          </a:xfrm>
          <a:prstGeom prst="rect">
            <a:avLst/>
          </a:prstGeom>
        </p:spPr>
        <p:txBody>
          <a:bodyPr wrap="square">
            <a:spAutoFit/>
          </a:bodyPr>
          <a:lstStyle/>
          <a:p>
            <a:pPr marL="342900" lvl="8" indent="-342900" algn="just">
              <a:buFont typeface="Wingdings" panose="05000000000000000000" pitchFamily="2" charset="2"/>
              <a:buChar char="ü"/>
            </a:pPr>
            <a:r>
              <a:rPr lang="en-US" sz="2000" dirty="0"/>
              <a:t>We are continuing to look to better use citizen science for these SDGs, particularly for SDG 14.1.1b. In New Zealand, the Sustainable Coastlines’ Litter  Intelligence initiative is a data source used officially by the NSO. UNEP will be publishing additional guidance on this topic in the upcoming months. </a:t>
            </a:r>
          </a:p>
          <a:p>
            <a:pPr lvl="8" indent="0" algn="just"/>
            <a:r>
              <a:rPr lang="en-US" sz="1250" dirty="0"/>
              <a:t> </a:t>
            </a:r>
            <a:endParaRPr lang="en-CH" sz="1250" b="1" dirty="0"/>
          </a:p>
          <a:p>
            <a:endParaRPr lang="en-GB" sz="1250" dirty="0"/>
          </a:p>
          <a:p>
            <a:endParaRPr lang="en-CH" sz="1250" dirty="0"/>
          </a:p>
          <a:p>
            <a:endParaRPr lang="en-CH" sz="125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965DD13-72D8-4038-AB01-93ABA1F616CE}"/>
              </a:ext>
            </a:extLst>
          </p:cNvPr>
          <p:cNvPicPr>
            <a:picLocks noChangeAspect="1"/>
          </p:cNvPicPr>
          <p:nvPr/>
        </p:nvPicPr>
        <p:blipFill>
          <a:blip r:embed="rId3"/>
          <a:stretch>
            <a:fillRect/>
          </a:stretch>
        </p:blipFill>
        <p:spPr>
          <a:xfrm>
            <a:off x="783300" y="3130890"/>
            <a:ext cx="7979699" cy="3510251"/>
          </a:xfrm>
          <a:prstGeom prst="rect">
            <a:avLst/>
          </a:prstGeom>
        </p:spPr>
      </p:pic>
    </p:spTree>
    <p:extLst>
      <p:ext uri="{BB962C8B-B14F-4D97-AF65-F5344CB8AC3E}">
        <p14:creationId xmlns:p14="http://schemas.microsoft.com/office/powerpoint/2010/main" val="324991399"/>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p:nvPr/>
        </p:nvSpPr>
        <p:spPr>
          <a:xfrm>
            <a:off x="381000" y="3162301"/>
            <a:ext cx="7797799" cy="1219200"/>
          </a:xfrm>
          <a:prstGeom prst="rect">
            <a:avLst/>
          </a:prstGeom>
          <a:noFill/>
          <a:ln>
            <a:noFill/>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marL="514350" indent="-514350" defTabSz="457200">
              <a:buFont typeface="+mj-lt"/>
              <a:buAutoNum type="arabicPeriod"/>
            </a:pPr>
            <a:r>
              <a:rPr lang="en-GB" sz="3200" dirty="0">
                <a:solidFill>
                  <a:srgbClr val="00AEEF"/>
                </a:solidFill>
                <a:latin typeface="Roboto Regular"/>
                <a:ea typeface="Roboto Regular"/>
                <a:cs typeface="Roboto Regular"/>
                <a:sym typeface="Roboto Regular"/>
              </a:rPr>
              <a:t>The SDGs Process</a:t>
            </a:r>
          </a:p>
        </p:txBody>
      </p:sp>
      <p:sp>
        <p:nvSpPr>
          <p:cNvPr id="611" name="Shape 611"/>
          <p:cNvSpPr/>
          <p:nvPr/>
        </p:nvSpPr>
        <p:spPr>
          <a:xfrm>
            <a:off x="728121" y="6350001"/>
            <a:ext cx="7679264" cy="1"/>
          </a:xfrm>
          <a:prstGeom prst="line">
            <a:avLst/>
          </a:prstGeom>
          <a:ln w="12700">
            <a:solidFill>
              <a:srgbClr val="00AEEF"/>
            </a:solidFill>
          </a:ln>
        </p:spPr>
        <p:txBody>
          <a:bodyPr lIns="45719" rIns="45719"/>
          <a:lstStyle/>
          <a:p>
            <a:endParaRPr/>
          </a:p>
        </p:txBody>
      </p:sp>
      <p:sp>
        <p:nvSpPr>
          <p:cNvPr id="614" name="Shape 614"/>
          <p:cNvSpPr/>
          <p:nvPr/>
        </p:nvSpPr>
        <p:spPr>
          <a:xfrm>
            <a:off x="728121" y="1193800"/>
            <a:ext cx="7679264" cy="0"/>
          </a:xfrm>
          <a:prstGeom prst="line">
            <a:avLst/>
          </a:prstGeom>
          <a:ln w="12700">
            <a:solidFill>
              <a:srgbClr val="00AEEF"/>
            </a:solidFill>
          </a:ln>
        </p:spPr>
        <p:txBody>
          <a:bodyPr lIns="45719" rIns="45719"/>
          <a:lstStyle/>
          <a:p>
            <a:endParaRPr/>
          </a:p>
        </p:txBody>
      </p:sp>
      <p:sp>
        <p:nvSpPr>
          <p:cNvPr id="615" name="Shape 615"/>
          <p:cNvSpPr/>
          <p:nvPr/>
        </p:nvSpPr>
        <p:spPr>
          <a:xfrm>
            <a:off x="9256880" y="6361586"/>
            <a:ext cx="1707456" cy="370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25" indent="-171425" algn="r" defTabSz="457200">
              <a:buSzPct val="100000"/>
              <a:buFont typeface="Wingdings"/>
              <a:buChar char="ß"/>
              <a:defRPr sz="900">
                <a:solidFill>
                  <a:srgbClr val="FFFFFF"/>
                </a:solidFill>
                <a:latin typeface="Roboto Regular"/>
                <a:ea typeface="Roboto Regular"/>
                <a:cs typeface="Roboto Regular"/>
                <a:sym typeface="Roboto Regular"/>
              </a:defRPr>
            </a:pPr>
            <a:r>
              <a:rPr dirty="0"/>
              <a:t>Slide numbers to be added </a:t>
            </a:r>
          </a:p>
          <a:p>
            <a:pPr algn="r" defTabSz="457200">
              <a:defRPr sz="900">
                <a:solidFill>
                  <a:srgbClr val="FFFFFF"/>
                </a:solidFill>
                <a:latin typeface="Roboto Regular"/>
                <a:ea typeface="Roboto Regular"/>
                <a:cs typeface="Roboto Regular"/>
                <a:sym typeface="Roboto Regular"/>
              </a:defRPr>
            </a:pPr>
            <a:r>
              <a:rPr dirty="0"/>
              <a:t>as shown alongside</a:t>
            </a:r>
          </a:p>
        </p:txBody>
      </p:sp>
      <p:sp>
        <p:nvSpPr>
          <p:cNvPr id="621" name="Shape 621"/>
          <p:cNvSpPr>
            <a:spLocks noGrp="1"/>
          </p:cNvSpPr>
          <p:nvPr>
            <p:ph type="sldNum" sz="quarter" idx="4294967295"/>
          </p:nvPr>
        </p:nvSpPr>
        <p:spPr>
          <a:xfrm>
            <a:off x="728121" y="6534151"/>
            <a:ext cx="127001" cy="139701"/>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2</a:t>
            </a:fld>
            <a:endParaRPr/>
          </a:p>
        </p:txBody>
      </p:sp>
    </p:spTree>
    <p:extLst>
      <p:ext uri="{BB962C8B-B14F-4D97-AF65-F5344CB8AC3E}">
        <p14:creationId xmlns:p14="http://schemas.microsoft.com/office/powerpoint/2010/main" val="3281149813"/>
      </p:ext>
    </p:extLst>
  </p:cSld>
  <p:clrMapOvr>
    <a:masterClrMapping/>
  </p:clrMapOvr>
  <p:transition spd="slow" advClick="0">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3</a:t>
            </a:fld>
            <a:endParaRPr/>
          </a:p>
        </p:txBody>
      </p:sp>
      <p:sp>
        <p:nvSpPr>
          <p:cNvPr id="625" name="Shape 625"/>
          <p:cNvSpPr/>
          <p:nvPr/>
        </p:nvSpPr>
        <p:spPr>
          <a:xfrm>
            <a:off x="728121" y="1193800"/>
            <a:ext cx="7679264" cy="0"/>
          </a:xfrm>
          <a:prstGeom prst="line">
            <a:avLst/>
          </a:prstGeom>
          <a:ln w="12700">
            <a:solidFill>
              <a:srgbClr val="00AEEF"/>
            </a:solidFill>
          </a:ln>
        </p:spPr>
        <p:txBody>
          <a:bodyPr lIns="45718" tIns="45718" rIns="45718" bIns="45718"/>
          <a:lstStyle/>
          <a:p>
            <a:endParaRPr/>
          </a:p>
        </p:txBody>
      </p:sp>
      <p:sp>
        <p:nvSpPr>
          <p:cNvPr id="626" name="Shape 626"/>
          <p:cNvSpPr/>
          <p:nvPr/>
        </p:nvSpPr>
        <p:spPr>
          <a:xfrm>
            <a:off x="728121" y="6350001"/>
            <a:ext cx="7679264" cy="1"/>
          </a:xfrm>
          <a:prstGeom prst="line">
            <a:avLst/>
          </a:prstGeom>
          <a:ln w="12700">
            <a:solidFill>
              <a:srgbClr val="00AEEF"/>
            </a:solidFill>
          </a:ln>
        </p:spPr>
        <p:txBody>
          <a:bodyPr lIns="45718" tIns="45718" rIns="45718" bIns="45718"/>
          <a:lstStyle/>
          <a:p>
            <a:endParaRPr/>
          </a:p>
        </p:txBody>
      </p:sp>
      <p:sp>
        <p:nvSpPr>
          <p:cNvPr id="627" name="Shape 627"/>
          <p:cNvSpPr/>
          <p:nvPr/>
        </p:nvSpPr>
        <p:spPr>
          <a:xfrm>
            <a:off x="6036700" y="6089093"/>
            <a:ext cx="2370685" cy="2311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r" defTabSz="457200">
              <a:defRPr sz="900">
                <a:solidFill>
                  <a:srgbClr val="FFFFFF"/>
                </a:solidFill>
                <a:latin typeface="Roboto Regular"/>
                <a:ea typeface="Roboto Regular"/>
                <a:cs typeface="Roboto Regular"/>
                <a:sym typeface="Roboto Regular"/>
              </a:defRPr>
            </a:pPr>
            <a:r>
              <a:t>© </a:t>
            </a:r>
            <a:r>
              <a:rPr b="1"/>
              <a:t>NABU/Holger Schulz</a:t>
            </a:r>
          </a:p>
        </p:txBody>
      </p:sp>
      <p:sp>
        <p:nvSpPr>
          <p:cNvPr id="628" name="Shape 628"/>
          <p:cNvSpPr/>
          <p:nvPr/>
        </p:nvSpPr>
        <p:spPr>
          <a:xfrm>
            <a:off x="732368" y="541766"/>
            <a:ext cx="7679264"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en-US" dirty="0"/>
              <a:t>Sustainable Development Goals</a:t>
            </a:r>
            <a:endParaRPr dirty="0"/>
          </a:p>
        </p:txBody>
      </p:sp>
      <p:sp>
        <p:nvSpPr>
          <p:cNvPr id="629" name="Shape 629"/>
          <p:cNvSpPr/>
          <p:nvPr/>
        </p:nvSpPr>
        <p:spPr>
          <a:xfrm>
            <a:off x="4645524" y="1624552"/>
            <a:ext cx="4193675" cy="230832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40631" indent="-240631">
              <a:buSzPct val="100000"/>
              <a:buChar char="•"/>
              <a:defRPr sz="2400">
                <a:latin typeface="Roboto Regular"/>
                <a:ea typeface="Roboto Regular"/>
                <a:cs typeface="Roboto Regular"/>
                <a:sym typeface="Roboto Regular"/>
              </a:defRPr>
            </a:pPr>
            <a:r>
              <a:rPr lang="en-US" dirty="0"/>
              <a:t>17 Sustainable Development Goals (SDGs)</a:t>
            </a:r>
          </a:p>
          <a:p>
            <a:pPr marL="240631" indent="-240631">
              <a:buSzPct val="100000"/>
              <a:buChar char="•"/>
              <a:defRPr sz="2400">
                <a:latin typeface="Roboto Regular"/>
                <a:ea typeface="Roboto Regular"/>
                <a:cs typeface="Roboto Regular"/>
                <a:sym typeface="Roboto Regular"/>
              </a:defRPr>
            </a:pPr>
            <a:endParaRPr lang="en-US" dirty="0"/>
          </a:p>
          <a:p>
            <a:pPr marL="240631" indent="-240631">
              <a:buSzPct val="100000"/>
              <a:buChar char="•"/>
              <a:defRPr sz="2400">
                <a:latin typeface="Roboto Regular"/>
                <a:ea typeface="Roboto Regular"/>
                <a:cs typeface="Roboto Regular"/>
                <a:sym typeface="Roboto Regular"/>
              </a:defRPr>
            </a:pPr>
            <a:r>
              <a:rPr lang="en-US" dirty="0"/>
              <a:t>169 targets</a:t>
            </a:r>
          </a:p>
          <a:p>
            <a:pPr marL="240631" indent="-240631">
              <a:buSzPct val="100000"/>
              <a:buChar char="•"/>
              <a:defRPr sz="2400">
                <a:latin typeface="Roboto Regular"/>
                <a:ea typeface="Roboto Regular"/>
                <a:cs typeface="Roboto Regular"/>
                <a:sym typeface="Roboto Regular"/>
              </a:defRPr>
            </a:pPr>
            <a:endParaRPr lang="en-US" dirty="0"/>
          </a:p>
          <a:p>
            <a:pPr marL="240631" indent="-240631">
              <a:buSzPct val="100000"/>
              <a:buChar char="•"/>
              <a:defRPr sz="2400">
                <a:latin typeface="Roboto Regular"/>
                <a:ea typeface="Roboto Regular"/>
                <a:cs typeface="Roboto Regular"/>
                <a:sym typeface="Roboto Regular"/>
              </a:defRPr>
            </a:pPr>
            <a:r>
              <a:rPr lang="en-US" dirty="0"/>
              <a:t>244 indicators</a:t>
            </a:r>
            <a:endParaRPr dirty="0"/>
          </a:p>
        </p:txBody>
      </p:sp>
      <p:pic>
        <p:nvPicPr>
          <p:cNvPr id="8" name="Picture 10" descr="http://www.globalenvision.org/sites/default/files/field/image/sdg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837" y="1605278"/>
            <a:ext cx="4652963"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57750" y="3917278"/>
            <a:ext cx="4286250" cy="646331"/>
          </a:xfrm>
          <a:prstGeom prst="rect">
            <a:avLst/>
          </a:prstGeom>
        </p:spPr>
        <p:txBody>
          <a:bodyPr wrap="square">
            <a:spAutoFit/>
          </a:bodyPr>
          <a:lstStyle/>
          <a:p>
            <a:r>
              <a:rPr lang="en-GB" b="1" dirty="0">
                <a:hlinkClick r:id="rId4"/>
              </a:rPr>
              <a:t>https://unstats.un.org/sdgs/indicators/indicators-list/</a:t>
            </a:r>
            <a:r>
              <a:rPr lang="en-GB" b="1" dirty="0"/>
              <a:t> </a:t>
            </a:r>
          </a:p>
        </p:txBody>
      </p:sp>
    </p:spTree>
    <p:extLst>
      <p:ext uri="{BB962C8B-B14F-4D97-AF65-F5344CB8AC3E}">
        <p14:creationId xmlns:p14="http://schemas.microsoft.com/office/powerpoint/2010/main" val="260535845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57200">
              <a:spcBef>
                <a:spcPts val="200"/>
              </a:spcBef>
              <a:defRPr sz="900">
                <a:solidFill>
                  <a:srgbClr val="A6A6A6"/>
                </a:solidFill>
              </a:defRPr>
            </a:lvl1pPr>
          </a:lstStyle>
          <a:p>
            <a:pPr marL="0" marR="0" lvl="0" indent="0" algn="l" defTabSz="457200" rtl="0" eaLnBrk="1" fontAlgn="auto" latinLnBrk="0" hangingPunct="0">
              <a:lnSpc>
                <a:spcPct val="100000"/>
              </a:lnSpc>
              <a:spcBef>
                <a:spcPts val="20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A6A6A6"/>
                </a:solidFill>
                <a:effectLst/>
                <a:uLnTx/>
                <a:uFillTx/>
                <a:latin typeface="Roboto Regular"/>
                <a:sym typeface="Roboto Regular"/>
              </a:rPr>
              <a:pPr marL="0" marR="0" lvl="0" indent="0" algn="l" defTabSz="457200" rtl="0" eaLnBrk="1" fontAlgn="auto" latinLnBrk="0" hangingPunct="0">
                <a:lnSpc>
                  <a:spcPct val="100000"/>
                </a:lnSpc>
                <a:spcBef>
                  <a:spcPts val="200"/>
                </a:spcBef>
                <a:spcAft>
                  <a:spcPts val="0"/>
                </a:spcAft>
                <a:buClrTx/>
                <a:buSzTx/>
                <a:buFontTx/>
                <a:buNone/>
                <a:tabLst/>
                <a:defRPr/>
              </a:pPr>
              <a:t>4</a:t>
            </a:fld>
            <a:endParaRPr kumimoji="0" sz="900" b="0" i="0" u="none" strike="noStrike" kern="0" cap="none" spc="0" normalizeH="0" baseline="0" noProof="0">
              <a:ln>
                <a:noFill/>
              </a:ln>
              <a:solidFill>
                <a:srgbClr val="A6A6A6"/>
              </a:solidFill>
              <a:effectLst/>
              <a:uLnTx/>
              <a:uFillTx/>
              <a:latin typeface="Roboto Regular"/>
              <a:sym typeface="Roboto Regular"/>
            </a:endParaRPr>
          </a:p>
        </p:txBody>
      </p:sp>
      <p:sp>
        <p:nvSpPr>
          <p:cNvPr id="625" name="Shape 625"/>
          <p:cNvSpPr/>
          <p:nvPr/>
        </p:nvSpPr>
        <p:spPr>
          <a:xfrm>
            <a:off x="728121" y="1193800"/>
            <a:ext cx="7679264" cy="0"/>
          </a:xfrm>
          <a:prstGeom prst="line">
            <a:avLst/>
          </a:prstGeom>
          <a:ln w="12700">
            <a:solidFill>
              <a:srgbClr val="00AEEF"/>
            </a:solidFill>
          </a:ln>
        </p:spPr>
        <p:txBody>
          <a:bodyPr lIns="45718" tIns="45718" rIns="45718" bIns="45718"/>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627" name="Shape 627"/>
          <p:cNvSpPr/>
          <p:nvPr/>
        </p:nvSpPr>
        <p:spPr>
          <a:xfrm>
            <a:off x="6036700" y="6089093"/>
            <a:ext cx="2370685" cy="2311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r" defTabSz="457200" rtl="0" eaLnBrk="1" fontAlgn="auto" latinLnBrk="0" hangingPunct="0">
              <a:lnSpc>
                <a:spcPct val="100000"/>
              </a:lnSpc>
              <a:spcBef>
                <a:spcPts val="0"/>
              </a:spcBef>
              <a:spcAft>
                <a:spcPts val="0"/>
              </a:spcAft>
              <a:buClrTx/>
              <a:buSzTx/>
              <a:buFontTx/>
              <a:buNone/>
              <a:tabLst/>
              <a:defRPr sz="900">
                <a:solidFill>
                  <a:srgbClr val="FFFFFF"/>
                </a:solidFill>
                <a:latin typeface="Roboto Regular"/>
                <a:ea typeface="Roboto Regular"/>
                <a:cs typeface="Roboto Regular"/>
                <a:sym typeface="Roboto Regular"/>
              </a:defRPr>
            </a:pPr>
            <a:r>
              <a:rPr kumimoji="0" sz="900" b="0" i="0" u="none" strike="noStrike" kern="0" cap="none" spc="0" normalizeH="0" baseline="0" noProof="0">
                <a:ln>
                  <a:noFill/>
                </a:ln>
                <a:solidFill>
                  <a:srgbClr val="FFFFFF"/>
                </a:solidFill>
                <a:effectLst/>
                <a:uLnTx/>
                <a:uFillTx/>
                <a:latin typeface="Roboto Regular"/>
                <a:sym typeface="Roboto Regular"/>
              </a:rPr>
              <a:t>© </a:t>
            </a:r>
            <a:r>
              <a:rPr kumimoji="0" sz="900" b="1" i="0" u="none" strike="noStrike" kern="0" cap="none" spc="0" normalizeH="0" baseline="0" noProof="0">
                <a:ln>
                  <a:noFill/>
                </a:ln>
                <a:solidFill>
                  <a:srgbClr val="FFFFFF"/>
                </a:solidFill>
                <a:effectLst/>
                <a:uLnTx/>
                <a:uFillTx/>
                <a:latin typeface="Roboto Regular"/>
                <a:sym typeface="Roboto Regular"/>
              </a:rPr>
              <a:t>NABU/Holger Schulz</a:t>
            </a:r>
          </a:p>
        </p:txBody>
      </p:sp>
      <p:sp>
        <p:nvSpPr>
          <p:cNvPr id="628" name="Shape 628"/>
          <p:cNvSpPr/>
          <p:nvPr/>
        </p:nvSpPr>
        <p:spPr>
          <a:xfrm>
            <a:off x="732368" y="541766"/>
            <a:ext cx="7679264"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457200">
              <a:defRPr sz="3200">
                <a:solidFill>
                  <a:srgbClr val="00AEEF"/>
                </a:solidFill>
                <a:latin typeface="Roboto Regular"/>
                <a:ea typeface="Roboto Regular"/>
                <a:cs typeface="Roboto Regular"/>
                <a:sym typeface="Roboto Regular"/>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AEEF"/>
                </a:solidFill>
                <a:effectLst/>
                <a:uLnTx/>
                <a:uFillTx/>
                <a:latin typeface="Roboto Regular"/>
                <a:sym typeface="Roboto Regular"/>
              </a:rPr>
              <a:t>SDG indicator framework</a:t>
            </a:r>
            <a:endParaRPr kumimoji="0" sz="3200" b="0" i="0" u="none" strike="noStrike" kern="0" cap="none" spc="0" normalizeH="0" baseline="0" noProof="0" dirty="0">
              <a:ln>
                <a:noFill/>
              </a:ln>
              <a:solidFill>
                <a:srgbClr val="00AEEF"/>
              </a:solidFill>
              <a:effectLst/>
              <a:uLnTx/>
              <a:uFillTx/>
              <a:latin typeface="Roboto Regular"/>
              <a:sym typeface="Roboto Regular"/>
            </a:endParaRPr>
          </a:p>
        </p:txBody>
      </p:sp>
      <p:sp>
        <p:nvSpPr>
          <p:cNvPr id="629" name="Shape 629"/>
          <p:cNvSpPr/>
          <p:nvPr/>
        </p:nvSpPr>
        <p:spPr>
          <a:xfrm>
            <a:off x="728121" y="1246752"/>
            <a:ext cx="8007368" cy="581697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342900" marR="0" lvl="0" indent="-342900" algn="l" defTabSz="457136" rtl="0" eaLnBrk="1" fontAlgn="auto" latinLnBrk="0" hangingPunct="0">
              <a:lnSpc>
                <a:spcPct val="100000"/>
              </a:lnSpc>
              <a:spcBef>
                <a:spcPts val="1800"/>
              </a:spcBef>
              <a:spcAft>
                <a:spcPts val="0"/>
              </a:spcAft>
              <a:buClrTx/>
              <a:buSzPct val="100000"/>
              <a:buFont typeface="Wingdings" panose="05000000000000000000" pitchFamily="2" charset="2"/>
              <a:buChar char="Ø"/>
              <a:tabLst/>
              <a:defRPr sz="2400">
                <a:latin typeface="Roboto Regular"/>
                <a:ea typeface="Roboto Regular"/>
                <a:cs typeface="Roboto Regular"/>
                <a:sym typeface="Roboto Regular"/>
              </a:defRPr>
            </a:pPr>
            <a:r>
              <a:rPr kumimoji="0" lang="en-US" sz="2400" b="0" i="0" u="none" strike="noStrike" kern="0" cap="none" spc="0" normalizeH="0" baseline="0" noProof="0" dirty="0">
                <a:ln>
                  <a:noFill/>
                </a:ln>
                <a:solidFill>
                  <a:srgbClr val="000000"/>
                </a:solidFill>
                <a:effectLst/>
                <a:uLnTx/>
                <a:uFillTx/>
                <a:latin typeface="Roboto Regular"/>
                <a:sym typeface="Roboto Regular"/>
              </a:rPr>
              <a:t>SDG </a:t>
            </a:r>
            <a:r>
              <a:rPr kumimoji="0" lang="en-US" sz="2400" b="1" i="0" u="none" strike="noStrike" kern="0" cap="none" spc="0" normalizeH="0" baseline="0" noProof="0" dirty="0">
                <a:ln>
                  <a:noFill/>
                </a:ln>
                <a:solidFill>
                  <a:srgbClr val="000000"/>
                </a:solidFill>
                <a:effectLst/>
                <a:uLnTx/>
                <a:uFillTx/>
                <a:latin typeface="Roboto Regular"/>
                <a:sym typeface="Roboto Regular"/>
              </a:rPr>
              <a:t>Goals and Targets were set by Member States </a:t>
            </a:r>
            <a:r>
              <a:rPr kumimoji="0" lang="en-US" sz="2400" b="0" i="0" u="none" strike="noStrike" kern="0" cap="none" spc="0" normalizeH="0" baseline="0" noProof="0" dirty="0">
                <a:ln>
                  <a:noFill/>
                </a:ln>
                <a:solidFill>
                  <a:srgbClr val="000000"/>
                </a:solidFill>
                <a:effectLst/>
                <a:uLnTx/>
                <a:uFillTx/>
                <a:latin typeface="Roboto Regular"/>
                <a:sym typeface="Roboto Regular"/>
              </a:rPr>
              <a:t>with the adoption of the 2030 Agenda for Sustainable Development </a:t>
            </a:r>
            <a:r>
              <a:rPr lang="en-US" sz="2400" dirty="0">
                <a:latin typeface="Roboto Regular"/>
                <a:sym typeface="Roboto Regular"/>
              </a:rPr>
              <a:t>(</a:t>
            </a:r>
            <a:r>
              <a:rPr kumimoji="0" lang="en-US" sz="2400" b="0" i="0" u="none" strike="noStrike" kern="0" cap="none" spc="0" normalizeH="0" baseline="0" noProof="0" dirty="0">
                <a:ln>
                  <a:noFill/>
                </a:ln>
                <a:solidFill>
                  <a:srgbClr val="000000"/>
                </a:solidFill>
                <a:effectLst/>
                <a:uLnTx/>
                <a:uFillTx/>
                <a:latin typeface="Roboto Regular"/>
                <a:sym typeface="Roboto Regular"/>
              </a:rPr>
              <a:t>2015)</a:t>
            </a:r>
            <a:r>
              <a:rPr kumimoji="0" sz="2400" b="0" i="0" u="none" strike="noStrike" kern="0" cap="none" spc="0" normalizeH="0" baseline="0" noProof="0" dirty="0">
                <a:ln>
                  <a:noFill/>
                </a:ln>
                <a:solidFill>
                  <a:srgbClr val="000000"/>
                </a:solidFill>
                <a:effectLst/>
                <a:uLnTx/>
                <a:uFillTx/>
                <a:latin typeface="Roboto Regular"/>
                <a:sym typeface="Roboto Regular"/>
              </a:rPr>
              <a:t>.</a:t>
            </a:r>
          </a:p>
          <a:p>
            <a:pPr marL="342900" marR="0" lvl="0" indent="-342900" algn="l" defTabSz="457136" rtl="0" eaLnBrk="1" fontAlgn="auto" latinLnBrk="0" hangingPunct="0">
              <a:lnSpc>
                <a:spcPct val="100000"/>
              </a:lnSpc>
              <a:spcBef>
                <a:spcPts val="1800"/>
              </a:spcBef>
              <a:spcAft>
                <a:spcPts val="0"/>
              </a:spcAft>
              <a:buClrTx/>
              <a:buSzPct val="100000"/>
              <a:buFont typeface="Wingdings" panose="05000000000000000000" pitchFamily="2" charset="2"/>
              <a:buChar char="Ø"/>
              <a:tabLst/>
              <a:defRPr sz="2400">
                <a:latin typeface="Roboto Regular"/>
                <a:ea typeface="Roboto Regular"/>
                <a:cs typeface="Roboto Regular"/>
                <a:sym typeface="Roboto Regular"/>
              </a:defRPr>
            </a:pPr>
            <a:r>
              <a:rPr kumimoji="0" lang="en-US" sz="2400" b="0" i="0" u="none" strike="noStrike" kern="0" cap="none" spc="0" normalizeH="0" baseline="0" noProof="0" dirty="0">
                <a:ln>
                  <a:noFill/>
                </a:ln>
                <a:solidFill>
                  <a:srgbClr val="000000"/>
                </a:solidFill>
                <a:effectLst/>
                <a:uLnTx/>
                <a:uFillTx/>
                <a:latin typeface="Roboto Regular"/>
                <a:sym typeface="Roboto Regular"/>
              </a:rPr>
              <a:t>The General Assembly tasked the </a:t>
            </a:r>
            <a:r>
              <a:rPr kumimoji="0" lang="en-US" sz="2400" b="1" i="0" u="none" strike="noStrike" kern="0" cap="none" spc="0" normalizeH="0" baseline="0" noProof="0" dirty="0">
                <a:ln>
                  <a:noFill/>
                </a:ln>
                <a:solidFill>
                  <a:srgbClr val="000000"/>
                </a:solidFill>
                <a:effectLst/>
                <a:uLnTx/>
                <a:uFillTx/>
                <a:latin typeface="Roboto Regular"/>
                <a:sym typeface="Roboto Regular"/>
              </a:rPr>
              <a:t>UN Statistical Commission</a:t>
            </a:r>
            <a:r>
              <a:rPr lang="en-US" sz="2400" dirty="0">
                <a:latin typeface="Roboto Regular"/>
                <a:sym typeface="Roboto Regular"/>
              </a:rPr>
              <a:t> </a:t>
            </a:r>
            <a:r>
              <a:rPr kumimoji="0" lang="en-US" sz="2400" b="0" i="0" u="none" strike="noStrike" kern="0" cap="none" spc="0" normalizeH="0" baseline="0" noProof="0" dirty="0">
                <a:ln>
                  <a:noFill/>
                </a:ln>
                <a:solidFill>
                  <a:srgbClr val="000000"/>
                </a:solidFill>
                <a:effectLst/>
                <a:uLnTx/>
                <a:uFillTx/>
                <a:latin typeface="Roboto Regular"/>
                <a:sym typeface="Roboto Regular"/>
              </a:rPr>
              <a:t>with developing a monitoring framework.</a:t>
            </a:r>
          </a:p>
          <a:p>
            <a:pPr marL="342900" lvl="0" indent="-342900">
              <a:spcBef>
                <a:spcPts val="1800"/>
              </a:spcBef>
              <a:buSzPct val="100000"/>
              <a:buFont typeface="Wingdings" panose="05000000000000000000" pitchFamily="2" charset="2"/>
              <a:buChar char="Ø"/>
              <a:defRPr sz="2400">
                <a:latin typeface="Roboto Regular"/>
                <a:ea typeface="Roboto Regular"/>
                <a:cs typeface="Roboto Regular"/>
                <a:sym typeface="Roboto Regular"/>
              </a:defRPr>
            </a:pPr>
            <a:r>
              <a:rPr kumimoji="0" lang="en-US" sz="2400" b="1" i="0" u="none" strike="noStrike" kern="0" cap="none" spc="0" normalizeH="0" baseline="0" noProof="0" dirty="0">
                <a:ln>
                  <a:noFill/>
                </a:ln>
                <a:solidFill>
                  <a:srgbClr val="000000"/>
                </a:solidFill>
                <a:effectLst/>
                <a:uLnTx/>
                <a:uFillTx/>
                <a:latin typeface="Roboto Regular"/>
                <a:sym typeface="Roboto Regular"/>
              </a:rPr>
              <a:t>Inter-Agency and Expert Group on the SDG Indicators (IAEG-SDG),</a:t>
            </a:r>
            <a:r>
              <a:rPr kumimoji="0" lang="en-US" sz="2400" i="0" u="none" strike="noStrike" kern="0" cap="none" spc="0" normalizeH="0" baseline="0" noProof="0" dirty="0">
                <a:ln>
                  <a:noFill/>
                </a:ln>
                <a:solidFill>
                  <a:srgbClr val="000000"/>
                </a:solidFill>
                <a:effectLst/>
                <a:uLnTx/>
                <a:uFillTx/>
                <a:latin typeface="Roboto Regular"/>
                <a:sym typeface="Roboto Regular"/>
              </a:rPr>
              <a:t> 30 member state members,</a:t>
            </a:r>
            <a:r>
              <a:rPr lang="en-US" sz="2400" b="1" dirty="0">
                <a:latin typeface="Roboto Regular"/>
                <a:sym typeface="Roboto Regular"/>
              </a:rPr>
              <a:t> </a:t>
            </a:r>
            <a:r>
              <a:rPr kumimoji="0" lang="en-US" sz="2400" b="0" i="0" u="none" strike="noStrike" kern="0" cap="none" spc="0" normalizeH="0" baseline="0" noProof="0" dirty="0">
                <a:ln>
                  <a:noFill/>
                </a:ln>
                <a:solidFill>
                  <a:srgbClr val="000000"/>
                </a:solidFill>
                <a:effectLst/>
                <a:uLnTx/>
                <a:uFillTx/>
                <a:latin typeface="Roboto Regular"/>
                <a:sym typeface="Roboto Regular"/>
              </a:rPr>
              <a:t>established to develop </a:t>
            </a:r>
            <a:r>
              <a:rPr lang="en-US" sz="2400" dirty="0">
                <a:latin typeface="Roboto Regular"/>
                <a:sym typeface="Roboto Regular"/>
              </a:rPr>
              <a:t>the</a:t>
            </a:r>
            <a:r>
              <a:rPr kumimoji="0" lang="en-US" sz="2400" b="0" i="0" u="none" strike="noStrike" kern="0" cap="none" spc="0" normalizeH="0" baseline="0" noProof="0" dirty="0">
                <a:ln>
                  <a:noFill/>
                </a:ln>
                <a:solidFill>
                  <a:srgbClr val="000000"/>
                </a:solidFill>
                <a:effectLst/>
                <a:uLnTx/>
                <a:uFillTx/>
                <a:latin typeface="Roboto Regular"/>
                <a:sym typeface="Roboto Regular"/>
              </a:rPr>
              <a:t> indicator </a:t>
            </a:r>
            <a:r>
              <a:rPr lang="en-US" sz="2400" dirty="0">
                <a:latin typeface="Roboto Regular"/>
                <a:sym typeface="Roboto Regular"/>
              </a:rPr>
              <a:t>framework.</a:t>
            </a:r>
          </a:p>
          <a:p>
            <a:pPr marL="342900" indent="-342900">
              <a:spcBef>
                <a:spcPts val="1800"/>
              </a:spcBef>
              <a:buSzPct val="100000"/>
              <a:buFont typeface="Wingdings" panose="05000000000000000000" pitchFamily="2" charset="2"/>
              <a:buChar char="Ø"/>
              <a:defRPr sz="2400">
                <a:latin typeface="Roboto Regular"/>
                <a:ea typeface="Roboto Regular"/>
                <a:cs typeface="Roboto Regular"/>
                <a:sym typeface="Roboto Regular"/>
              </a:defRPr>
            </a:pPr>
            <a:r>
              <a:rPr lang="en-US" sz="2400" dirty="0">
                <a:latin typeface="Roboto Regular"/>
                <a:sym typeface="Roboto Regular"/>
              </a:rPr>
              <a:t>IAEG-SDG agreed on a </a:t>
            </a:r>
            <a:r>
              <a:rPr lang="en-US" sz="2400" b="1" dirty="0">
                <a:latin typeface="Roboto Regular"/>
                <a:sym typeface="Roboto Regular"/>
              </a:rPr>
              <a:t>framework of 244 indicators </a:t>
            </a:r>
            <a:r>
              <a:rPr lang="en-US" sz="2400" dirty="0">
                <a:latin typeface="Roboto Regular"/>
                <a:sym typeface="Roboto Regular"/>
              </a:rPr>
              <a:t>and designated </a:t>
            </a:r>
            <a:r>
              <a:rPr lang="en-US" sz="2400" b="1" dirty="0">
                <a:latin typeface="Roboto Regular"/>
                <a:sym typeface="Roboto Regular"/>
              </a:rPr>
              <a:t>UN agencies as custodians </a:t>
            </a:r>
            <a:r>
              <a:rPr lang="en-US" sz="2400" dirty="0">
                <a:latin typeface="Roboto Regular"/>
                <a:sym typeface="Roboto Regular"/>
              </a:rPr>
              <a:t>of the various indicators. (adopted by UN General Assembly in 2017).</a:t>
            </a:r>
          </a:p>
          <a:p>
            <a:pPr marL="342900" lvl="0" indent="-342900">
              <a:spcBef>
                <a:spcPts val="1800"/>
              </a:spcBef>
              <a:buSzPct val="100000"/>
              <a:buFont typeface="Wingdings" panose="05000000000000000000" pitchFamily="2" charset="2"/>
              <a:buChar char="Ø"/>
              <a:defRPr sz="2400">
                <a:latin typeface="Roboto Regular"/>
                <a:ea typeface="Roboto Regular"/>
                <a:cs typeface="Roboto Regular"/>
                <a:sym typeface="Roboto Regular"/>
              </a:defRPr>
            </a:pPr>
            <a:endParaRPr lang="en-US" sz="2400" dirty="0">
              <a:latin typeface="Roboto Regular"/>
              <a:sym typeface="Roboto Regular"/>
            </a:endParaRPr>
          </a:p>
        </p:txBody>
      </p:sp>
    </p:spTree>
    <p:extLst>
      <p:ext uri="{BB962C8B-B14F-4D97-AF65-F5344CB8AC3E}">
        <p14:creationId xmlns:p14="http://schemas.microsoft.com/office/powerpoint/2010/main" val="1351658630"/>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p:cNvSpPr>
          <p:nvPr>
            <p:ph type="sldNum" sz="quarter" idx="4294967295"/>
          </p:nvPr>
        </p:nvSpPr>
        <p:spPr>
          <a:xfrm>
            <a:off x="728121" y="6534151"/>
            <a:ext cx="139838" cy="139701"/>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57200">
              <a:spcBef>
                <a:spcPts val="200"/>
              </a:spcBef>
              <a:defRPr sz="900">
                <a:solidFill>
                  <a:srgbClr val="A6A6A6"/>
                </a:solidFill>
              </a:defRPr>
            </a:lvl1pPr>
          </a:lstStyle>
          <a:p>
            <a:pPr marL="0" marR="0" lvl="0" indent="0" algn="l" defTabSz="457200" rtl="0" eaLnBrk="1" fontAlgn="auto" latinLnBrk="0" hangingPunct="0">
              <a:lnSpc>
                <a:spcPct val="100000"/>
              </a:lnSpc>
              <a:spcBef>
                <a:spcPts val="20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A6A6A6"/>
                </a:solidFill>
                <a:effectLst/>
                <a:uLnTx/>
                <a:uFillTx/>
                <a:latin typeface="Roboto Regular"/>
                <a:sym typeface="Roboto Regular"/>
              </a:rPr>
              <a:pPr marL="0" marR="0" lvl="0" indent="0" algn="l" defTabSz="457200" rtl="0" eaLnBrk="1" fontAlgn="auto" latinLnBrk="0" hangingPunct="0">
                <a:lnSpc>
                  <a:spcPct val="100000"/>
                </a:lnSpc>
                <a:spcBef>
                  <a:spcPts val="200"/>
                </a:spcBef>
                <a:spcAft>
                  <a:spcPts val="0"/>
                </a:spcAft>
                <a:buClrTx/>
                <a:buSzTx/>
                <a:buFontTx/>
                <a:buNone/>
                <a:tabLst/>
                <a:defRPr/>
              </a:pPr>
              <a:t>5</a:t>
            </a:fld>
            <a:endParaRPr kumimoji="0" sz="900" b="0" i="0" u="none" strike="noStrike" kern="0" cap="none" spc="0" normalizeH="0" baseline="0" noProof="0">
              <a:ln>
                <a:noFill/>
              </a:ln>
              <a:solidFill>
                <a:srgbClr val="A6A6A6"/>
              </a:solidFill>
              <a:effectLst/>
              <a:uLnTx/>
              <a:uFillTx/>
              <a:latin typeface="Roboto Regular"/>
              <a:sym typeface="Roboto Regular"/>
            </a:endParaRPr>
          </a:p>
        </p:txBody>
      </p:sp>
      <p:sp>
        <p:nvSpPr>
          <p:cNvPr id="722" name="Shape 722"/>
          <p:cNvSpPr/>
          <p:nvPr/>
        </p:nvSpPr>
        <p:spPr>
          <a:xfrm>
            <a:off x="728121" y="1193800"/>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723" name="Shape 723"/>
          <p:cNvSpPr/>
          <p:nvPr/>
        </p:nvSpPr>
        <p:spPr>
          <a:xfrm>
            <a:off x="728121" y="6350001"/>
            <a:ext cx="7679264" cy="1"/>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724" name="Shape 724"/>
          <p:cNvSpPr/>
          <p:nvPr/>
        </p:nvSpPr>
        <p:spPr>
          <a:xfrm>
            <a:off x="4652674" y="-2149809"/>
            <a:ext cx="7679264" cy="482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457200">
              <a:defRPr sz="3200">
                <a:solidFill>
                  <a:srgbClr val="00AEEF"/>
                </a:solidFill>
                <a:latin typeface="Roboto Regular"/>
                <a:ea typeface="Roboto Regular"/>
                <a:cs typeface="Roboto Regular"/>
                <a:sym typeface="Roboto Regular"/>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a:ln>
                  <a:noFill/>
                </a:ln>
                <a:solidFill>
                  <a:srgbClr val="00AEEF"/>
                </a:solidFill>
                <a:effectLst/>
                <a:uLnTx/>
                <a:uFillTx/>
                <a:latin typeface="Roboto Regular"/>
                <a:sym typeface="Roboto Regular"/>
              </a:rPr>
              <a:t>The reality of SDG reporting:</a:t>
            </a:r>
          </a:p>
        </p:txBody>
      </p:sp>
      <p:sp>
        <p:nvSpPr>
          <p:cNvPr id="725" name="Shape 725"/>
          <p:cNvSpPr/>
          <p:nvPr/>
        </p:nvSpPr>
        <p:spPr>
          <a:xfrm>
            <a:off x="5794232" y="6223329"/>
            <a:ext cx="3328240" cy="617721"/>
          </a:xfrm>
          <a:prstGeom prst="roundRect">
            <a:avLst>
              <a:gd name="adj" fmla="val 43555"/>
            </a:avLst>
          </a:prstGeom>
          <a:solidFill>
            <a:srgbClr val="005493"/>
          </a:solidFill>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chor="ctr"/>
          <a:lstStyle>
            <a:lvl1pPr algn="ctr">
              <a:defRPr>
                <a:solidFill>
                  <a:srgbClr val="EBEBEB"/>
                </a:solidFill>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rgbClr val="EBEBEB"/>
                </a:solidFill>
                <a:effectLst/>
                <a:uLnTx/>
                <a:uFillTx/>
                <a:latin typeface="Calibri"/>
                <a:sym typeface="Calibri"/>
              </a:rPr>
              <a:t>SDG GLOBAL</a:t>
            </a:r>
            <a:r>
              <a:rPr kumimoji="0" lang="fr-FR" sz="1800" b="0" i="0" u="none" strike="noStrike" kern="0" cap="none" spc="0" normalizeH="0" noProof="0" dirty="0">
                <a:ln>
                  <a:noFill/>
                </a:ln>
                <a:solidFill>
                  <a:srgbClr val="EBEBEB"/>
                </a:solidFill>
                <a:effectLst/>
                <a:uLnTx/>
                <a:uFillTx/>
                <a:latin typeface="Calibri"/>
                <a:sym typeface="Calibri"/>
              </a:rPr>
              <a:t> </a:t>
            </a:r>
            <a:r>
              <a:rPr kumimoji="0" lang="fr-FR" sz="1800" b="0" i="0" u="none" strike="noStrike" kern="0" cap="none" spc="0" normalizeH="0" noProof="0" dirty="0" err="1">
                <a:ln>
                  <a:noFill/>
                </a:ln>
                <a:solidFill>
                  <a:srgbClr val="EBEBEB"/>
                </a:solidFill>
                <a:effectLst/>
                <a:uLnTx/>
                <a:uFillTx/>
                <a:latin typeface="Calibri"/>
                <a:sym typeface="Calibri"/>
              </a:rPr>
              <a:t>Database</a:t>
            </a:r>
            <a:endParaRPr kumimoji="0" sz="1800" b="0" i="0" u="none" strike="noStrike" kern="0" cap="none" spc="0" normalizeH="0" baseline="0" noProof="0" dirty="0">
              <a:ln>
                <a:noFill/>
              </a:ln>
              <a:solidFill>
                <a:srgbClr val="EBEBEB"/>
              </a:solidFill>
              <a:effectLst/>
              <a:uLnTx/>
              <a:uFillTx/>
              <a:latin typeface="Calibri"/>
              <a:sym typeface="Calibri"/>
            </a:endParaRPr>
          </a:p>
        </p:txBody>
      </p:sp>
      <p:sp>
        <p:nvSpPr>
          <p:cNvPr id="727" name="Shape 727"/>
          <p:cNvSpPr/>
          <p:nvPr/>
        </p:nvSpPr>
        <p:spPr>
          <a:xfrm>
            <a:off x="1193007" y="2107890"/>
            <a:ext cx="1936203" cy="49675"/>
          </a:xfrm>
          <a:prstGeom prst="line">
            <a:avLst/>
          </a:prstGeom>
          <a:ln w="444500">
            <a:solidFill>
              <a:srgbClr val="005493"/>
            </a:solidFill>
            <a:headEnd type="diamond"/>
            <a:tailEnd type="stealth"/>
          </a:ln>
          <a:effectLst>
            <a:outerShdw blurRad="38100" dist="20000" dir="5400000" rotWithShape="0">
              <a:srgbClr val="000000">
                <a:alpha val="38000"/>
              </a:srgbClr>
            </a:outerShdw>
          </a:effectLst>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728" name="Shape 728"/>
          <p:cNvSpPr/>
          <p:nvPr/>
        </p:nvSpPr>
        <p:spPr>
          <a:xfrm>
            <a:off x="658287" y="1832445"/>
            <a:ext cx="1069440" cy="650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marL="0" marR="0" lvl="0" indent="0" algn="ctr" defTabSz="457136" rtl="0" eaLnBrk="1" fontAlgn="auto" latinLnBrk="0" hangingPunct="0">
              <a:lnSpc>
                <a:spcPct val="100000"/>
              </a:lnSpc>
              <a:spcBef>
                <a:spcPts val="0"/>
              </a:spcBef>
              <a:spcAft>
                <a:spcPts val="0"/>
              </a:spcAft>
              <a:buClrTx/>
              <a:buSzTx/>
              <a:buFontTx/>
              <a:buNone/>
              <a:tabLst/>
              <a:defRPr b="1">
                <a:solidFill>
                  <a:srgbClr val="EBEBEB"/>
                </a:solidFill>
                <a:latin typeface="Roboto Regular"/>
                <a:ea typeface="Roboto Regular"/>
                <a:cs typeface="Roboto Regular"/>
                <a:sym typeface="Roboto Regular"/>
              </a:defRPr>
            </a:pPr>
            <a:r>
              <a:rPr kumimoji="0" sz="1800" b="1" i="0" u="none" strike="noStrike" kern="0" cap="none" spc="0" normalizeH="0" baseline="0" noProof="0" dirty="0">
                <a:ln>
                  <a:noFill/>
                </a:ln>
                <a:solidFill>
                  <a:srgbClr val="EBEBEB"/>
                </a:solidFill>
                <a:effectLst/>
                <a:uLnTx/>
                <a:uFillTx/>
                <a:latin typeface="Roboto Regular"/>
                <a:sym typeface="Roboto Regular"/>
              </a:rPr>
              <a:t>National </a:t>
            </a:r>
            <a:br>
              <a:rPr kumimoji="0" sz="1800" b="1" i="0" u="none" strike="noStrike" kern="0" cap="none" spc="0" normalizeH="0" baseline="0" noProof="0" dirty="0">
                <a:ln>
                  <a:noFill/>
                </a:ln>
                <a:solidFill>
                  <a:srgbClr val="EBEBEB"/>
                </a:solidFill>
                <a:effectLst/>
                <a:uLnTx/>
                <a:uFillTx/>
                <a:latin typeface="Roboto Regular"/>
                <a:sym typeface="Roboto Regular"/>
              </a:rPr>
            </a:br>
            <a:r>
              <a:rPr kumimoji="0" sz="1800" b="1" i="0" u="none" strike="noStrike" kern="0" cap="none" spc="0" normalizeH="0" baseline="0" noProof="0" dirty="0">
                <a:ln>
                  <a:noFill/>
                </a:ln>
                <a:solidFill>
                  <a:srgbClr val="EBEBEB"/>
                </a:solidFill>
                <a:effectLst/>
                <a:uLnTx/>
                <a:uFillTx/>
                <a:latin typeface="Roboto Regular"/>
                <a:sym typeface="Roboto Regular"/>
              </a:rPr>
              <a:t>Data</a:t>
            </a:r>
          </a:p>
        </p:txBody>
      </p:sp>
      <p:sp>
        <p:nvSpPr>
          <p:cNvPr id="730" name="Shape 730"/>
          <p:cNvSpPr/>
          <p:nvPr/>
        </p:nvSpPr>
        <p:spPr>
          <a:xfrm>
            <a:off x="5872805" y="3807449"/>
            <a:ext cx="0" cy="629882"/>
          </a:xfrm>
          <a:prstGeom prst="line">
            <a:avLst/>
          </a:prstGeom>
          <a:ln w="152400">
            <a:solidFill>
              <a:srgbClr val="005493"/>
            </a:solidFill>
            <a:tailEnd type="stealth"/>
          </a:ln>
          <a:effectLst>
            <a:outerShdw blurRad="38100" dist="20000" dir="5400000" rotWithShape="0">
              <a:srgbClr val="000000">
                <a:alpha val="38000"/>
              </a:srgbClr>
            </a:outerShdw>
          </a:effectLst>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731" name="Shape 731"/>
          <p:cNvSpPr/>
          <p:nvPr/>
        </p:nvSpPr>
        <p:spPr>
          <a:xfrm>
            <a:off x="5776915" y="5687642"/>
            <a:ext cx="12520" cy="648627"/>
          </a:xfrm>
          <a:prstGeom prst="line">
            <a:avLst/>
          </a:prstGeom>
          <a:ln w="152400">
            <a:solidFill>
              <a:srgbClr val="005493"/>
            </a:solidFill>
            <a:tailEnd type="stealth"/>
          </a:ln>
          <a:effectLst>
            <a:outerShdw blurRad="38100" dist="20000" dir="5400000" rotWithShape="0">
              <a:srgbClr val="000000">
                <a:alpha val="38000"/>
              </a:srgbClr>
            </a:outerShdw>
          </a:effectLst>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732" name="Shape 732"/>
          <p:cNvSpPr/>
          <p:nvPr/>
        </p:nvSpPr>
        <p:spPr>
          <a:xfrm>
            <a:off x="728121" y="1193800"/>
            <a:ext cx="7679264" cy="0"/>
          </a:xfrm>
          <a:prstGeom prst="line">
            <a:avLst/>
          </a:prstGeom>
          <a:ln w="12700">
            <a:solidFill>
              <a:srgbClr val="00AEEF"/>
            </a:solidFill>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736" name="Shape 736"/>
          <p:cNvSpPr/>
          <p:nvPr/>
        </p:nvSpPr>
        <p:spPr>
          <a:xfrm>
            <a:off x="4825725" y="3235999"/>
            <a:ext cx="1000986" cy="957425"/>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sz="1600"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UNODC</a:t>
            </a:r>
          </a:p>
        </p:txBody>
      </p:sp>
      <p:sp>
        <p:nvSpPr>
          <p:cNvPr id="739" name="Shape 739"/>
          <p:cNvSpPr/>
          <p:nvPr/>
        </p:nvSpPr>
        <p:spPr>
          <a:xfrm>
            <a:off x="6785140" y="3145752"/>
            <a:ext cx="1069441" cy="1074339"/>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sz="1600"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Roboto Regular"/>
                <a:cs typeface="Aharoni" pitchFamily="2" charset="-79"/>
                <a:sym typeface="Roboto Regular"/>
              </a:rPr>
              <a:t>UNESCO</a:t>
            </a:r>
          </a:p>
        </p:txBody>
      </p:sp>
      <p:sp>
        <p:nvSpPr>
          <p:cNvPr id="744" name="Shape 744"/>
          <p:cNvSpPr/>
          <p:nvPr/>
        </p:nvSpPr>
        <p:spPr>
          <a:xfrm>
            <a:off x="5338085" y="2260281"/>
            <a:ext cx="1069440" cy="1054814"/>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sz="1600"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Roboto Regular"/>
                <a:cs typeface="Aharoni" pitchFamily="2" charset="-79"/>
                <a:sym typeface="Roboto Regular"/>
              </a:rPr>
              <a:t>UNCTAD</a:t>
            </a:r>
          </a:p>
        </p:txBody>
      </p:sp>
      <p:sp>
        <p:nvSpPr>
          <p:cNvPr id="746" name="Shape 746"/>
          <p:cNvSpPr/>
          <p:nvPr/>
        </p:nvSpPr>
        <p:spPr>
          <a:xfrm>
            <a:off x="5961713" y="3157375"/>
            <a:ext cx="823427" cy="806799"/>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Roboto Regular"/>
                <a:cs typeface="Aharoni" pitchFamily="2" charset="-79"/>
                <a:sym typeface="Roboto Regular"/>
              </a:rPr>
              <a:t>…</a:t>
            </a:r>
          </a:p>
        </p:txBody>
      </p:sp>
      <p:sp>
        <p:nvSpPr>
          <p:cNvPr id="747" name="Shape 747"/>
          <p:cNvSpPr/>
          <p:nvPr/>
        </p:nvSpPr>
        <p:spPr>
          <a:xfrm>
            <a:off x="6475208" y="2242603"/>
            <a:ext cx="934715" cy="978613"/>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sz="1600"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World Bank</a:t>
            </a:r>
          </a:p>
        </p:txBody>
      </p:sp>
      <p:sp>
        <p:nvSpPr>
          <p:cNvPr id="749" name="Shape 749"/>
          <p:cNvSpPr/>
          <p:nvPr/>
        </p:nvSpPr>
        <p:spPr>
          <a:xfrm>
            <a:off x="3710332" y="1981200"/>
            <a:ext cx="1535257" cy="1468553"/>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p>
            <a:pPr marL="0" marR="0" lvl="0" indent="0" algn="ctr" defTabSz="457136" rtl="0" eaLnBrk="1" fontAlgn="auto" latinLnBrk="0" hangingPunct="0">
              <a:lnSpc>
                <a:spcPct val="100000"/>
              </a:lnSpc>
              <a:spcBef>
                <a:spcPts val="0"/>
              </a:spcBef>
              <a:spcAft>
                <a:spcPts val="0"/>
              </a:spcAft>
              <a:buClrTx/>
              <a:buSzTx/>
              <a:buFontTx/>
              <a:buNone/>
              <a:tabLst/>
              <a:defRPr sz="1600" b="1">
                <a:latin typeface="Roboto Regular"/>
                <a:ea typeface="Roboto Regular"/>
                <a:cs typeface="Roboto Regular"/>
                <a:sym typeface="Roboto Regular"/>
              </a:defRPr>
            </a:pP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UN</a:t>
            </a:r>
            <a:r>
              <a:rPr kumimoji="0" lang="en-US"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 Environment</a:t>
            </a:r>
            <a:endParaRPr kumimoji="0" sz="900" b="1" i="0" u="none" strike="noStrike" kern="0" cap="none" spc="0" normalizeH="0" baseline="0" noProof="0" dirty="0">
              <a:ln>
                <a:noFill/>
              </a:ln>
              <a:solidFill>
                <a:srgbClr val="000000"/>
              </a:solidFill>
              <a:effectLst/>
              <a:uLnTx/>
              <a:uFillTx/>
              <a:latin typeface="Roboto Regular"/>
              <a:cs typeface="Aharoni" pitchFamily="2" charset="-79"/>
              <a:sym typeface="Roboto Regular"/>
            </a:endParaRPr>
          </a:p>
        </p:txBody>
      </p:sp>
      <p:sp>
        <p:nvSpPr>
          <p:cNvPr id="750" name="Shape 750"/>
          <p:cNvSpPr/>
          <p:nvPr/>
        </p:nvSpPr>
        <p:spPr>
          <a:xfrm>
            <a:off x="3958563" y="2116940"/>
            <a:ext cx="3676393"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2400"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0000"/>
                </a:solidFill>
                <a:effectLst/>
                <a:uLnTx/>
                <a:uFillTx/>
                <a:latin typeface="Roboto Regular"/>
                <a:sym typeface="Roboto Regular"/>
              </a:rPr>
              <a:t>SDG Custodian Agencies</a:t>
            </a:r>
          </a:p>
        </p:txBody>
      </p:sp>
      <p:sp>
        <p:nvSpPr>
          <p:cNvPr id="40" name="Shape 735"/>
          <p:cNvSpPr/>
          <p:nvPr/>
        </p:nvSpPr>
        <p:spPr>
          <a:xfrm>
            <a:off x="3177876" y="2107890"/>
            <a:ext cx="722402" cy="666451"/>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24842"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ITU</a:t>
            </a:r>
          </a:p>
        </p:txBody>
      </p:sp>
      <p:sp>
        <p:nvSpPr>
          <p:cNvPr id="41" name="Shape 737"/>
          <p:cNvSpPr/>
          <p:nvPr/>
        </p:nvSpPr>
        <p:spPr>
          <a:xfrm>
            <a:off x="6734309" y="1457845"/>
            <a:ext cx="774191" cy="737652"/>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Roboto Regular"/>
                <a:cs typeface="Aharoni" pitchFamily="2" charset="-79"/>
                <a:sym typeface="Roboto Regular"/>
              </a:rPr>
              <a:t>ILO</a:t>
            </a:r>
          </a:p>
        </p:txBody>
      </p:sp>
      <p:sp>
        <p:nvSpPr>
          <p:cNvPr id="42" name="Shape 738"/>
          <p:cNvSpPr/>
          <p:nvPr/>
        </p:nvSpPr>
        <p:spPr>
          <a:xfrm>
            <a:off x="7524400" y="1485319"/>
            <a:ext cx="823428" cy="806799"/>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FAO</a:t>
            </a:r>
          </a:p>
        </p:txBody>
      </p:sp>
      <p:sp>
        <p:nvSpPr>
          <p:cNvPr id="43" name="Shape 740"/>
          <p:cNvSpPr/>
          <p:nvPr/>
        </p:nvSpPr>
        <p:spPr>
          <a:xfrm>
            <a:off x="3710332" y="1325734"/>
            <a:ext cx="887507" cy="792592"/>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WHO</a:t>
            </a:r>
          </a:p>
        </p:txBody>
      </p:sp>
      <p:sp>
        <p:nvSpPr>
          <p:cNvPr id="44" name="Shape 741"/>
          <p:cNvSpPr/>
          <p:nvPr/>
        </p:nvSpPr>
        <p:spPr>
          <a:xfrm>
            <a:off x="3978665" y="3388321"/>
            <a:ext cx="812025" cy="838257"/>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sz="1600"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OECD</a:t>
            </a:r>
          </a:p>
        </p:txBody>
      </p:sp>
      <p:sp>
        <p:nvSpPr>
          <p:cNvPr id="45" name="Shape 742"/>
          <p:cNvSpPr/>
          <p:nvPr/>
        </p:nvSpPr>
        <p:spPr>
          <a:xfrm>
            <a:off x="4782606" y="1130417"/>
            <a:ext cx="982175" cy="1026567"/>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sz="1600"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UNISDR</a:t>
            </a:r>
          </a:p>
        </p:txBody>
      </p:sp>
      <p:sp>
        <p:nvSpPr>
          <p:cNvPr id="46" name="Shape 743"/>
          <p:cNvSpPr/>
          <p:nvPr/>
        </p:nvSpPr>
        <p:spPr>
          <a:xfrm>
            <a:off x="7409396" y="2339028"/>
            <a:ext cx="819093" cy="860934"/>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sz="1600"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U</a:t>
            </a:r>
            <a:r>
              <a:rPr kumimoji="0" lang="en-US"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N</a:t>
            </a: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SD</a:t>
            </a:r>
          </a:p>
        </p:txBody>
      </p:sp>
      <p:sp>
        <p:nvSpPr>
          <p:cNvPr id="47" name="Shape 745"/>
          <p:cNvSpPr/>
          <p:nvPr/>
        </p:nvSpPr>
        <p:spPr>
          <a:xfrm>
            <a:off x="5766580" y="1232952"/>
            <a:ext cx="967729" cy="954198"/>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sz="1600"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UNAIDS</a:t>
            </a:r>
          </a:p>
        </p:txBody>
      </p:sp>
      <p:sp>
        <p:nvSpPr>
          <p:cNvPr id="48" name="Shape 748"/>
          <p:cNvSpPr/>
          <p:nvPr/>
        </p:nvSpPr>
        <p:spPr>
          <a:xfrm>
            <a:off x="3055408" y="2841528"/>
            <a:ext cx="967339" cy="977562"/>
          </a:xfrm>
          <a:prstGeom prst="ellipse">
            <a:avLst/>
          </a:prstGeom>
          <a:gradFill>
            <a:gsLst>
              <a:gs pos="16468">
                <a:schemeClr val="accent1">
                  <a:hueOff val="418253"/>
                  <a:satOff val="54545"/>
                  <a:lumOff val="42493"/>
                </a:schemeClr>
              </a:gs>
              <a:gs pos="66925">
                <a:schemeClr val="accent1">
                  <a:hueOff val="357503"/>
                  <a:satOff val="54545"/>
                  <a:lumOff val="29273"/>
                </a:schemeClr>
              </a:gs>
            </a:gsLst>
            <a:path>
              <a:fillToRect l="50000" t="50000" r="50000" b="50000"/>
            </a:path>
          </a:gradFill>
          <a:ln w="12700">
            <a:miter lim="400000"/>
          </a:ln>
          <a:effectLst>
            <a:outerShdw blurRad="3175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lvl1pPr algn="ctr">
              <a:defRPr sz="1600" b="1">
                <a:latin typeface="Roboto Regular"/>
                <a:ea typeface="Roboto Regular"/>
                <a:cs typeface="Roboto Regular"/>
                <a:sym typeface="Roboto Regular"/>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UNICE</a:t>
            </a:r>
            <a:r>
              <a:rPr kumimoji="0" lang="en-US" sz="1200" b="1" i="0" u="none" strike="noStrike" kern="0" cap="none" spc="0" normalizeH="0" baseline="0" noProof="0" dirty="0">
                <a:ln>
                  <a:noFill/>
                </a:ln>
                <a:solidFill>
                  <a:srgbClr val="000000"/>
                </a:solidFill>
                <a:effectLst/>
                <a:uLnTx/>
                <a:uFillTx/>
                <a:latin typeface="Roboto Regular"/>
                <a:cs typeface="Aharoni" pitchFamily="2" charset="-79"/>
                <a:sym typeface="Roboto Regular"/>
              </a:rPr>
              <a:t>F</a:t>
            </a:r>
            <a:endParaRPr kumimoji="0" sz="1200" b="1" i="0" u="none" strike="noStrike" kern="0" cap="none" spc="0" normalizeH="0" baseline="0" noProof="0" dirty="0">
              <a:ln>
                <a:noFill/>
              </a:ln>
              <a:solidFill>
                <a:srgbClr val="000000"/>
              </a:solidFill>
              <a:effectLst/>
              <a:uLnTx/>
              <a:uFillTx/>
              <a:latin typeface="Roboto Regular"/>
              <a:cs typeface="Aharoni" pitchFamily="2" charset="-79"/>
              <a:sym typeface="Roboto Regular"/>
            </a:endParaRPr>
          </a:p>
        </p:txBody>
      </p:sp>
      <p:sp>
        <p:nvSpPr>
          <p:cNvPr id="34" name="Shape 703"/>
          <p:cNvSpPr/>
          <p:nvPr/>
        </p:nvSpPr>
        <p:spPr>
          <a:xfrm>
            <a:off x="718596" y="609600"/>
            <a:ext cx="7679264" cy="4924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457200">
              <a:defRPr sz="3200">
                <a:solidFill>
                  <a:srgbClr val="00AEEF"/>
                </a:solidFill>
                <a:latin typeface="Roboto Regular"/>
                <a:ea typeface="Roboto Regular"/>
                <a:cs typeface="Roboto Regular"/>
                <a:sym typeface="Roboto Regular"/>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AEEF"/>
                </a:solidFill>
                <a:effectLst/>
                <a:uLnTx/>
                <a:uFillTx/>
                <a:latin typeface="Roboto Regular"/>
                <a:sym typeface="Roboto Regular"/>
              </a:rPr>
              <a:t>Reporting on the SDGs</a:t>
            </a:r>
            <a:endParaRPr kumimoji="0" sz="3200" b="0" i="0" u="none" strike="noStrike" kern="0" cap="none" spc="0" normalizeH="0" baseline="0" noProof="0" dirty="0">
              <a:ln>
                <a:noFill/>
              </a:ln>
              <a:solidFill>
                <a:srgbClr val="00AEEF"/>
              </a:solidFill>
              <a:effectLst/>
              <a:uLnTx/>
              <a:uFillTx/>
              <a:latin typeface="Roboto Regular"/>
              <a:sym typeface="Roboto Regular"/>
            </a:endParaRPr>
          </a:p>
        </p:txBody>
      </p:sp>
      <p:sp>
        <p:nvSpPr>
          <p:cNvPr id="32" name="Shape 725">
            <a:extLst>
              <a:ext uri="{FF2B5EF4-FFF2-40B4-BE49-F238E27FC236}">
                <a16:creationId xmlns:a16="http://schemas.microsoft.com/office/drawing/2014/main" id="{0A4CA12A-D835-4FFF-85CA-F33A5A7E4366}"/>
              </a:ext>
            </a:extLst>
          </p:cNvPr>
          <p:cNvSpPr/>
          <p:nvPr/>
        </p:nvSpPr>
        <p:spPr>
          <a:xfrm>
            <a:off x="1946570" y="6217600"/>
            <a:ext cx="3762370" cy="592092"/>
          </a:xfrm>
          <a:prstGeom prst="roundRect">
            <a:avLst>
              <a:gd name="adj" fmla="val 43555"/>
            </a:avLst>
          </a:prstGeom>
          <a:solidFill>
            <a:srgbClr val="005493"/>
          </a:solidFill>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chor="ctr"/>
          <a:lstStyle>
            <a:lvl1pPr algn="ctr">
              <a:defRPr>
                <a:solidFill>
                  <a:srgbClr val="EBEBEB"/>
                </a:solidFill>
              </a:defRPr>
            </a:lvl1pPr>
          </a:lstStyle>
          <a:p>
            <a:pPr marL="0" marR="0" lvl="0" indent="0" algn="ctr" defTabSz="457136" rtl="0" eaLnBrk="1" fontAlgn="auto" latinLnBrk="0" hangingPunct="0">
              <a:lnSpc>
                <a:spcPct val="100000"/>
              </a:lnSpc>
              <a:spcBef>
                <a:spcPts val="0"/>
              </a:spcBef>
              <a:spcAft>
                <a:spcPts val="0"/>
              </a:spcAft>
              <a:buClrTx/>
              <a:buSzTx/>
              <a:buFontTx/>
              <a:buNone/>
              <a:tabLst/>
              <a:defRPr/>
            </a:pPr>
            <a:r>
              <a:rPr lang="fr-FR" dirty="0" err="1">
                <a:latin typeface="Calibri"/>
              </a:rPr>
              <a:t>SG’s</a:t>
            </a:r>
            <a:r>
              <a:rPr lang="fr-FR" dirty="0">
                <a:latin typeface="Calibri"/>
              </a:rPr>
              <a:t> Progress Report and </a:t>
            </a:r>
            <a:r>
              <a:rPr lang="fr-FR" dirty="0" err="1">
                <a:latin typeface="Calibri"/>
              </a:rPr>
              <a:t>Annual</a:t>
            </a:r>
            <a:r>
              <a:rPr lang="fr-FR" dirty="0">
                <a:latin typeface="Calibri"/>
              </a:rPr>
              <a:t> SDGS Report</a:t>
            </a:r>
            <a:endParaRPr kumimoji="0" sz="1800" b="0" i="0" u="none" strike="noStrike" kern="0" cap="none" spc="0" normalizeH="0" baseline="0" noProof="0" dirty="0">
              <a:ln>
                <a:noFill/>
              </a:ln>
              <a:solidFill>
                <a:srgbClr val="EBEBEB"/>
              </a:solidFill>
              <a:effectLst/>
              <a:uLnTx/>
              <a:uFillTx/>
              <a:latin typeface="Calibri"/>
              <a:sym typeface="Calibri"/>
            </a:endParaRPr>
          </a:p>
        </p:txBody>
      </p:sp>
      <p:sp>
        <p:nvSpPr>
          <p:cNvPr id="33" name="Shape 726">
            <a:extLst>
              <a:ext uri="{FF2B5EF4-FFF2-40B4-BE49-F238E27FC236}">
                <a16:creationId xmlns:a16="http://schemas.microsoft.com/office/drawing/2014/main" id="{75BC3E6E-0968-4320-9D20-17081E94158F}"/>
              </a:ext>
            </a:extLst>
          </p:cNvPr>
          <p:cNvSpPr/>
          <p:nvPr/>
        </p:nvSpPr>
        <p:spPr>
          <a:xfrm>
            <a:off x="691505" y="4422675"/>
            <a:ext cx="8198369" cy="1310795"/>
          </a:xfrm>
          <a:prstGeom prst="roundRect">
            <a:avLst>
              <a:gd name="adj" fmla="val 43555"/>
            </a:avLst>
          </a:prstGeom>
          <a:solidFill>
            <a:srgbClr val="005493"/>
          </a:solidFill>
          <a:ln w="12700">
            <a:miter lim="400000"/>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lgn="ctr">
              <a:defRPr>
                <a:solidFill>
                  <a:srgbClr val="EBEBEB"/>
                </a:solidFill>
              </a:defRPr>
            </a:lvl1pPr>
          </a:lstStyle>
          <a:p>
            <a:r>
              <a:rPr lang="fr-FR" dirty="0" err="1"/>
              <a:t>Development</a:t>
            </a:r>
            <a:r>
              <a:rPr lang="fr-FR" dirty="0"/>
              <a:t> of </a:t>
            </a:r>
            <a:r>
              <a:rPr lang="fr-FR" dirty="0" err="1"/>
              <a:t>methodologies</a:t>
            </a:r>
            <a:r>
              <a:rPr lang="fr-FR" dirty="0"/>
              <a:t>, support for data collection and </a:t>
            </a:r>
            <a:r>
              <a:rPr lang="fr-FR" dirty="0" err="1"/>
              <a:t>analysis</a:t>
            </a:r>
            <a:r>
              <a:rPr lang="fr-FR" dirty="0"/>
              <a:t>, </a:t>
            </a:r>
            <a:r>
              <a:rPr lang="fr-FR" dirty="0" err="1"/>
              <a:t>quality</a:t>
            </a:r>
            <a:r>
              <a:rPr lang="fr-FR" dirty="0"/>
              <a:t> assurance, h</a:t>
            </a:r>
            <a:r>
              <a:rPr dirty="0" err="1"/>
              <a:t>armonisation</a:t>
            </a:r>
            <a:r>
              <a:rPr dirty="0"/>
              <a:t> </a:t>
            </a:r>
            <a:r>
              <a:rPr lang="fr-FR" dirty="0"/>
              <a:t>for </a:t>
            </a:r>
            <a:r>
              <a:rPr dirty="0"/>
              <a:t>international comparability</a:t>
            </a:r>
            <a:r>
              <a:rPr lang="fr-FR" dirty="0"/>
              <a:t>, </a:t>
            </a:r>
            <a:r>
              <a:rPr lang="fr-FR" dirty="0" err="1"/>
              <a:t>overview</a:t>
            </a:r>
            <a:r>
              <a:rPr lang="fr-FR" dirty="0"/>
              <a:t> of </a:t>
            </a:r>
            <a:r>
              <a:rPr lang="fr-FR" dirty="0" err="1"/>
              <a:t>regional</a:t>
            </a:r>
            <a:r>
              <a:rPr lang="fr-FR" dirty="0"/>
              <a:t> and global </a:t>
            </a:r>
            <a:r>
              <a:rPr lang="fr-FR" dirty="0" err="1"/>
              <a:t>progress</a:t>
            </a:r>
            <a:r>
              <a:rPr lang="fr-FR" dirty="0"/>
              <a:t>, </a:t>
            </a:r>
            <a:r>
              <a:rPr lang="fr-FR" dirty="0" err="1"/>
              <a:t>thematic</a:t>
            </a:r>
            <a:r>
              <a:rPr lang="fr-FR" dirty="0"/>
              <a:t> </a:t>
            </a:r>
            <a:r>
              <a:rPr lang="fr-FR" dirty="0" err="1"/>
              <a:t>reviews</a:t>
            </a:r>
            <a:r>
              <a:rPr lang="fr-FR" dirty="0"/>
              <a:t>, </a:t>
            </a:r>
            <a:r>
              <a:rPr lang="fr-FR" dirty="0" err="1"/>
              <a:t>analysis</a:t>
            </a:r>
            <a:r>
              <a:rPr lang="fr-FR" dirty="0"/>
              <a:t> of data gaps or challenges</a:t>
            </a:r>
            <a:endParaRPr dirty="0"/>
          </a:p>
        </p:txBody>
      </p:sp>
    </p:spTree>
    <p:extLst>
      <p:ext uri="{BB962C8B-B14F-4D97-AF65-F5344CB8AC3E}">
        <p14:creationId xmlns:p14="http://schemas.microsoft.com/office/powerpoint/2010/main" val="380071914"/>
      </p:ext>
    </p:extLst>
  </p:cSld>
  <p:clrMapOvr>
    <a:masterClrMapping/>
  </p:clrMapOvr>
  <p:transition spd="slow" advClick="0">
    <p:randomBar dir="vert"/>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27"/>
                                        </p:tgtEl>
                                        <p:attrNameLst>
                                          <p:attrName>style.visibility</p:attrName>
                                        </p:attrNameLst>
                                      </p:cBhvr>
                                      <p:to>
                                        <p:strVal val="visible"/>
                                      </p:to>
                                    </p:set>
                                    <p:animEffect transition="in" filter="circle(in)">
                                      <p:cBhvr>
                                        <p:cTn id="7" dur="2000"/>
                                        <p:tgtEl>
                                          <p:spTgt spid="7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28"/>
                                        </p:tgtEl>
                                        <p:attrNameLst>
                                          <p:attrName>style.visibility</p:attrName>
                                        </p:attrNameLst>
                                      </p:cBhvr>
                                      <p:to>
                                        <p:strVal val="visible"/>
                                      </p:to>
                                    </p:set>
                                    <p:animEffect transition="in" filter="circle(in)">
                                      <p:cBhvr>
                                        <p:cTn id="10" dur="2000"/>
                                        <p:tgtEl>
                                          <p:spTgt spid="728"/>
                                        </p:tgtEl>
                                      </p:cBhvr>
                                    </p:animEffect>
                                  </p:childTnLst>
                                </p:cTn>
                              </p:par>
                            </p:childTnLst>
                          </p:cTn>
                        </p:par>
                        <p:par>
                          <p:cTn id="11" fill="hold">
                            <p:stCondLst>
                              <p:cond delay="2000"/>
                            </p:stCondLst>
                            <p:childTnLst>
                              <p:par>
                                <p:cTn id="12" presetID="26" presetClass="entr" presetSubtype="0" fill="hold" grpId="1" nodeType="afterEffect">
                                  <p:stCondLst>
                                    <p:cond delay="0"/>
                                  </p:stCondLst>
                                  <p:childTnLst>
                                    <p:set>
                                      <p:cBhvr>
                                        <p:cTn id="13" dur="1" fill="hold">
                                          <p:stCondLst>
                                            <p:cond delay="0"/>
                                          </p:stCondLst>
                                        </p:cTn>
                                        <p:tgtEl>
                                          <p:spTgt spid="750"/>
                                        </p:tgtEl>
                                        <p:attrNameLst>
                                          <p:attrName>style.visibility</p:attrName>
                                        </p:attrNameLst>
                                      </p:cBhvr>
                                      <p:to>
                                        <p:strVal val="visible"/>
                                      </p:to>
                                    </p:set>
                                    <p:animEffect transition="in" filter="wipe(down)">
                                      <p:cBhvr>
                                        <p:cTn id="14" dur="580">
                                          <p:stCondLst>
                                            <p:cond delay="0"/>
                                          </p:stCondLst>
                                        </p:cTn>
                                        <p:tgtEl>
                                          <p:spTgt spid="750"/>
                                        </p:tgtEl>
                                      </p:cBhvr>
                                    </p:animEffect>
                                    <p:anim calcmode="lin" valueType="num">
                                      <p:cBhvr>
                                        <p:cTn id="15" dur="1822" tmFilter="0,0; 0.14,0.36; 0.43,0.73; 0.71,0.91; 1.0,1.0">
                                          <p:stCondLst>
                                            <p:cond delay="0"/>
                                          </p:stCondLst>
                                        </p:cTn>
                                        <p:tgtEl>
                                          <p:spTgt spid="75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5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5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5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50"/>
                                        </p:tgtEl>
                                        <p:attrNameLst>
                                          <p:attrName>ppt_y</p:attrName>
                                        </p:attrNameLst>
                                      </p:cBhvr>
                                      <p:tavLst>
                                        <p:tav tm="0" fmla="#ppt_y-sin(pi*$)/81">
                                          <p:val>
                                            <p:fltVal val="0"/>
                                          </p:val>
                                        </p:tav>
                                        <p:tav tm="100000">
                                          <p:val>
                                            <p:fltVal val="1"/>
                                          </p:val>
                                        </p:tav>
                                      </p:tavLst>
                                    </p:anim>
                                    <p:animScale>
                                      <p:cBhvr>
                                        <p:cTn id="20" dur="26">
                                          <p:stCondLst>
                                            <p:cond delay="650"/>
                                          </p:stCondLst>
                                        </p:cTn>
                                        <p:tgtEl>
                                          <p:spTgt spid="750"/>
                                        </p:tgtEl>
                                      </p:cBhvr>
                                      <p:to x="100000" y="60000"/>
                                    </p:animScale>
                                    <p:animScale>
                                      <p:cBhvr>
                                        <p:cTn id="21" dur="166" decel="50000">
                                          <p:stCondLst>
                                            <p:cond delay="676"/>
                                          </p:stCondLst>
                                        </p:cTn>
                                        <p:tgtEl>
                                          <p:spTgt spid="750"/>
                                        </p:tgtEl>
                                      </p:cBhvr>
                                      <p:to x="100000" y="100000"/>
                                    </p:animScale>
                                    <p:animScale>
                                      <p:cBhvr>
                                        <p:cTn id="22" dur="26">
                                          <p:stCondLst>
                                            <p:cond delay="1312"/>
                                          </p:stCondLst>
                                        </p:cTn>
                                        <p:tgtEl>
                                          <p:spTgt spid="750"/>
                                        </p:tgtEl>
                                      </p:cBhvr>
                                      <p:to x="100000" y="80000"/>
                                    </p:animScale>
                                    <p:animScale>
                                      <p:cBhvr>
                                        <p:cTn id="23" dur="166" decel="50000">
                                          <p:stCondLst>
                                            <p:cond delay="1338"/>
                                          </p:stCondLst>
                                        </p:cTn>
                                        <p:tgtEl>
                                          <p:spTgt spid="750"/>
                                        </p:tgtEl>
                                      </p:cBhvr>
                                      <p:to x="100000" y="100000"/>
                                    </p:animScale>
                                    <p:animScale>
                                      <p:cBhvr>
                                        <p:cTn id="24" dur="26">
                                          <p:stCondLst>
                                            <p:cond delay="1642"/>
                                          </p:stCondLst>
                                        </p:cTn>
                                        <p:tgtEl>
                                          <p:spTgt spid="750"/>
                                        </p:tgtEl>
                                      </p:cBhvr>
                                      <p:to x="100000" y="90000"/>
                                    </p:animScale>
                                    <p:animScale>
                                      <p:cBhvr>
                                        <p:cTn id="25" dur="166" decel="50000">
                                          <p:stCondLst>
                                            <p:cond delay="1668"/>
                                          </p:stCondLst>
                                        </p:cTn>
                                        <p:tgtEl>
                                          <p:spTgt spid="750"/>
                                        </p:tgtEl>
                                      </p:cBhvr>
                                      <p:to x="100000" y="100000"/>
                                    </p:animScale>
                                    <p:animScale>
                                      <p:cBhvr>
                                        <p:cTn id="26" dur="26">
                                          <p:stCondLst>
                                            <p:cond delay="1808"/>
                                          </p:stCondLst>
                                        </p:cTn>
                                        <p:tgtEl>
                                          <p:spTgt spid="750"/>
                                        </p:tgtEl>
                                      </p:cBhvr>
                                      <p:to x="100000" y="95000"/>
                                    </p:animScale>
                                    <p:animScale>
                                      <p:cBhvr>
                                        <p:cTn id="27" dur="166" decel="50000">
                                          <p:stCondLst>
                                            <p:cond delay="1834"/>
                                          </p:stCondLst>
                                        </p:cTn>
                                        <p:tgtEl>
                                          <p:spTgt spid="75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xit" presetSubtype="0" fill="hold" grpId="0" nodeType="clickEffect">
                                  <p:stCondLst>
                                    <p:cond delay="0"/>
                                  </p:stCondLst>
                                  <p:childTnLst>
                                    <p:anim calcmode="lin" valueType="num">
                                      <p:cBhvr>
                                        <p:cTn id="31" dur="1000"/>
                                        <p:tgtEl>
                                          <p:spTgt spid="750"/>
                                        </p:tgtEl>
                                        <p:attrNameLst>
                                          <p:attrName>ppt_w</p:attrName>
                                        </p:attrNameLst>
                                      </p:cBhvr>
                                      <p:tavLst>
                                        <p:tav tm="0">
                                          <p:val>
                                            <p:strVal val="ppt_w"/>
                                          </p:val>
                                        </p:tav>
                                        <p:tav tm="100000">
                                          <p:val>
                                            <p:fltVal val="0"/>
                                          </p:val>
                                        </p:tav>
                                      </p:tavLst>
                                    </p:anim>
                                    <p:anim calcmode="lin" valueType="num">
                                      <p:cBhvr>
                                        <p:cTn id="32" dur="1000"/>
                                        <p:tgtEl>
                                          <p:spTgt spid="750"/>
                                        </p:tgtEl>
                                        <p:attrNameLst>
                                          <p:attrName>ppt_h</p:attrName>
                                        </p:attrNameLst>
                                      </p:cBhvr>
                                      <p:tavLst>
                                        <p:tav tm="0">
                                          <p:val>
                                            <p:strVal val="ppt_h"/>
                                          </p:val>
                                        </p:tav>
                                        <p:tav tm="100000">
                                          <p:val>
                                            <p:fltVal val="0"/>
                                          </p:val>
                                        </p:tav>
                                      </p:tavLst>
                                    </p:anim>
                                    <p:anim calcmode="lin" valueType="num">
                                      <p:cBhvr>
                                        <p:cTn id="33" dur="1000"/>
                                        <p:tgtEl>
                                          <p:spTgt spid="750"/>
                                        </p:tgtEl>
                                        <p:attrNameLst>
                                          <p:attrName>style.rotation</p:attrName>
                                        </p:attrNameLst>
                                      </p:cBhvr>
                                      <p:tavLst>
                                        <p:tav tm="0">
                                          <p:val>
                                            <p:fltVal val="0"/>
                                          </p:val>
                                        </p:tav>
                                        <p:tav tm="100000">
                                          <p:val>
                                            <p:fltVal val="90"/>
                                          </p:val>
                                        </p:tav>
                                      </p:tavLst>
                                    </p:anim>
                                    <p:animEffect transition="out" filter="fade">
                                      <p:cBhvr>
                                        <p:cTn id="34" dur="1000"/>
                                        <p:tgtEl>
                                          <p:spTgt spid="750"/>
                                        </p:tgtEl>
                                      </p:cBhvr>
                                    </p:animEffect>
                                    <p:set>
                                      <p:cBhvr>
                                        <p:cTn id="35" dur="1" fill="hold">
                                          <p:stCondLst>
                                            <p:cond delay="999"/>
                                          </p:stCondLst>
                                        </p:cTn>
                                        <p:tgtEl>
                                          <p:spTgt spid="750"/>
                                        </p:tgtEl>
                                        <p:attrNameLst>
                                          <p:attrName>style.visibility</p:attrName>
                                        </p:attrNameLst>
                                      </p:cBhvr>
                                      <p:to>
                                        <p:strVal val="hidden"/>
                                      </p:to>
                                    </p:set>
                                  </p:childTnLst>
                                </p:cTn>
                              </p:par>
                            </p:childTnLst>
                          </p:cTn>
                        </p:par>
                        <p:par>
                          <p:cTn id="36" fill="hold">
                            <p:stCondLst>
                              <p:cond delay="1000"/>
                            </p:stCondLst>
                            <p:childTnLst>
                              <p:par>
                                <p:cTn id="37" presetID="38" presetClass="entr" presetSubtype="0" accel="50000" fill="hold" grpId="0" nodeType="afterEffect">
                                  <p:stCondLst>
                                    <p:cond delay="0"/>
                                  </p:stCondLst>
                                  <p:childTnLst>
                                    <p:set>
                                      <p:cBhvr>
                                        <p:cTn id="38" dur="1" fill="hold">
                                          <p:stCondLst>
                                            <p:cond delay="0"/>
                                          </p:stCondLst>
                                        </p:cTn>
                                        <p:tgtEl>
                                          <p:spTgt spid="749"/>
                                        </p:tgtEl>
                                        <p:attrNameLst>
                                          <p:attrName>style.visibility</p:attrName>
                                        </p:attrNameLst>
                                      </p:cBhvr>
                                      <p:to>
                                        <p:strVal val="visible"/>
                                      </p:to>
                                    </p:set>
                                    <p:set>
                                      <p:cBhvr>
                                        <p:cTn id="39" dur="227" fill="hold">
                                          <p:stCondLst>
                                            <p:cond delay="0"/>
                                          </p:stCondLst>
                                        </p:cTn>
                                        <p:tgtEl>
                                          <p:spTgt spid="749"/>
                                        </p:tgtEl>
                                        <p:attrNameLst>
                                          <p:attrName>style.rotation</p:attrName>
                                        </p:attrNameLst>
                                      </p:cBhvr>
                                      <p:to>
                                        <p:strVal val="-45.0"/>
                                      </p:to>
                                    </p:set>
                                    <p:anim calcmode="lin" valueType="num">
                                      <p:cBhvr>
                                        <p:cTn id="40" dur="227" fill="hold">
                                          <p:stCondLst>
                                            <p:cond delay="227"/>
                                          </p:stCondLst>
                                        </p:cTn>
                                        <p:tgtEl>
                                          <p:spTgt spid="749"/>
                                        </p:tgtEl>
                                        <p:attrNameLst>
                                          <p:attrName>style.rotation</p:attrName>
                                        </p:attrNameLst>
                                      </p:cBhvr>
                                      <p:tavLst>
                                        <p:tav tm="0">
                                          <p:val>
                                            <p:fltVal val="-45"/>
                                          </p:val>
                                        </p:tav>
                                        <p:tav tm="69900">
                                          <p:val>
                                            <p:fltVal val="45"/>
                                          </p:val>
                                        </p:tav>
                                        <p:tav tm="100000">
                                          <p:val>
                                            <p:fltVal val="0"/>
                                          </p:val>
                                        </p:tav>
                                      </p:tavLst>
                                    </p:anim>
                                    <p:anim calcmode="lin" valueType="num">
                                      <p:cBhvr>
                                        <p:cTn id="41" dur="227" fill="hold">
                                          <p:stCondLst>
                                            <p:cond delay="0"/>
                                          </p:stCondLst>
                                        </p:cTn>
                                        <p:tgtEl>
                                          <p:spTgt spid="749"/>
                                        </p:tgtEl>
                                        <p:attrNameLst>
                                          <p:attrName>ppt_y</p:attrName>
                                        </p:attrNameLst>
                                      </p:cBhvr>
                                      <p:tavLst>
                                        <p:tav tm="0">
                                          <p:val>
                                            <p:strVal val="#ppt_y-1"/>
                                          </p:val>
                                        </p:tav>
                                        <p:tav tm="100000">
                                          <p:val>
                                            <p:strVal val="#ppt_y-(0.354*#ppt_w-0.172*#ppt_h)"/>
                                          </p:val>
                                        </p:tav>
                                      </p:tavLst>
                                    </p:anim>
                                    <p:anim calcmode="lin" valueType="num">
                                      <p:cBhvr>
                                        <p:cTn id="42" dur="78" decel="50000" autoRev="1" fill="hold">
                                          <p:stCondLst>
                                            <p:cond delay="227"/>
                                          </p:stCondLst>
                                        </p:cTn>
                                        <p:tgtEl>
                                          <p:spTgt spid="749"/>
                                        </p:tgtEl>
                                        <p:attrNameLst>
                                          <p:attrName>ppt_y</p:attrName>
                                        </p:attrNameLst>
                                      </p:cBhvr>
                                      <p:tavLst>
                                        <p:tav tm="0">
                                          <p:val>
                                            <p:strVal val="#ppt_y-(0.354*#ppt_w-0.172*#ppt_h)"/>
                                          </p:val>
                                        </p:tav>
                                        <p:tav tm="100000">
                                          <p:val>
                                            <p:strVal val="#ppt_y-(0.354*#ppt_w-0.172*#ppt_h)-#ppt_h/2"/>
                                          </p:val>
                                        </p:tav>
                                      </p:tavLst>
                                    </p:anim>
                                    <p:anim calcmode="lin" valueType="num">
                                      <p:cBhvr>
                                        <p:cTn id="43" dur="68" fill="hold">
                                          <p:stCondLst>
                                            <p:cond delay="432"/>
                                          </p:stCondLst>
                                        </p:cTn>
                                        <p:tgtEl>
                                          <p:spTgt spid="749"/>
                                        </p:tgtEl>
                                        <p:attrNameLst>
                                          <p:attrName>ppt_y</p:attrName>
                                        </p:attrNameLst>
                                      </p:cBhvr>
                                      <p:tavLst>
                                        <p:tav tm="0">
                                          <p:val>
                                            <p:strVal val="#ppt_y-(0.354*#ppt_w-0.172*#ppt_h)"/>
                                          </p:val>
                                        </p:tav>
                                        <p:tav tm="100000">
                                          <p:val>
                                            <p:strVal val="#ppt_y"/>
                                          </p:val>
                                        </p:tav>
                                      </p:tavLst>
                                    </p:anim>
                                  </p:childTnLst>
                                </p:cTn>
                              </p:par>
                            </p:childTnLst>
                          </p:cTn>
                        </p:par>
                        <p:par>
                          <p:cTn id="44" fill="hold">
                            <p:stCondLst>
                              <p:cond delay="1500"/>
                            </p:stCondLst>
                            <p:childTnLst>
                              <p:par>
                                <p:cTn id="45" presetID="38" presetClass="entr" presetSubtype="0" accel="50000" fill="hold" grpId="0" nodeType="afterEffect">
                                  <p:stCondLst>
                                    <p:cond delay="0"/>
                                  </p:stCondLst>
                                  <p:childTnLst>
                                    <p:set>
                                      <p:cBhvr>
                                        <p:cTn id="46" dur="1" fill="hold">
                                          <p:stCondLst>
                                            <p:cond delay="0"/>
                                          </p:stCondLst>
                                        </p:cTn>
                                        <p:tgtEl>
                                          <p:spTgt spid="747"/>
                                        </p:tgtEl>
                                        <p:attrNameLst>
                                          <p:attrName>style.visibility</p:attrName>
                                        </p:attrNameLst>
                                      </p:cBhvr>
                                      <p:to>
                                        <p:strVal val="visible"/>
                                      </p:to>
                                    </p:set>
                                    <p:set>
                                      <p:cBhvr>
                                        <p:cTn id="47" dur="227" fill="hold">
                                          <p:stCondLst>
                                            <p:cond delay="0"/>
                                          </p:stCondLst>
                                        </p:cTn>
                                        <p:tgtEl>
                                          <p:spTgt spid="747"/>
                                        </p:tgtEl>
                                        <p:attrNameLst>
                                          <p:attrName>style.rotation</p:attrName>
                                        </p:attrNameLst>
                                      </p:cBhvr>
                                      <p:to>
                                        <p:strVal val="-45.0"/>
                                      </p:to>
                                    </p:set>
                                    <p:anim calcmode="lin" valueType="num">
                                      <p:cBhvr>
                                        <p:cTn id="48" dur="227" fill="hold">
                                          <p:stCondLst>
                                            <p:cond delay="227"/>
                                          </p:stCondLst>
                                        </p:cTn>
                                        <p:tgtEl>
                                          <p:spTgt spid="747"/>
                                        </p:tgtEl>
                                        <p:attrNameLst>
                                          <p:attrName>style.rotation</p:attrName>
                                        </p:attrNameLst>
                                      </p:cBhvr>
                                      <p:tavLst>
                                        <p:tav tm="0">
                                          <p:val>
                                            <p:fltVal val="-45"/>
                                          </p:val>
                                        </p:tav>
                                        <p:tav tm="69900">
                                          <p:val>
                                            <p:fltVal val="45"/>
                                          </p:val>
                                        </p:tav>
                                        <p:tav tm="100000">
                                          <p:val>
                                            <p:fltVal val="0"/>
                                          </p:val>
                                        </p:tav>
                                      </p:tavLst>
                                    </p:anim>
                                    <p:anim calcmode="lin" valueType="num">
                                      <p:cBhvr>
                                        <p:cTn id="49" dur="227" fill="hold">
                                          <p:stCondLst>
                                            <p:cond delay="0"/>
                                          </p:stCondLst>
                                        </p:cTn>
                                        <p:tgtEl>
                                          <p:spTgt spid="747"/>
                                        </p:tgtEl>
                                        <p:attrNameLst>
                                          <p:attrName>ppt_y</p:attrName>
                                        </p:attrNameLst>
                                      </p:cBhvr>
                                      <p:tavLst>
                                        <p:tav tm="0">
                                          <p:val>
                                            <p:strVal val="#ppt_y-1"/>
                                          </p:val>
                                        </p:tav>
                                        <p:tav tm="100000">
                                          <p:val>
                                            <p:strVal val="#ppt_y-(0.354*#ppt_w-0.172*#ppt_h)"/>
                                          </p:val>
                                        </p:tav>
                                      </p:tavLst>
                                    </p:anim>
                                    <p:anim calcmode="lin" valueType="num">
                                      <p:cBhvr>
                                        <p:cTn id="50" dur="78" decel="50000" autoRev="1" fill="hold">
                                          <p:stCondLst>
                                            <p:cond delay="227"/>
                                          </p:stCondLst>
                                        </p:cTn>
                                        <p:tgtEl>
                                          <p:spTgt spid="747"/>
                                        </p:tgtEl>
                                        <p:attrNameLst>
                                          <p:attrName>ppt_y</p:attrName>
                                        </p:attrNameLst>
                                      </p:cBhvr>
                                      <p:tavLst>
                                        <p:tav tm="0">
                                          <p:val>
                                            <p:strVal val="#ppt_y-(0.354*#ppt_w-0.172*#ppt_h)"/>
                                          </p:val>
                                        </p:tav>
                                        <p:tav tm="100000">
                                          <p:val>
                                            <p:strVal val="#ppt_y-(0.354*#ppt_w-0.172*#ppt_h)-#ppt_h/2"/>
                                          </p:val>
                                        </p:tav>
                                      </p:tavLst>
                                    </p:anim>
                                    <p:anim calcmode="lin" valueType="num">
                                      <p:cBhvr>
                                        <p:cTn id="51" dur="68" fill="hold">
                                          <p:stCondLst>
                                            <p:cond delay="432"/>
                                          </p:stCondLst>
                                        </p:cTn>
                                        <p:tgtEl>
                                          <p:spTgt spid="747"/>
                                        </p:tgtEl>
                                        <p:attrNameLst>
                                          <p:attrName>ppt_y</p:attrName>
                                        </p:attrNameLst>
                                      </p:cBhvr>
                                      <p:tavLst>
                                        <p:tav tm="0">
                                          <p:val>
                                            <p:strVal val="#ppt_y-(0.354*#ppt_w-0.172*#ppt_h)"/>
                                          </p:val>
                                        </p:tav>
                                        <p:tav tm="100000">
                                          <p:val>
                                            <p:strVal val="#ppt_y"/>
                                          </p:val>
                                        </p:tav>
                                      </p:tavLst>
                                    </p:anim>
                                  </p:childTnLst>
                                </p:cTn>
                              </p:par>
                            </p:childTnLst>
                          </p:cTn>
                        </p:par>
                        <p:par>
                          <p:cTn id="52" fill="hold">
                            <p:stCondLst>
                              <p:cond delay="2000"/>
                            </p:stCondLst>
                            <p:childTnLst>
                              <p:par>
                                <p:cTn id="53" presetID="38" presetClass="entr" presetSubtype="0" accel="50000" fill="hold" grpId="0" nodeType="afterEffect">
                                  <p:stCondLst>
                                    <p:cond delay="0"/>
                                  </p:stCondLst>
                                  <p:childTnLst>
                                    <p:set>
                                      <p:cBhvr>
                                        <p:cTn id="54" dur="1" fill="hold">
                                          <p:stCondLst>
                                            <p:cond delay="0"/>
                                          </p:stCondLst>
                                        </p:cTn>
                                        <p:tgtEl>
                                          <p:spTgt spid="739"/>
                                        </p:tgtEl>
                                        <p:attrNameLst>
                                          <p:attrName>style.visibility</p:attrName>
                                        </p:attrNameLst>
                                      </p:cBhvr>
                                      <p:to>
                                        <p:strVal val="visible"/>
                                      </p:to>
                                    </p:set>
                                    <p:set>
                                      <p:cBhvr>
                                        <p:cTn id="55" dur="227" fill="hold">
                                          <p:stCondLst>
                                            <p:cond delay="0"/>
                                          </p:stCondLst>
                                        </p:cTn>
                                        <p:tgtEl>
                                          <p:spTgt spid="739"/>
                                        </p:tgtEl>
                                        <p:attrNameLst>
                                          <p:attrName>style.rotation</p:attrName>
                                        </p:attrNameLst>
                                      </p:cBhvr>
                                      <p:to>
                                        <p:strVal val="-45.0"/>
                                      </p:to>
                                    </p:set>
                                    <p:anim calcmode="lin" valueType="num">
                                      <p:cBhvr>
                                        <p:cTn id="56" dur="227" fill="hold">
                                          <p:stCondLst>
                                            <p:cond delay="227"/>
                                          </p:stCondLst>
                                        </p:cTn>
                                        <p:tgtEl>
                                          <p:spTgt spid="739"/>
                                        </p:tgtEl>
                                        <p:attrNameLst>
                                          <p:attrName>style.rotation</p:attrName>
                                        </p:attrNameLst>
                                      </p:cBhvr>
                                      <p:tavLst>
                                        <p:tav tm="0">
                                          <p:val>
                                            <p:fltVal val="-45"/>
                                          </p:val>
                                        </p:tav>
                                        <p:tav tm="69900">
                                          <p:val>
                                            <p:fltVal val="45"/>
                                          </p:val>
                                        </p:tav>
                                        <p:tav tm="100000">
                                          <p:val>
                                            <p:fltVal val="0"/>
                                          </p:val>
                                        </p:tav>
                                      </p:tavLst>
                                    </p:anim>
                                    <p:anim calcmode="lin" valueType="num">
                                      <p:cBhvr>
                                        <p:cTn id="57" dur="227" fill="hold">
                                          <p:stCondLst>
                                            <p:cond delay="0"/>
                                          </p:stCondLst>
                                        </p:cTn>
                                        <p:tgtEl>
                                          <p:spTgt spid="739"/>
                                        </p:tgtEl>
                                        <p:attrNameLst>
                                          <p:attrName>ppt_y</p:attrName>
                                        </p:attrNameLst>
                                      </p:cBhvr>
                                      <p:tavLst>
                                        <p:tav tm="0">
                                          <p:val>
                                            <p:strVal val="#ppt_y-1"/>
                                          </p:val>
                                        </p:tav>
                                        <p:tav tm="100000">
                                          <p:val>
                                            <p:strVal val="#ppt_y-(0.354*#ppt_w-0.172*#ppt_h)"/>
                                          </p:val>
                                        </p:tav>
                                      </p:tavLst>
                                    </p:anim>
                                    <p:anim calcmode="lin" valueType="num">
                                      <p:cBhvr>
                                        <p:cTn id="58" dur="78" decel="50000" autoRev="1" fill="hold">
                                          <p:stCondLst>
                                            <p:cond delay="227"/>
                                          </p:stCondLst>
                                        </p:cTn>
                                        <p:tgtEl>
                                          <p:spTgt spid="739"/>
                                        </p:tgtEl>
                                        <p:attrNameLst>
                                          <p:attrName>ppt_y</p:attrName>
                                        </p:attrNameLst>
                                      </p:cBhvr>
                                      <p:tavLst>
                                        <p:tav tm="0">
                                          <p:val>
                                            <p:strVal val="#ppt_y-(0.354*#ppt_w-0.172*#ppt_h)"/>
                                          </p:val>
                                        </p:tav>
                                        <p:tav tm="100000">
                                          <p:val>
                                            <p:strVal val="#ppt_y-(0.354*#ppt_w-0.172*#ppt_h)-#ppt_h/2"/>
                                          </p:val>
                                        </p:tav>
                                      </p:tavLst>
                                    </p:anim>
                                    <p:anim calcmode="lin" valueType="num">
                                      <p:cBhvr>
                                        <p:cTn id="59" dur="68" fill="hold">
                                          <p:stCondLst>
                                            <p:cond delay="432"/>
                                          </p:stCondLst>
                                        </p:cTn>
                                        <p:tgtEl>
                                          <p:spTgt spid="739"/>
                                        </p:tgtEl>
                                        <p:attrNameLst>
                                          <p:attrName>ppt_y</p:attrName>
                                        </p:attrNameLst>
                                      </p:cBhvr>
                                      <p:tavLst>
                                        <p:tav tm="0">
                                          <p:val>
                                            <p:strVal val="#ppt_y-(0.354*#ppt_w-0.172*#ppt_h)"/>
                                          </p:val>
                                        </p:tav>
                                        <p:tav tm="100000">
                                          <p:val>
                                            <p:strVal val="#ppt_y"/>
                                          </p:val>
                                        </p:tav>
                                      </p:tavLst>
                                    </p:anim>
                                  </p:childTnLst>
                                </p:cTn>
                              </p:par>
                            </p:childTnLst>
                          </p:cTn>
                        </p:par>
                        <p:par>
                          <p:cTn id="60" fill="hold">
                            <p:stCondLst>
                              <p:cond delay="2500"/>
                            </p:stCondLst>
                            <p:childTnLst>
                              <p:par>
                                <p:cTn id="61" presetID="38" presetClass="entr" presetSubtype="0" accel="50000" fill="hold" grpId="0" nodeType="afterEffect">
                                  <p:stCondLst>
                                    <p:cond delay="0"/>
                                  </p:stCondLst>
                                  <p:childTnLst>
                                    <p:set>
                                      <p:cBhvr>
                                        <p:cTn id="62" dur="1" fill="hold">
                                          <p:stCondLst>
                                            <p:cond delay="0"/>
                                          </p:stCondLst>
                                        </p:cTn>
                                        <p:tgtEl>
                                          <p:spTgt spid="744"/>
                                        </p:tgtEl>
                                        <p:attrNameLst>
                                          <p:attrName>style.visibility</p:attrName>
                                        </p:attrNameLst>
                                      </p:cBhvr>
                                      <p:to>
                                        <p:strVal val="visible"/>
                                      </p:to>
                                    </p:set>
                                    <p:set>
                                      <p:cBhvr>
                                        <p:cTn id="63" dur="227" fill="hold">
                                          <p:stCondLst>
                                            <p:cond delay="0"/>
                                          </p:stCondLst>
                                        </p:cTn>
                                        <p:tgtEl>
                                          <p:spTgt spid="744"/>
                                        </p:tgtEl>
                                        <p:attrNameLst>
                                          <p:attrName>style.rotation</p:attrName>
                                        </p:attrNameLst>
                                      </p:cBhvr>
                                      <p:to>
                                        <p:strVal val="-45.0"/>
                                      </p:to>
                                    </p:set>
                                    <p:anim calcmode="lin" valueType="num">
                                      <p:cBhvr>
                                        <p:cTn id="64" dur="227" fill="hold">
                                          <p:stCondLst>
                                            <p:cond delay="227"/>
                                          </p:stCondLst>
                                        </p:cTn>
                                        <p:tgtEl>
                                          <p:spTgt spid="744"/>
                                        </p:tgtEl>
                                        <p:attrNameLst>
                                          <p:attrName>style.rotation</p:attrName>
                                        </p:attrNameLst>
                                      </p:cBhvr>
                                      <p:tavLst>
                                        <p:tav tm="0">
                                          <p:val>
                                            <p:fltVal val="-45"/>
                                          </p:val>
                                        </p:tav>
                                        <p:tav tm="69900">
                                          <p:val>
                                            <p:fltVal val="45"/>
                                          </p:val>
                                        </p:tav>
                                        <p:tav tm="100000">
                                          <p:val>
                                            <p:fltVal val="0"/>
                                          </p:val>
                                        </p:tav>
                                      </p:tavLst>
                                    </p:anim>
                                    <p:anim calcmode="lin" valueType="num">
                                      <p:cBhvr>
                                        <p:cTn id="65" dur="227" fill="hold">
                                          <p:stCondLst>
                                            <p:cond delay="0"/>
                                          </p:stCondLst>
                                        </p:cTn>
                                        <p:tgtEl>
                                          <p:spTgt spid="744"/>
                                        </p:tgtEl>
                                        <p:attrNameLst>
                                          <p:attrName>ppt_y</p:attrName>
                                        </p:attrNameLst>
                                      </p:cBhvr>
                                      <p:tavLst>
                                        <p:tav tm="0">
                                          <p:val>
                                            <p:strVal val="#ppt_y-1"/>
                                          </p:val>
                                        </p:tav>
                                        <p:tav tm="100000">
                                          <p:val>
                                            <p:strVal val="#ppt_y-(0.354*#ppt_w-0.172*#ppt_h)"/>
                                          </p:val>
                                        </p:tav>
                                      </p:tavLst>
                                    </p:anim>
                                    <p:anim calcmode="lin" valueType="num">
                                      <p:cBhvr>
                                        <p:cTn id="66" dur="78" decel="50000" autoRev="1" fill="hold">
                                          <p:stCondLst>
                                            <p:cond delay="227"/>
                                          </p:stCondLst>
                                        </p:cTn>
                                        <p:tgtEl>
                                          <p:spTgt spid="744"/>
                                        </p:tgtEl>
                                        <p:attrNameLst>
                                          <p:attrName>ppt_y</p:attrName>
                                        </p:attrNameLst>
                                      </p:cBhvr>
                                      <p:tavLst>
                                        <p:tav tm="0">
                                          <p:val>
                                            <p:strVal val="#ppt_y-(0.354*#ppt_w-0.172*#ppt_h)"/>
                                          </p:val>
                                        </p:tav>
                                        <p:tav tm="100000">
                                          <p:val>
                                            <p:strVal val="#ppt_y-(0.354*#ppt_w-0.172*#ppt_h)-#ppt_h/2"/>
                                          </p:val>
                                        </p:tav>
                                      </p:tavLst>
                                    </p:anim>
                                    <p:anim calcmode="lin" valueType="num">
                                      <p:cBhvr>
                                        <p:cTn id="67" dur="68" fill="hold">
                                          <p:stCondLst>
                                            <p:cond delay="432"/>
                                          </p:stCondLst>
                                        </p:cTn>
                                        <p:tgtEl>
                                          <p:spTgt spid="744"/>
                                        </p:tgtEl>
                                        <p:attrNameLst>
                                          <p:attrName>ppt_y</p:attrName>
                                        </p:attrNameLst>
                                      </p:cBhvr>
                                      <p:tavLst>
                                        <p:tav tm="0">
                                          <p:val>
                                            <p:strVal val="#ppt_y-(0.354*#ppt_w-0.172*#ppt_h)"/>
                                          </p:val>
                                        </p:tav>
                                        <p:tav tm="100000">
                                          <p:val>
                                            <p:strVal val="#ppt_y"/>
                                          </p:val>
                                        </p:tav>
                                      </p:tavLst>
                                    </p:anim>
                                  </p:childTnLst>
                                </p:cTn>
                              </p:par>
                            </p:childTnLst>
                          </p:cTn>
                        </p:par>
                        <p:par>
                          <p:cTn id="68" fill="hold">
                            <p:stCondLst>
                              <p:cond delay="3000"/>
                            </p:stCondLst>
                            <p:childTnLst>
                              <p:par>
                                <p:cTn id="69" presetID="38" presetClass="entr" presetSubtype="0" accel="50000" fill="hold" grpId="0" nodeType="afterEffect">
                                  <p:stCondLst>
                                    <p:cond delay="0"/>
                                  </p:stCondLst>
                                  <p:childTnLst>
                                    <p:set>
                                      <p:cBhvr>
                                        <p:cTn id="70" dur="1" fill="hold">
                                          <p:stCondLst>
                                            <p:cond delay="0"/>
                                          </p:stCondLst>
                                        </p:cTn>
                                        <p:tgtEl>
                                          <p:spTgt spid="736"/>
                                        </p:tgtEl>
                                        <p:attrNameLst>
                                          <p:attrName>style.visibility</p:attrName>
                                        </p:attrNameLst>
                                      </p:cBhvr>
                                      <p:to>
                                        <p:strVal val="visible"/>
                                      </p:to>
                                    </p:set>
                                    <p:set>
                                      <p:cBhvr>
                                        <p:cTn id="71" dur="227" fill="hold">
                                          <p:stCondLst>
                                            <p:cond delay="0"/>
                                          </p:stCondLst>
                                        </p:cTn>
                                        <p:tgtEl>
                                          <p:spTgt spid="736"/>
                                        </p:tgtEl>
                                        <p:attrNameLst>
                                          <p:attrName>style.rotation</p:attrName>
                                        </p:attrNameLst>
                                      </p:cBhvr>
                                      <p:to>
                                        <p:strVal val="-45.0"/>
                                      </p:to>
                                    </p:set>
                                    <p:anim calcmode="lin" valueType="num">
                                      <p:cBhvr>
                                        <p:cTn id="72" dur="227" fill="hold">
                                          <p:stCondLst>
                                            <p:cond delay="227"/>
                                          </p:stCondLst>
                                        </p:cTn>
                                        <p:tgtEl>
                                          <p:spTgt spid="736"/>
                                        </p:tgtEl>
                                        <p:attrNameLst>
                                          <p:attrName>style.rotation</p:attrName>
                                        </p:attrNameLst>
                                      </p:cBhvr>
                                      <p:tavLst>
                                        <p:tav tm="0">
                                          <p:val>
                                            <p:fltVal val="-45"/>
                                          </p:val>
                                        </p:tav>
                                        <p:tav tm="69900">
                                          <p:val>
                                            <p:fltVal val="45"/>
                                          </p:val>
                                        </p:tav>
                                        <p:tav tm="100000">
                                          <p:val>
                                            <p:fltVal val="0"/>
                                          </p:val>
                                        </p:tav>
                                      </p:tavLst>
                                    </p:anim>
                                    <p:anim calcmode="lin" valueType="num">
                                      <p:cBhvr>
                                        <p:cTn id="73" dur="227" fill="hold">
                                          <p:stCondLst>
                                            <p:cond delay="0"/>
                                          </p:stCondLst>
                                        </p:cTn>
                                        <p:tgtEl>
                                          <p:spTgt spid="736"/>
                                        </p:tgtEl>
                                        <p:attrNameLst>
                                          <p:attrName>ppt_y</p:attrName>
                                        </p:attrNameLst>
                                      </p:cBhvr>
                                      <p:tavLst>
                                        <p:tav tm="0">
                                          <p:val>
                                            <p:strVal val="#ppt_y-1"/>
                                          </p:val>
                                        </p:tav>
                                        <p:tav tm="100000">
                                          <p:val>
                                            <p:strVal val="#ppt_y-(0.354*#ppt_w-0.172*#ppt_h)"/>
                                          </p:val>
                                        </p:tav>
                                      </p:tavLst>
                                    </p:anim>
                                    <p:anim calcmode="lin" valueType="num">
                                      <p:cBhvr>
                                        <p:cTn id="74" dur="78" decel="50000" autoRev="1" fill="hold">
                                          <p:stCondLst>
                                            <p:cond delay="227"/>
                                          </p:stCondLst>
                                        </p:cTn>
                                        <p:tgtEl>
                                          <p:spTgt spid="736"/>
                                        </p:tgtEl>
                                        <p:attrNameLst>
                                          <p:attrName>ppt_y</p:attrName>
                                        </p:attrNameLst>
                                      </p:cBhvr>
                                      <p:tavLst>
                                        <p:tav tm="0">
                                          <p:val>
                                            <p:strVal val="#ppt_y-(0.354*#ppt_w-0.172*#ppt_h)"/>
                                          </p:val>
                                        </p:tav>
                                        <p:tav tm="100000">
                                          <p:val>
                                            <p:strVal val="#ppt_y-(0.354*#ppt_w-0.172*#ppt_h)-#ppt_h/2"/>
                                          </p:val>
                                        </p:tav>
                                      </p:tavLst>
                                    </p:anim>
                                    <p:anim calcmode="lin" valueType="num">
                                      <p:cBhvr>
                                        <p:cTn id="75" dur="68" fill="hold">
                                          <p:stCondLst>
                                            <p:cond delay="432"/>
                                          </p:stCondLst>
                                        </p:cTn>
                                        <p:tgtEl>
                                          <p:spTgt spid="736"/>
                                        </p:tgtEl>
                                        <p:attrNameLst>
                                          <p:attrName>ppt_y</p:attrName>
                                        </p:attrNameLst>
                                      </p:cBhvr>
                                      <p:tavLst>
                                        <p:tav tm="0">
                                          <p:val>
                                            <p:strVal val="#ppt_y-(0.354*#ppt_w-0.172*#ppt_h)"/>
                                          </p:val>
                                        </p:tav>
                                        <p:tav tm="100000">
                                          <p:val>
                                            <p:strVal val="#ppt_y"/>
                                          </p:val>
                                        </p:tav>
                                      </p:tavLst>
                                    </p:anim>
                                  </p:childTnLst>
                                </p:cTn>
                              </p:par>
                            </p:childTnLst>
                          </p:cTn>
                        </p:par>
                        <p:par>
                          <p:cTn id="76" fill="hold">
                            <p:stCondLst>
                              <p:cond delay="3500"/>
                            </p:stCondLst>
                            <p:childTnLst>
                              <p:par>
                                <p:cTn id="77" presetID="38" presetClass="entr" presetSubtype="0" accel="50000" fill="hold" grpId="0" nodeType="afterEffect">
                                  <p:stCondLst>
                                    <p:cond delay="0"/>
                                  </p:stCondLst>
                                  <p:childTnLst>
                                    <p:set>
                                      <p:cBhvr>
                                        <p:cTn id="78" dur="1" fill="hold">
                                          <p:stCondLst>
                                            <p:cond delay="0"/>
                                          </p:stCondLst>
                                        </p:cTn>
                                        <p:tgtEl>
                                          <p:spTgt spid="43"/>
                                        </p:tgtEl>
                                        <p:attrNameLst>
                                          <p:attrName>style.visibility</p:attrName>
                                        </p:attrNameLst>
                                      </p:cBhvr>
                                      <p:to>
                                        <p:strVal val="visible"/>
                                      </p:to>
                                    </p:set>
                                    <p:set>
                                      <p:cBhvr>
                                        <p:cTn id="79" dur="227" fill="hold">
                                          <p:stCondLst>
                                            <p:cond delay="0"/>
                                          </p:stCondLst>
                                        </p:cTn>
                                        <p:tgtEl>
                                          <p:spTgt spid="43"/>
                                        </p:tgtEl>
                                        <p:attrNameLst>
                                          <p:attrName>style.rotation</p:attrName>
                                        </p:attrNameLst>
                                      </p:cBhvr>
                                      <p:to>
                                        <p:strVal val="-45.0"/>
                                      </p:to>
                                    </p:set>
                                    <p:anim calcmode="lin" valueType="num">
                                      <p:cBhvr>
                                        <p:cTn id="80" dur="227" fill="hold">
                                          <p:stCondLst>
                                            <p:cond delay="227"/>
                                          </p:stCondLst>
                                        </p:cTn>
                                        <p:tgtEl>
                                          <p:spTgt spid="43"/>
                                        </p:tgtEl>
                                        <p:attrNameLst>
                                          <p:attrName>style.rotation</p:attrName>
                                        </p:attrNameLst>
                                      </p:cBhvr>
                                      <p:tavLst>
                                        <p:tav tm="0">
                                          <p:val>
                                            <p:fltVal val="-45"/>
                                          </p:val>
                                        </p:tav>
                                        <p:tav tm="69900">
                                          <p:val>
                                            <p:fltVal val="45"/>
                                          </p:val>
                                        </p:tav>
                                        <p:tav tm="100000">
                                          <p:val>
                                            <p:fltVal val="0"/>
                                          </p:val>
                                        </p:tav>
                                      </p:tavLst>
                                    </p:anim>
                                    <p:anim calcmode="lin" valueType="num">
                                      <p:cBhvr>
                                        <p:cTn id="81" dur="227" fill="hold">
                                          <p:stCondLst>
                                            <p:cond delay="0"/>
                                          </p:stCondLst>
                                        </p:cTn>
                                        <p:tgtEl>
                                          <p:spTgt spid="43"/>
                                        </p:tgtEl>
                                        <p:attrNameLst>
                                          <p:attrName>ppt_y</p:attrName>
                                        </p:attrNameLst>
                                      </p:cBhvr>
                                      <p:tavLst>
                                        <p:tav tm="0">
                                          <p:val>
                                            <p:strVal val="#ppt_y-1"/>
                                          </p:val>
                                        </p:tav>
                                        <p:tav tm="100000">
                                          <p:val>
                                            <p:strVal val="#ppt_y-(0.354*#ppt_w-0.172*#ppt_h)"/>
                                          </p:val>
                                        </p:tav>
                                      </p:tavLst>
                                    </p:anim>
                                    <p:anim calcmode="lin" valueType="num">
                                      <p:cBhvr>
                                        <p:cTn id="82" dur="78" decel="50000" autoRev="1" fill="hold">
                                          <p:stCondLst>
                                            <p:cond delay="227"/>
                                          </p:stCondLst>
                                        </p:cTn>
                                        <p:tgtEl>
                                          <p:spTgt spid="43"/>
                                        </p:tgtEl>
                                        <p:attrNameLst>
                                          <p:attrName>ppt_y</p:attrName>
                                        </p:attrNameLst>
                                      </p:cBhvr>
                                      <p:tavLst>
                                        <p:tav tm="0">
                                          <p:val>
                                            <p:strVal val="#ppt_y-(0.354*#ppt_w-0.172*#ppt_h)"/>
                                          </p:val>
                                        </p:tav>
                                        <p:tav tm="100000">
                                          <p:val>
                                            <p:strVal val="#ppt_y-(0.354*#ppt_w-0.172*#ppt_h)-#ppt_h/2"/>
                                          </p:val>
                                        </p:tav>
                                      </p:tavLst>
                                    </p:anim>
                                    <p:anim calcmode="lin" valueType="num">
                                      <p:cBhvr>
                                        <p:cTn id="83" dur="68" fill="hold">
                                          <p:stCondLst>
                                            <p:cond delay="432"/>
                                          </p:stCondLst>
                                        </p:cTn>
                                        <p:tgtEl>
                                          <p:spTgt spid="43"/>
                                        </p:tgtEl>
                                        <p:attrNameLst>
                                          <p:attrName>ppt_y</p:attrName>
                                        </p:attrNameLst>
                                      </p:cBhvr>
                                      <p:tavLst>
                                        <p:tav tm="0">
                                          <p:val>
                                            <p:strVal val="#ppt_y-(0.354*#ppt_w-0.172*#ppt_h)"/>
                                          </p:val>
                                        </p:tav>
                                        <p:tav tm="100000">
                                          <p:val>
                                            <p:strVal val="#ppt_y"/>
                                          </p:val>
                                        </p:tav>
                                      </p:tavLst>
                                    </p:anim>
                                  </p:childTnLst>
                                </p:cTn>
                              </p:par>
                            </p:childTnLst>
                          </p:cTn>
                        </p:par>
                        <p:par>
                          <p:cTn id="84" fill="hold">
                            <p:stCondLst>
                              <p:cond delay="4000"/>
                            </p:stCondLst>
                            <p:childTnLst>
                              <p:par>
                                <p:cTn id="85" presetID="38" presetClass="entr" presetSubtype="0" accel="50000" fill="hold" grpId="0" nodeType="afterEffect">
                                  <p:stCondLst>
                                    <p:cond delay="0"/>
                                  </p:stCondLst>
                                  <p:childTnLst>
                                    <p:set>
                                      <p:cBhvr>
                                        <p:cTn id="86" dur="1" fill="hold">
                                          <p:stCondLst>
                                            <p:cond delay="0"/>
                                          </p:stCondLst>
                                        </p:cTn>
                                        <p:tgtEl>
                                          <p:spTgt spid="47"/>
                                        </p:tgtEl>
                                        <p:attrNameLst>
                                          <p:attrName>style.visibility</p:attrName>
                                        </p:attrNameLst>
                                      </p:cBhvr>
                                      <p:to>
                                        <p:strVal val="visible"/>
                                      </p:to>
                                    </p:set>
                                    <p:set>
                                      <p:cBhvr>
                                        <p:cTn id="87" dur="227" fill="hold">
                                          <p:stCondLst>
                                            <p:cond delay="0"/>
                                          </p:stCondLst>
                                        </p:cTn>
                                        <p:tgtEl>
                                          <p:spTgt spid="47"/>
                                        </p:tgtEl>
                                        <p:attrNameLst>
                                          <p:attrName>style.rotation</p:attrName>
                                        </p:attrNameLst>
                                      </p:cBhvr>
                                      <p:to>
                                        <p:strVal val="-45.0"/>
                                      </p:to>
                                    </p:set>
                                    <p:anim calcmode="lin" valueType="num">
                                      <p:cBhvr>
                                        <p:cTn id="88" dur="227" fill="hold">
                                          <p:stCondLst>
                                            <p:cond delay="227"/>
                                          </p:stCondLst>
                                        </p:cTn>
                                        <p:tgtEl>
                                          <p:spTgt spid="47"/>
                                        </p:tgtEl>
                                        <p:attrNameLst>
                                          <p:attrName>style.rotation</p:attrName>
                                        </p:attrNameLst>
                                      </p:cBhvr>
                                      <p:tavLst>
                                        <p:tav tm="0">
                                          <p:val>
                                            <p:fltVal val="-45"/>
                                          </p:val>
                                        </p:tav>
                                        <p:tav tm="69900">
                                          <p:val>
                                            <p:fltVal val="45"/>
                                          </p:val>
                                        </p:tav>
                                        <p:tav tm="100000">
                                          <p:val>
                                            <p:fltVal val="0"/>
                                          </p:val>
                                        </p:tav>
                                      </p:tavLst>
                                    </p:anim>
                                    <p:anim calcmode="lin" valueType="num">
                                      <p:cBhvr>
                                        <p:cTn id="89" dur="227" fill="hold">
                                          <p:stCondLst>
                                            <p:cond delay="0"/>
                                          </p:stCondLst>
                                        </p:cTn>
                                        <p:tgtEl>
                                          <p:spTgt spid="47"/>
                                        </p:tgtEl>
                                        <p:attrNameLst>
                                          <p:attrName>ppt_y</p:attrName>
                                        </p:attrNameLst>
                                      </p:cBhvr>
                                      <p:tavLst>
                                        <p:tav tm="0">
                                          <p:val>
                                            <p:strVal val="#ppt_y-1"/>
                                          </p:val>
                                        </p:tav>
                                        <p:tav tm="100000">
                                          <p:val>
                                            <p:strVal val="#ppt_y-(0.354*#ppt_w-0.172*#ppt_h)"/>
                                          </p:val>
                                        </p:tav>
                                      </p:tavLst>
                                    </p:anim>
                                    <p:anim calcmode="lin" valueType="num">
                                      <p:cBhvr>
                                        <p:cTn id="90" dur="78" decel="50000" autoRev="1" fill="hold">
                                          <p:stCondLst>
                                            <p:cond delay="227"/>
                                          </p:stCondLst>
                                        </p:cTn>
                                        <p:tgtEl>
                                          <p:spTgt spid="47"/>
                                        </p:tgtEl>
                                        <p:attrNameLst>
                                          <p:attrName>ppt_y</p:attrName>
                                        </p:attrNameLst>
                                      </p:cBhvr>
                                      <p:tavLst>
                                        <p:tav tm="0">
                                          <p:val>
                                            <p:strVal val="#ppt_y-(0.354*#ppt_w-0.172*#ppt_h)"/>
                                          </p:val>
                                        </p:tav>
                                        <p:tav tm="100000">
                                          <p:val>
                                            <p:strVal val="#ppt_y-(0.354*#ppt_w-0.172*#ppt_h)-#ppt_h/2"/>
                                          </p:val>
                                        </p:tav>
                                      </p:tavLst>
                                    </p:anim>
                                    <p:anim calcmode="lin" valueType="num">
                                      <p:cBhvr>
                                        <p:cTn id="91" dur="68" fill="hold">
                                          <p:stCondLst>
                                            <p:cond delay="432"/>
                                          </p:stCondLst>
                                        </p:cTn>
                                        <p:tgtEl>
                                          <p:spTgt spid="47"/>
                                        </p:tgtEl>
                                        <p:attrNameLst>
                                          <p:attrName>ppt_y</p:attrName>
                                        </p:attrNameLst>
                                      </p:cBhvr>
                                      <p:tavLst>
                                        <p:tav tm="0">
                                          <p:val>
                                            <p:strVal val="#ppt_y-(0.354*#ppt_w-0.172*#ppt_h)"/>
                                          </p:val>
                                        </p:tav>
                                        <p:tav tm="100000">
                                          <p:val>
                                            <p:strVal val="#ppt_y"/>
                                          </p:val>
                                        </p:tav>
                                      </p:tavLst>
                                    </p:anim>
                                  </p:childTnLst>
                                </p:cTn>
                              </p:par>
                            </p:childTnLst>
                          </p:cTn>
                        </p:par>
                        <p:par>
                          <p:cTn id="92" fill="hold">
                            <p:stCondLst>
                              <p:cond delay="4500"/>
                            </p:stCondLst>
                            <p:childTnLst>
                              <p:par>
                                <p:cTn id="93" presetID="38" presetClass="entr" presetSubtype="0" accel="50000"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set>
                                      <p:cBhvr>
                                        <p:cTn id="95" dur="227" fill="hold">
                                          <p:stCondLst>
                                            <p:cond delay="0"/>
                                          </p:stCondLst>
                                        </p:cTn>
                                        <p:tgtEl>
                                          <p:spTgt spid="41"/>
                                        </p:tgtEl>
                                        <p:attrNameLst>
                                          <p:attrName>style.rotation</p:attrName>
                                        </p:attrNameLst>
                                      </p:cBhvr>
                                      <p:to>
                                        <p:strVal val="-45.0"/>
                                      </p:to>
                                    </p:set>
                                    <p:anim calcmode="lin" valueType="num">
                                      <p:cBhvr>
                                        <p:cTn id="96" dur="227" fill="hold">
                                          <p:stCondLst>
                                            <p:cond delay="227"/>
                                          </p:stCondLst>
                                        </p:cTn>
                                        <p:tgtEl>
                                          <p:spTgt spid="41"/>
                                        </p:tgtEl>
                                        <p:attrNameLst>
                                          <p:attrName>style.rotation</p:attrName>
                                        </p:attrNameLst>
                                      </p:cBhvr>
                                      <p:tavLst>
                                        <p:tav tm="0">
                                          <p:val>
                                            <p:fltVal val="-45"/>
                                          </p:val>
                                        </p:tav>
                                        <p:tav tm="69900">
                                          <p:val>
                                            <p:fltVal val="45"/>
                                          </p:val>
                                        </p:tav>
                                        <p:tav tm="100000">
                                          <p:val>
                                            <p:fltVal val="0"/>
                                          </p:val>
                                        </p:tav>
                                      </p:tavLst>
                                    </p:anim>
                                    <p:anim calcmode="lin" valueType="num">
                                      <p:cBhvr>
                                        <p:cTn id="97" dur="227" fill="hold">
                                          <p:stCondLst>
                                            <p:cond delay="0"/>
                                          </p:stCondLst>
                                        </p:cTn>
                                        <p:tgtEl>
                                          <p:spTgt spid="41"/>
                                        </p:tgtEl>
                                        <p:attrNameLst>
                                          <p:attrName>ppt_y</p:attrName>
                                        </p:attrNameLst>
                                      </p:cBhvr>
                                      <p:tavLst>
                                        <p:tav tm="0">
                                          <p:val>
                                            <p:strVal val="#ppt_y-1"/>
                                          </p:val>
                                        </p:tav>
                                        <p:tav tm="100000">
                                          <p:val>
                                            <p:strVal val="#ppt_y-(0.354*#ppt_w-0.172*#ppt_h)"/>
                                          </p:val>
                                        </p:tav>
                                      </p:tavLst>
                                    </p:anim>
                                    <p:anim calcmode="lin" valueType="num">
                                      <p:cBhvr>
                                        <p:cTn id="98" dur="78" decel="50000" autoRev="1" fill="hold">
                                          <p:stCondLst>
                                            <p:cond delay="227"/>
                                          </p:stCondLst>
                                        </p:cTn>
                                        <p:tgtEl>
                                          <p:spTgt spid="41"/>
                                        </p:tgtEl>
                                        <p:attrNameLst>
                                          <p:attrName>ppt_y</p:attrName>
                                        </p:attrNameLst>
                                      </p:cBhvr>
                                      <p:tavLst>
                                        <p:tav tm="0">
                                          <p:val>
                                            <p:strVal val="#ppt_y-(0.354*#ppt_w-0.172*#ppt_h)"/>
                                          </p:val>
                                        </p:tav>
                                        <p:tav tm="100000">
                                          <p:val>
                                            <p:strVal val="#ppt_y-(0.354*#ppt_w-0.172*#ppt_h)-#ppt_h/2"/>
                                          </p:val>
                                        </p:tav>
                                      </p:tavLst>
                                    </p:anim>
                                    <p:anim calcmode="lin" valueType="num">
                                      <p:cBhvr>
                                        <p:cTn id="99" dur="68" fill="hold">
                                          <p:stCondLst>
                                            <p:cond delay="432"/>
                                          </p:stCondLst>
                                        </p:cTn>
                                        <p:tgtEl>
                                          <p:spTgt spid="41"/>
                                        </p:tgtEl>
                                        <p:attrNameLst>
                                          <p:attrName>ppt_y</p:attrName>
                                        </p:attrNameLst>
                                      </p:cBhvr>
                                      <p:tavLst>
                                        <p:tav tm="0">
                                          <p:val>
                                            <p:strVal val="#ppt_y-(0.354*#ppt_w-0.172*#ppt_h)"/>
                                          </p:val>
                                        </p:tav>
                                        <p:tav tm="100000">
                                          <p:val>
                                            <p:strVal val="#ppt_y"/>
                                          </p:val>
                                        </p:tav>
                                      </p:tavLst>
                                    </p:anim>
                                  </p:childTnLst>
                                </p:cTn>
                              </p:par>
                            </p:childTnLst>
                          </p:cTn>
                        </p:par>
                        <p:par>
                          <p:cTn id="100" fill="hold">
                            <p:stCondLst>
                              <p:cond delay="5000"/>
                            </p:stCondLst>
                            <p:childTnLst>
                              <p:par>
                                <p:cTn id="101" presetID="38" presetClass="entr" presetSubtype="0" accel="50000" fill="hold" grpId="0" nodeType="afterEffect">
                                  <p:stCondLst>
                                    <p:cond delay="0"/>
                                  </p:stCondLst>
                                  <p:childTnLst>
                                    <p:set>
                                      <p:cBhvr>
                                        <p:cTn id="102" dur="1" fill="hold">
                                          <p:stCondLst>
                                            <p:cond delay="0"/>
                                          </p:stCondLst>
                                        </p:cTn>
                                        <p:tgtEl>
                                          <p:spTgt spid="45"/>
                                        </p:tgtEl>
                                        <p:attrNameLst>
                                          <p:attrName>style.visibility</p:attrName>
                                        </p:attrNameLst>
                                      </p:cBhvr>
                                      <p:to>
                                        <p:strVal val="visible"/>
                                      </p:to>
                                    </p:set>
                                    <p:set>
                                      <p:cBhvr>
                                        <p:cTn id="103" dur="227" fill="hold">
                                          <p:stCondLst>
                                            <p:cond delay="0"/>
                                          </p:stCondLst>
                                        </p:cTn>
                                        <p:tgtEl>
                                          <p:spTgt spid="45"/>
                                        </p:tgtEl>
                                        <p:attrNameLst>
                                          <p:attrName>style.rotation</p:attrName>
                                        </p:attrNameLst>
                                      </p:cBhvr>
                                      <p:to>
                                        <p:strVal val="-45.0"/>
                                      </p:to>
                                    </p:set>
                                    <p:anim calcmode="lin" valueType="num">
                                      <p:cBhvr>
                                        <p:cTn id="104" dur="227" fill="hold">
                                          <p:stCondLst>
                                            <p:cond delay="227"/>
                                          </p:stCondLst>
                                        </p:cTn>
                                        <p:tgtEl>
                                          <p:spTgt spid="45"/>
                                        </p:tgtEl>
                                        <p:attrNameLst>
                                          <p:attrName>style.rotation</p:attrName>
                                        </p:attrNameLst>
                                      </p:cBhvr>
                                      <p:tavLst>
                                        <p:tav tm="0">
                                          <p:val>
                                            <p:fltVal val="-45"/>
                                          </p:val>
                                        </p:tav>
                                        <p:tav tm="69900">
                                          <p:val>
                                            <p:fltVal val="45"/>
                                          </p:val>
                                        </p:tav>
                                        <p:tav tm="100000">
                                          <p:val>
                                            <p:fltVal val="0"/>
                                          </p:val>
                                        </p:tav>
                                      </p:tavLst>
                                    </p:anim>
                                    <p:anim calcmode="lin" valueType="num">
                                      <p:cBhvr>
                                        <p:cTn id="105" dur="227" fill="hold">
                                          <p:stCondLst>
                                            <p:cond delay="0"/>
                                          </p:stCondLst>
                                        </p:cTn>
                                        <p:tgtEl>
                                          <p:spTgt spid="45"/>
                                        </p:tgtEl>
                                        <p:attrNameLst>
                                          <p:attrName>ppt_y</p:attrName>
                                        </p:attrNameLst>
                                      </p:cBhvr>
                                      <p:tavLst>
                                        <p:tav tm="0">
                                          <p:val>
                                            <p:strVal val="#ppt_y-1"/>
                                          </p:val>
                                        </p:tav>
                                        <p:tav tm="100000">
                                          <p:val>
                                            <p:strVal val="#ppt_y-(0.354*#ppt_w-0.172*#ppt_h)"/>
                                          </p:val>
                                        </p:tav>
                                      </p:tavLst>
                                    </p:anim>
                                    <p:anim calcmode="lin" valueType="num">
                                      <p:cBhvr>
                                        <p:cTn id="106" dur="78" decel="50000" autoRev="1" fill="hold">
                                          <p:stCondLst>
                                            <p:cond delay="227"/>
                                          </p:stCondLst>
                                        </p:cTn>
                                        <p:tgtEl>
                                          <p:spTgt spid="45"/>
                                        </p:tgtEl>
                                        <p:attrNameLst>
                                          <p:attrName>ppt_y</p:attrName>
                                        </p:attrNameLst>
                                      </p:cBhvr>
                                      <p:tavLst>
                                        <p:tav tm="0">
                                          <p:val>
                                            <p:strVal val="#ppt_y-(0.354*#ppt_w-0.172*#ppt_h)"/>
                                          </p:val>
                                        </p:tav>
                                        <p:tav tm="100000">
                                          <p:val>
                                            <p:strVal val="#ppt_y-(0.354*#ppt_w-0.172*#ppt_h)-#ppt_h/2"/>
                                          </p:val>
                                        </p:tav>
                                      </p:tavLst>
                                    </p:anim>
                                    <p:anim calcmode="lin" valueType="num">
                                      <p:cBhvr>
                                        <p:cTn id="107" dur="68" fill="hold">
                                          <p:stCondLst>
                                            <p:cond delay="432"/>
                                          </p:stCondLst>
                                        </p:cTn>
                                        <p:tgtEl>
                                          <p:spTgt spid="45"/>
                                        </p:tgtEl>
                                        <p:attrNameLst>
                                          <p:attrName>ppt_y</p:attrName>
                                        </p:attrNameLst>
                                      </p:cBhvr>
                                      <p:tavLst>
                                        <p:tav tm="0">
                                          <p:val>
                                            <p:strVal val="#ppt_y-(0.354*#ppt_w-0.172*#ppt_h)"/>
                                          </p:val>
                                        </p:tav>
                                        <p:tav tm="100000">
                                          <p:val>
                                            <p:strVal val="#ppt_y"/>
                                          </p:val>
                                        </p:tav>
                                      </p:tavLst>
                                    </p:anim>
                                  </p:childTnLst>
                                </p:cTn>
                              </p:par>
                            </p:childTnLst>
                          </p:cTn>
                        </p:par>
                        <p:par>
                          <p:cTn id="108" fill="hold">
                            <p:stCondLst>
                              <p:cond delay="5500"/>
                            </p:stCondLst>
                            <p:childTnLst>
                              <p:par>
                                <p:cTn id="109" presetID="38" presetClass="entr" presetSubtype="0" accel="50000" fill="hold" grpId="0" nodeType="afterEffect">
                                  <p:stCondLst>
                                    <p:cond delay="0"/>
                                  </p:stCondLst>
                                  <p:childTnLst>
                                    <p:set>
                                      <p:cBhvr>
                                        <p:cTn id="110" dur="1" fill="hold">
                                          <p:stCondLst>
                                            <p:cond delay="0"/>
                                          </p:stCondLst>
                                        </p:cTn>
                                        <p:tgtEl>
                                          <p:spTgt spid="42"/>
                                        </p:tgtEl>
                                        <p:attrNameLst>
                                          <p:attrName>style.visibility</p:attrName>
                                        </p:attrNameLst>
                                      </p:cBhvr>
                                      <p:to>
                                        <p:strVal val="visible"/>
                                      </p:to>
                                    </p:set>
                                    <p:set>
                                      <p:cBhvr>
                                        <p:cTn id="111" dur="227" fill="hold">
                                          <p:stCondLst>
                                            <p:cond delay="0"/>
                                          </p:stCondLst>
                                        </p:cTn>
                                        <p:tgtEl>
                                          <p:spTgt spid="42"/>
                                        </p:tgtEl>
                                        <p:attrNameLst>
                                          <p:attrName>style.rotation</p:attrName>
                                        </p:attrNameLst>
                                      </p:cBhvr>
                                      <p:to>
                                        <p:strVal val="-45.0"/>
                                      </p:to>
                                    </p:set>
                                    <p:anim calcmode="lin" valueType="num">
                                      <p:cBhvr>
                                        <p:cTn id="112" dur="227" fill="hold">
                                          <p:stCondLst>
                                            <p:cond delay="227"/>
                                          </p:stCondLst>
                                        </p:cTn>
                                        <p:tgtEl>
                                          <p:spTgt spid="42"/>
                                        </p:tgtEl>
                                        <p:attrNameLst>
                                          <p:attrName>style.rotation</p:attrName>
                                        </p:attrNameLst>
                                      </p:cBhvr>
                                      <p:tavLst>
                                        <p:tav tm="0">
                                          <p:val>
                                            <p:fltVal val="-45"/>
                                          </p:val>
                                        </p:tav>
                                        <p:tav tm="69900">
                                          <p:val>
                                            <p:fltVal val="45"/>
                                          </p:val>
                                        </p:tav>
                                        <p:tav tm="100000">
                                          <p:val>
                                            <p:fltVal val="0"/>
                                          </p:val>
                                        </p:tav>
                                      </p:tavLst>
                                    </p:anim>
                                    <p:anim calcmode="lin" valueType="num">
                                      <p:cBhvr>
                                        <p:cTn id="113" dur="227" fill="hold">
                                          <p:stCondLst>
                                            <p:cond delay="0"/>
                                          </p:stCondLst>
                                        </p:cTn>
                                        <p:tgtEl>
                                          <p:spTgt spid="42"/>
                                        </p:tgtEl>
                                        <p:attrNameLst>
                                          <p:attrName>ppt_y</p:attrName>
                                        </p:attrNameLst>
                                      </p:cBhvr>
                                      <p:tavLst>
                                        <p:tav tm="0">
                                          <p:val>
                                            <p:strVal val="#ppt_y-1"/>
                                          </p:val>
                                        </p:tav>
                                        <p:tav tm="100000">
                                          <p:val>
                                            <p:strVal val="#ppt_y-(0.354*#ppt_w-0.172*#ppt_h)"/>
                                          </p:val>
                                        </p:tav>
                                      </p:tavLst>
                                    </p:anim>
                                    <p:anim calcmode="lin" valueType="num">
                                      <p:cBhvr>
                                        <p:cTn id="114" dur="78" decel="50000" autoRev="1" fill="hold">
                                          <p:stCondLst>
                                            <p:cond delay="227"/>
                                          </p:stCondLst>
                                        </p:cTn>
                                        <p:tgtEl>
                                          <p:spTgt spid="42"/>
                                        </p:tgtEl>
                                        <p:attrNameLst>
                                          <p:attrName>ppt_y</p:attrName>
                                        </p:attrNameLst>
                                      </p:cBhvr>
                                      <p:tavLst>
                                        <p:tav tm="0">
                                          <p:val>
                                            <p:strVal val="#ppt_y-(0.354*#ppt_w-0.172*#ppt_h)"/>
                                          </p:val>
                                        </p:tav>
                                        <p:tav tm="100000">
                                          <p:val>
                                            <p:strVal val="#ppt_y-(0.354*#ppt_w-0.172*#ppt_h)-#ppt_h/2"/>
                                          </p:val>
                                        </p:tav>
                                      </p:tavLst>
                                    </p:anim>
                                    <p:anim calcmode="lin" valueType="num">
                                      <p:cBhvr>
                                        <p:cTn id="115" dur="68" fill="hold">
                                          <p:stCondLst>
                                            <p:cond delay="432"/>
                                          </p:stCondLst>
                                        </p:cTn>
                                        <p:tgtEl>
                                          <p:spTgt spid="42"/>
                                        </p:tgtEl>
                                        <p:attrNameLst>
                                          <p:attrName>ppt_y</p:attrName>
                                        </p:attrNameLst>
                                      </p:cBhvr>
                                      <p:tavLst>
                                        <p:tav tm="0">
                                          <p:val>
                                            <p:strVal val="#ppt_y-(0.354*#ppt_w-0.172*#ppt_h)"/>
                                          </p:val>
                                        </p:tav>
                                        <p:tav tm="100000">
                                          <p:val>
                                            <p:strVal val="#ppt_y"/>
                                          </p:val>
                                        </p:tav>
                                      </p:tavLst>
                                    </p:anim>
                                  </p:childTnLst>
                                </p:cTn>
                              </p:par>
                            </p:childTnLst>
                          </p:cTn>
                        </p:par>
                        <p:par>
                          <p:cTn id="116" fill="hold">
                            <p:stCondLst>
                              <p:cond delay="6000"/>
                            </p:stCondLst>
                            <p:childTnLst>
                              <p:par>
                                <p:cTn id="117" presetID="38" presetClass="entr" presetSubtype="0" accel="50000" fill="hold" grpId="0" nodeType="afterEffect">
                                  <p:stCondLst>
                                    <p:cond delay="0"/>
                                  </p:stCondLst>
                                  <p:childTnLst>
                                    <p:set>
                                      <p:cBhvr>
                                        <p:cTn id="118" dur="1" fill="hold">
                                          <p:stCondLst>
                                            <p:cond delay="0"/>
                                          </p:stCondLst>
                                        </p:cTn>
                                        <p:tgtEl>
                                          <p:spTgt spid="40"/>
                                        </p:tgtEl>
                                        <p:attrNameLst>
                                          <p:attrName>style.visibility</p:attrName>
                                        </p:attrNameLst>
                                      </p:cBhvr>
                                      <p:to>
                                        <p:strVal val="visible"/>
                                      </p:to>
                                    </p:set>
                                    <p:set>
                                      <p:cBhvr>
                                        <p:cTn id="119" dur="227" fill="hold">
                                          <p:stCondLst>
                                            <p:cond delay="0"/>
                                          </p:stCondLst>
                                        </p:cTn>
                                        <p:tgtEl>
                                          <p:spTgt spid="40"/>
                                        </p:tgtEl>
                                        <p:attrNameLst>
                                          <p:attrName>style.rotation</p:attrName>
                                        </p:attrNameLst>
                                      </p:cBhvr>
                                      <p:to>
                                        <p:strVal val="-45.0"/>
                                      </p:to>
                                    </p:set>
                                    <p:anim calcmode="lin" valueType="num">
                                      <p:cBhvr>
                                        <p:cTn id="120" dur="227" fill="hold">
                                          <p:stCondLst>
                                            <p:cond delay="227"/>
                                          </p:stCondLst>
                                        </p:cTn>
                                        <p:tgtEl>
                                          <p:spTgt spid="40"/>
                                        </p:tgtEl>
                                        <p:attrNameLst>
                                          <p:attrName>style.rotation</p:attrName>
                                        </p:attrNameLst>
                                      </p:cBhvr>
                                      <p:tavLst>
                                        <p:tav tm="0">
                                          <p:val>
                                            <p:fltVal val="-45"/>
                                          </p:val>
                                        </p:tav>
                                        <p:tav tm="69900">
                                          <p:val>
                                            <p:fltVal val="45"/>
                                          </p:val>
                                        </p:tav>
                                        <p:tav tm="100000">
                                          <p:val>
                                            <p:fltVal val="0"/>
                                          </p:val>
                                        </p:tav>
                                      </p:tavLst>
                                    </p:anim>
                                    <p:anim calcmode="lin" valueType="num">
                                      <p:cBhvr>
                                        <p:cTn id="121" dur="227" fill="hold">
                                          <p:stCondLst>
                                            <p:cond delay="0"/>
                                          </p:stCondLst>
                                        </p:cTn>
                                        <p:tgtEl>
                                          <p:spTgt spid="40"/>
                                        </p:tgtEl>
                                        <p:attrNameLst>
                                          <p:attrName>ppt_y</p:attrName>
                                        </p:attrNameLst>
                                      </p:cBhvr>
                                      <p:tavLst>
                                        <p:tav tm="0">
                                          <p:val>
                                            <p:strVal val="#ppt_y-1"/>
                                          </p:val>
                                        </p:tav>
                                        <p:tav tm="100000">
                                          <p:val>
                                            <p:strVal val="#ppt_y-(0.354*#ppt_w-0.172*#ppt_h)"/>
                                          </p:val>
                                        </p:tav>
                                      </p:tavLst>
                                    </p:anim>
                                    <p:anim calcmode="lin" valueType="num">
                                      <p:cBhvr>
                                        <p:cTn id="122" dur="78" decel="50000" autoRev="1" fill="hold">
                                          <p:stCondLst>
                                            <p:cond delay="227"/>
                                          </p:stCondLst>
                                        </p:cTn>
                                        <p:tgtEl>
                                          <p:spTgt spid="40"/>
                                        </p:tgtEl>
                                        <p:attrNameLst>
                                          <p:attrName>ppt_y</p:attrName>
                                        </p:attrNameLst>
                                      </p:cBhvr>
                                      <p:tavLst>
                                        <p:tav tm="0">
                                          <p:val>
                                            <p:strVal val="#ppt_y-(0.354*#ppt_w-0.172*#ppt_h)"/>
                                          </p:val>
                                        </p:tav>
                                        <p:tav tm="100000">
                                          <p:val>
                                            <p:strVal val="#ppt_y-(0.354*#ppt_w-0.172*#ppt_h)-#ppt_h/2"/>
                                          </p:val>
                                        </p:tav>
                                      </p:tavLst>
                                    </p:anim>
                                    <p:anim calcmode="lin" valueType="num">
                                      <p:cBhvr>
                                        <p:cTn id="123" dur="68" fill="hold">
                                          <p:stCondLst>
                                            <p:cond delay="432"/>
                                          </p:stCondLst>
                                        </p:cTn>
                                        <p:tgtEl>
                                          <p:spTgt spid="40"/>
                                        </p:tgtEl>
                                        <p:attrNameLst>
                                          <p:attrName>ppt_y</p:attrName>
                                        </p:attrNameLst>
                                      </p:cBhvr>
                                      <p:tavLst>
                                        <p:tav tm="0">
                                          <p:val>
                                            <p:strVal val="#ppt_y-(0.354*#ppt_w-0.172*#ppt_h)"/>
                                          </p:val>
                                        </p:tav>
                                        <p:tav tm="100000">
                                          <p:val>
                                            <p:strVal val="#ppt_y"/>
                                          </p:val>
                                        </p:tav>
                                      </p:tavLst>
                                    </p:anim>
                                  </p:childTnLst>
                                </p:cTn>
                              </p:par>
                            </p:childTnLst>
                          </p:cTn>
                        </p:par>
                        <p:par>
                          <p:cTn id="124" fill="hold">
                            <p:stCondLst>
                              <p:cond delay="6500"/>
                            </p:stCondLst>
                            <p:childTnLst>
                              <p:par>
                                <p:cTn id="125" presetID="38" presetClass="entr" presetSubtype="0" accel="50000" fill="hold" grpId="0" nodeType="afterEffect">
                                  <p:stCondLst>
                                    <p:cond delay="0"/>
                                  </p:stCondLst>
                                  <p:childTnLst>
                                    <p:set>
                                      <p:cBhvr>
                                        <p:cTn id="126" dur="1" fill="hold">
                                          <p:stCondLst>
                                            <p:cond delay="0"/>
                                          </p:stCondLst>
                                        </p:cTn>
                                        <p:tgtEl>
                                          <p:spTgt spid="46"/>
                                        </p:tgtEl>
                                        <p:attrNameLst>
                                          <p:attrName>style.visibility</p:attrName>
                                        </p:attrNameLst>
                                      </p:cBhvr>
                                      <p:to>
                                        <p:strVal val="visible"/>
                                      </p:to>
                                    </p:set>
                                    <p:set>
                                      <p:cBhvr>
                                        <p:cTn id="127" dur="227" fill="hold">
                                          <p:stCondLst>
                                            <p:cond delay="0"/>
                                          </p:stCondLst>
                                        </p:cTn>
                                        <p:tgtEl>
                                          <p:spTgt spid="46"/>
                                        </p:tgtEl>
                                        <p:attrNameLst>
                                          <p:attrName>style.rotation</p:attrName>
                                        </p:attrNameLst>
                                      </p:cBhvr>
                                      <p:to>
                                        <p:strVal val="-45.0"/>
                                      </p:to>
                                    </p:set>
                                    <p:anim calcmode="lin" valueType="num">
                                      <p:cBhvr>
                                        <p:cTn id="128" dur="227" fill="hold">
                                          <p:stCondLst>
                                            <p:cond delay="227"/>
                                          </p:stCondLst>
                                        </p:cTn>
                                        <p:tgtEl>
                                          <p:spTgt spid="46"/>
                                        </p:tgtEl>
                                        <p:attrNameLst>
                                          <p:attrName>style.rotation</p:attrName>
                                        </p:attrNameLst>
                                      </p:cBhvr>
                                      <p:tavLst>
                                        <p:tav tm="0">
                                          <p:val>
                                            <p:fltVal val="-45"/>
                                          </p:val>
                                        </p:tav>
                                        <p:tav tm="69900">
                                          <p:val>
                                            <p:fltVal val="45"/>
                                          </p:val>
                                        </p:tav>
                                        <p:tav tm="100000">
                                          <p:val>
                                            <p:fltVal val="0"/>
                                          </p:val>
                                        </p:tav>
                                      </p:tavLst>
                                    </p:anim>
                                    <p:anim calcmode="lin" valueType="num">
                                      <p:cBhvr>
                                        <p:cTn id="129" dur="227" fill="hold">
                                          <p:stCondLst>
                                            <p:cond delay="0"/>
                                          </p:stCondLst>
                                        </p:cTn>
                                        <p:tgtEl>
                                          <p:spTgt spid="46"/>
                                        </p:tgtEl>
                                        <p:attrNameLst>
                                          <p:attrName>ppt_y</p:attrName>
                                        </p:attrNameLst>
                                      </p:cBhvr>
                                      <p:tavLst>
                                        <p:tav tm="0">
                                          <p:val>
                                            <p:strVal val="#ppt_y-1"/>
                                          </p:val>
                                        </p:tav>
                                        <p:tav tm="100000">
                                          <p:val>
                                            <p:strVal val="#ppt_y-(0.354*#ppt_w-0.172*#ppt_h)"/>
                                          </p:val>
                                        </p:tav>
                                      </p:tavLst>
                                    </p:anim>
                                    <p:anim calcmode="lin" valueType="num">
                                      <p:cBhvr>
                                        <p:cTn id="130" dur="78" decel="50000" autoRev="1" fill="hold">
                                          <p:stCondLst>
                                            <p:cond delay="227"/>
                                          </p:stCondLst>
                                        </p:cTn>
                                        <p:tgtEl>
                                          <p:spTgt spid="46"/>
                                        </p:tgtEl>
                                        <p:attrNameLst>
                                          <p:attrName>ppt_y</p:attrName>
                                        </p:attrNameLst>
                                      </p:cBhvr>
                                      <p:tavLst>
                                        <p:tav tm="0">
                                          <p:val>
                                            <p:strVal val="#ppt_y-(0.354*#ppt_w-0.172*#ppt_h)"/>
                                          </p:val>
                                        </p:tav>
                                        <p:tav tm="100000">
                                          <p:val>
                                            <p:strVal val="#ppt_y-(0.354*#ppt_w-0.172*#ppt_h)-#ppt_h/2"/>
                                          </p:val>
                                        </p:tav>
                                      </p:tavLst>
                                    </p:anim>
                                    <p:anim calcmode="lin" valueType="num">
                                      <p:cBhvr>
                                        <p:cTn id="131" dur="68" fill="hold">
                                          <p:stCondLst>
                                            <p:cond delay="432"/>
                                          </p:stCondLst>
                                        </p:cTn>
                                        <p:tgtEl>
                                          <p:spTgt spid="46"/>
                                        </p:tgtEl>
                                        <p:attrNameLst>
                                          <p:attrName>ppt_y</p:attrName>
                                        </p:attrNameLst>
                                      </p:cBhvr>
                                      <p:tavLst>
                                        <p:tav tm="0">
                                          <p:val>
                                            <p:strVal val="#ppt_y-(0.354*#ppt_w-0.172*#ppt_h)"/>
                                          </p:val>
                                        </p:tav>
                                        <p:tav tm="100000">
                                          <p:val>
                                            <p:strVal val="#ppt_y"/>
                                          </p:val>
                                        </p:tav>
                                      </p:tavLst>
                                    </p:anim>
                                  </p:childTnLst>
                                </p:cTn>
                              </p:par>
                            </p:childTnLst>
                          </p:cTn>
                        </p:par>
                        <p:par>
                          <p:cTn id="132" fill="hold">
                            <p:stCondLst>
                              <p:cond delay="7000"/>
                            </p:stCondLst>
                            <p:childTnLst>
                              <p:par>
                                <p:cTn id="133" presetID="38" presetClass="entr" presetSubtype="0" accel="50000" fill="hold" grpId="0" nodeType="afterEffect">
                                  <p:stCondLst>
                                    <p:cond delay="0"/>
                                  </p:stCondLst>
                                  <p:childTnLst>
                                    <p:set>
                                      <p:cBhvr>
                                        <p:cTn id="134" dur="1" fill="hold">
                                          <p:stCondLst>
                                            <p:cond delay="0"/>
                                          </p:stCondLst>
                                        </p:cTn>
                                        <p:tgtEl>
                                          <p:spTgt spid="48"/>
                                        </p:tgtEl>
                                        <p:attrNameLst>
                                          <p:attrName>style.visibility</p:attrName>
                                        </p:attrNameLst>
                                      </p:cBhvr>
                                      <p:to>
                                        <p:strVal val="visible"/>
                                      </p:to>
                                    </p:set>
                                    <p:set>
                                      <p:cBhvr>
                                        <p:cTn id="135" dur="227" fill="hold">
                                          <p:stCondLst>
                                            <p:cond delay="0"/>
                                          </p:stCondLst>
                                        </p:cTn>
                                        <p:tgtEl>
                                          <p:spTgt spid="48"/>
                                        </p:tgtEl>
                                        <p:attrNameLst>
                                          <p:attrName>style.rotation</p:attrName>
                                        </p:attrNameLst>
                                      </p:cBhvr>
                                      <p:to>
                                        <p:strVal val="-45.0"/>
                                      </p:to>
                                    </p:set>
                                    <p:anim calcmode="lin" valueType="num">
                                      <p:cBhvr>
                                        <p:cTn id="136" dur="227" fill="hold">
                                          <p:stCondLst>
                                            <p:cond delay="227"/>
                                          </p:stCondLst>
                                        </p:cTn>
                                        <p:tgtEl>
                                          <p:spTgt spid="48"/>
                                        </p:tgtEl>
                                        <p:attrNameLst>
                                          <p:attrName>style.rotation</p:attrName>
                                        </p:attrNameLst>
                                      </p:cBhvr>
                                      <p:tavLst>
                                        <p:tav tm="0">
                                          <p:val>
                                            <p:fltVal val="-45"/>
                                          </p:val>
                                        </p:tav>
                                        <p:tav tm="69900">
                                          <p:val>
                                            <p:fltVal val="45"/>
                                          </p:val>
                                        </p:tav>
                                        <p:tav tm="100000">
                                          <p:val>
                                            <p:fltVal val="0"/>
                                          </p:val>
                                        </p:tav>
                                      </p:tavLst>
                                    </p:anim>
                                    <p:anim calcmode="lin" valueType="num">
                                      <p:cBhvr>
                                        <p:cTn id="137" dur="227" fill="hold">
                                          <p:stCondLst>
                                            <p:cond delay="0"/>
                                          </p:stCondLst>
                                        </p:cTn>
                                        <p:tgtEl>
                                          <p:spTgt spid="48"/>
                                        </p:tgtEl>
                                        <p:attrNameLst>
                                          <p:attrName>ppt_y</p:attrName>
                                        </p:attrNameLst>
                                      </p:cBhvr>
                                      <p:tavLst>
                                        <p:tav tm="0">
                                          <p:val>
                                            <p:strVal val="#ppt_y-1"/>
                                          </p:val>
                                        </p:tav>
                                        <p:tav tm="100000">
                                          <p:val>
                                            <p:strVal val="#ppt_y-(0.354*#ppt_w-0.172*#ppt_h)"/>
                                          </p:val>
                                        </p:tav>
                                      </p:tavLst>
                                    </p:anim>
                                    <p:anim calcmode="lin" valueType="num">
                                      <p:cBhvr>
                                        <p:cTn id="138" dur="78" decel="50000" autoRev="1" fill="hold">
                                          <p:stCondLst>
                                            <p:cond delay="227"/>
                                          </p:stCondLst>
                                        </p:cTn>
                                        <p:tgtEl>
                                          <p:spTgt spid="48"/>
                                        </p:tgtEl>
                                        <p:attrNameLst>
                                          <p:attrName>ppt_y</p:attrName>
                                        </p:attrNameLst>
                                      </p:cBhvr>
                                      <p:tavLst>
                                        <p:tav tm="0">
                                          <p:val>
                                            <p:strVal val="#ppt_y-(0.354*#ppt_w-0.172*#ppt_h)"/>
                                          </p:val>
                                        </p:tav>
                                        <p:tav tm="100000">
                                          <p:val>
                                            <p:strVal val="#ppt_y-(0.354*#ppt_w-0.172*#ppt_h)-#ppt_h/2"/>
                                          </p:val>
                                        </p:tav>
                                      </p:tavLst>
                                    </p:anim>
                                    <p:anim calcmode="lin" valueType="num">
                                      <p:cBhvr>
                                        <p:cTn id="139" dur="68" fill="hold">
                                          <p:stCondLst>
                                            <p:cond delay="432"/>
                                          </p:stCondLst>
                                        </p:cTn>
                                        <p:tgtEl>
                                          <p:spTgt spid="48"/>
                                        </p:tgtEl>
                                        <p:attrNameLst>
                                          <p:attrName>ppt_y</p:attrName>
                                        </p:attrNameLst>
                                      </p:cBhvr>
                                      <p:tavLst>
                                        <p:tav tm="0">
                                          <p:val>
                                            <p:strVal val="#ppt_y-(0.354*#ppt_w-0.172*#ppt_h)"/>
                                          </p:val>
                                        </p:tav>
                                        <p:tav tm="100000">
                                          <p:val>
                                            <p:strVal val="#ppt_y"/>
                                          </p:val>
                                        </p:tav>
                                      </p:tavLst>
                                    </p:anim>
                                  </p:childTnLst>
                                </p:cTn>
                              </p:par>
                            </p:childTnLst>
                          </p:cTn>
                        </p:par>
                        <p:par>
                          <p:cTn id="140" fill="hold">
                            <p:stCondLst>
                              <p:cond delay="7500"/>
                            </p:stCondLst>
                            <p:childTnLst>
                              <p:par>
                                <p:cTn id="141" presetID="38" presetClass="entr" presetSubtype="0" accel="50000" fill="hold" grpId="0" nodeType="afterEffect">
                                  <p:stCondLst>
                                    <p:cond delay="0"/>
                                  </p:stCondLst>
                                  <p:childTnLst>
                                    <p:set>
                                      <p:cBhvr>
                                        <p:cTn id="142" dur="1" fill="hold">
                                          <p:stCondLst>
                                            <p:cond delay="0"/>
                                          </p:stCondLst>
                                        </p:cTn>
                                        <p:tgtEl>
                                          <p:spTgt spid="44"/>
                                        </p:tgtEl>
                                        <p:attrNameLst>
                                          <p:attrName>style.visibility</p:attrName>
                                        </p:attrNameLst>
                                      </p:cBhvr>
                                      <p:to>
                                        <p:strVal val="visible"/>
                                      </p:to>
                                    </p:set>
                                    <p:set>
                                      <p:cBhvr>
                                        <p:cTn id="143" dur="227" fill="hold">
                                          <p:stCondLst>
                                            <p:cond delay="0"/>
                                          </p:stCondLst>
                                        </p:cTn>
                                        <p:tgtEl>
                                          <p:spTgt spid="44"/>
                                        </p:tgtEl>
                                        <p:attrNameLst>
                                          <p:attrName>style.rotation</p:attrName>
                                        </p:attrNameLst>
                                      </p:cBhvr>
                                      <p:to>
                                        <p:strVal val="-45.0"/>
                                      </p:to>
                                    </p:set>
                                    <p:anim calcmode="lin" valueType="num">
                                      <p:cBhvr>
                                        <p:cTn id="144" dur="227" fill="hold">
                                          <p:stCondLst>
                                            <p:cond delay="227"/>
                                          </p:stCondLst>
                                        </p:cTn>
                                        <p:tgtEl>
                                          <p:spTgt spid="44"/>
                                        </p:tgtEl>
                                        <p:attrNameLst>
                                          <p:attrName>style.rotation</p:attrName>
                                        </p:attrNameLst>
                                      </p:cBhvr>
                                      <p:tavLst>
                                        <p:tav tm="0">
                                          <p:val>
                                            <p:fltVal val="-45"/>
                                          </p:val>
                                        </p:tav>
                                        <p:tav tm="69900">
                                          <p:val>
                                            <p:fltVal val="45"/>
                                          </p:val>
                                        </p:tav>
                                        <p:tav tm="100000">
                                          <p:val>
                                            <p:fltVal val="0"/>
                                          </p:val>
                                        </p:tav>
                                      </p:tavLst>
                                    </p:anim>
                                    <p:anim calcmode="lin" valueType="num">
                                      <p:cBhvr>
                                        <p:cTn id="145" dur="227" fill="hold">
                                          <p:stCondLst>
                                            <p:cond delay="0"/>
                                          </p:stCondLst>
                                        </p:cTn>
                                        <p:tgtEl>
                                          <p:spTgt spid="44"/>
                                        </p:tgtEl>
                                        <p:attrNameLst>
                                          <p:attrName>ppt_y</p:attrName>
                                        </p:attrNameLst>
                                      </p:cBhvr>
                                      <p:tavLst>
                                        <p:tav tm="0">
                                          <p:val>
                                            <p:strVal val="#ppt_y-1"/>
                                          </p:val>
                                        </p:tav>
                                        <p:tav tm="100000">
                                          <p:val>
                                            <p:strVal val="#ppt_y-(0.354*#ppt_w-0.172*#ppt_h)"/>
                                          </p:val>
                                        </p:tav>
                                      </p:tavLst>
                                    </p:anim>
                                    <p:anim calcmode="lin" valueType="num">
                                      <p:cBhvr>
                                        <p:cTn id="146" dur="2" decel="50000" autoRev="1" fill="hold">
                                          <p:stCondLst>
                                            <p:cond delay="227"/>
                                          </p:stCondLst>
                                        </p:cTn>
                                        <p:tgtEl>
                                          <p:spTgt spid="44"/>
                                        </p:tgtEl>
                                        <p:attrNameLst>
                                          <p:attrName>ppt_y</p:attrName>
                                        </p:attrNameLst>
                                      </p:cBhvr>
                                      <p:tavLst>
                                        <p:tav tm="0">
                                          <p:val>
                                            <p:strVal val="#ppt_y-(0.354*#ppt_w-0.172*#ppt_h)"/>
                                          </p:val>
                                        </p:tav>
                                        <p:tav tm="100000">
                                          <p:val>
                                            <p:strVal val="#ppt_y-(0.354*#ppt_w-0.172*#ppt_h)-#ppt_h/2"/>
                                          </p:val>
                                        </p:tav>
                                      </p:tavLst>
                                    </p:anim>
                                    <p:anim calcmode="lin" valueType="num">
                                      <p:cBhvr>
                                        <p:cTn id="147" dur="1" fill="hold">
                                          <p:stCondLst>
                                            <p:cond delay="499"/>
                                          </p:stCondLst>
                                        </p:cTn>
                                        <p:tgtEl>
                                          <p:spTgt spid="44"/>
                                        </p:tgtEl>
                                        <p:attrNameLst>
                                          <p:attrName>ppt_y</p:attrName>
                                        </p:attrNameLst>
                                      </p:cBhvr>
                                      <p:tavLst>
                                        <p:tav tm="0">
                                          <p:val>
                                            <p:strVal val="#ppt_y-(0.354*#ppt_w-0.172*#ppt_h)"/>
                                          </p:val>
                                        </p:tav>
                                        <p:tav tm="100000">
                                          <p:val>
                                            <p:strVal val="#ppt_y"/>
                                          </p:val>
                                        </p:tav>
                                      </p:tavLst>
                                    </p:anim>
                                  </p:childTnLst>
                                </p:cTn>
                              </p:par>
                            </p:childTnLst>
                          </p:cTn>
                        </p:par>
                        <p:par>
                          <p:cTn id="148" fill="hold">
                            <p:stCondLst>
                              <p:cond delay="8000"/>
                            </p:stCondLst>
                            <p:childTnLst>
                              <p:par>
                                <p:cTn id="149" presetID="38" presetClass="entr" presetSubtype="0" accel="50000" fill="hold" grpId="0" nodeType="afterEffect">
                                  <p:stCondLst>
                                    <p:cond delay="0"/>
                                  </p:stCondLst>
                                  <p:childTnLst>
                                    <p:set>
                                      <p:cBhvr>
                                        <p:cTn id="150" dur="1" fill="hold">
                                          <p:stCondLst>
                                            <p:cond delay="0"/>
                                          </p:stCondLst>
                                        </p:cTn>
                                        <p:tgtEl>
                                          <p:spTgt spid="746"/>
                                        </p:tgtEl>
                                        <p:attrNameLst>
                                          <p:attrName>style.visibility</p:attrName>
                                        </p:attrNameLst>
                                      </p:cBhvr>
                                      <p:to>
                                        <p:strVal val="visible"/>
                                      </p:to>
                                    </p:set>
                                    <p:set>
                                      <p:cBhvr>
                                        <p:cTn id="151" dur="569" fill="hold">
                                          <p:stCondLst>
                                            <p:cond delay="0"/>
                                          </p:stCondLst>
                                        </p:cTn>
                                        <p:tgtEl>
                                          <p:spTgt spid="746"/>
                                        </p:tgtEl>
                                        <p:attrNameLst>
                                          <p:attrName>style.rotation</p:attrName>
                                        </p:attrNameLst>
                                      </p:cBhvr>
                                      <p:to>
                                        <p:strVal val="-45.0"/>
                                      </p:to>
                                    </p:set>
                                    <p:anim calcmode="lin" valueType="num">
                                      <p:cBhvr>
                                        <p:cTn id="152" dur="569" fill="hold">
                                          <p:stCondLst>
                                            <p:cond delay="569"/>
                                          </p:stCondLst>
                                        </p:cTn>
                                        <p:tgtEl>
                                          <p:spTgt spid="746"/>
                                        </p:tgtEl>
                                        <p:attrNameLst>
                                          <p:attrName>style.rotation</p:attrName>
                                        </p:attrNameLst>
                                      </p:cBhvr>
                                      <p:tavLst>
                                        <p:tav tm="0">
                                          <p:val>
                                            <p:fltVal val="-45"/>
                                          </p:val>
                                        </p:tav>
                                        <p:tav tm="69900">
                                          <p:val>
                                            <p:fltVal val="45"/>
                                          </p:val>
                                        </p:tav>
                                        <p:tav tm="100000">
                                          <p:val>
                                            <p:fltVal val="0"/>
                                          </p:val>
                                        </p:tav>
                                      </p:tavLst>
                                    </p:anim>
                                    <p:anim calcmode="lin" valueType="num">
                                      <p:cBhvr>
                                        <p:cTn id="153" dur="569" fill="hold">
                                          <p:stCondLst>
                                            <p:cond delay="0"/>
                                          </p:stCondLst>
                                        </p:cTn>
                                        <p:tgtEl>
                                          <p:spTgt spid="746"/>
                                        </p:tgtEl>
                                        <p:attrNameLst>
                                          <p:attrName>ppt_y</p:attrName>
                                        </p:attrNameLst>
                                      </p:cBhvr>
                                      <p:tavLst>
                                        <p:tav tm="0">
                                          <p:val>
                                            <p:strVal val="#ppt_y-1"/>
                                          </p:val>
                                        </p:tav>
                                        <p:tav tm="100000">
                                          <p:val>
                                            <p:strVal val="#ppt_y-(0.354*#ppt_w-0.172*#ppt_h)"/>
                                          </p:val>
                                        </p:tav>
                                      </p:tavLst>
                                    </p:anim>
                                    <p:anim calcmode="lin" valueType="num">
                                      <p:cBhvr>
                                        <p:cTn id="154" dur="195" decel="50000" autoRev="1" fill="hold">
                                          <p:stCondLst>
                                            <p:cond delay="569"/>
                                          </p:stCondLst>
                                        </p:cTn>
                                        <p:tgtEl>
                                          <p:spTgt spid="746"/>
                                        </p:tgtEl>
                                        <p:attrNameLst>
                                          <p:attrName>ppt_y</p:attrName>
                                        </p:attrNameLst>
                                      </p:cBhvr>
                                      <p:tavLst>
                                        <p:tav tm="0">
                                          <p:val>
                                            <p:strVal val="#ppt_y-(0.354*#ppt_w-0.172*#ppt_h)"/>
                                          </p:val>
                                        </p:tav>
                                        <p:tav tm="100000">
                                          <p:val>
                                            <p:strVal val="#ppt_y-(0.354*#ppt_w-0.172*#ppt_h)-#ppt_h/2"/>
                                          </p:val>
                                        </p:tav>
                                      </p:tavLst>
                                    </p:anim>
                                    <p:anim calcmode="lin" valueType="num">
                                      <p:cBhvr>
                                        <p:cTn id="155" dur="170" fill="hold">
                                          <p:stCondLst>
                                            <p:cond delay="1080"/>
                                          </p:stCondLst>
                                        </p:cTn>
                                        <p:tgtEl>
                                          <p:spTgt spid="746"/>
                                        </p:tgtEl>
                                        <p:attrNameLst>
                                          <p:attrName>ppt_y</p:attrName>
                                        </p:attrNameLst>
                                      </p:cBhvr>
                                      <p:tavLst>
                                        <p:tav tm="0">
                                          <p:val>
                                            <p:strVal val="#ppt_y-(0.354*#ppt_w-0.172*#ppt_h)"/>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2" presetClass="entr" presetSubtype="1" fill="hold" grpId="0" nodeType="clickEffect">
                                  <p:stCondLst>
                                    <p:cond delay="0"/>
                                  </p:stCondLst>
                                  <p:childTnLst>
                                    <p:set>
                                      <p:cBhvr>
                                        <p:cTn id="159" dur="1" fill="hold">
                                          <p:stCondLst>
                                            <p:cond delay="0"/>
                                          </p:stCondLst>
                                        </p:cTn>
                                        <p:tgtEl>
                                          <p:spTgt spid="730"/>
                                        </p:tgtEl>
                                        <p:attrNameLst>
                                          <p:attrName>style.visibility</p:attrName>
                                        </p:attrNameLst>
                                      </p:cBhvr>
                                      <p:to>
                                        <p:strVal val="visible"/>
                                      </p:to>
                                    </p:set>
                                    <p:animEffect transition="in" filter="wipe(up)">
                                      <p:cBhvr>
                                        <p:cTn id="160" dur="500"/>
                                        <p:tgtEl>
                                          <p:spTgt spid="730"/>
                                        </p:tgtEl>
                                      </p:cBhvr>
                                    </p:animEffect>
                                  </p:childTnLst>
                                </p:cTn>
                              </p:par>
                            </p:childTnLst>
                          </p:cTn>
                        </p:par>
                        <p:par>
                          <p:cTn id="161" fill="hold">
                            <p:stCondLst>
                              <p:cond delay="500"/>
                            </p:stCondLst>
                            <p:childTnLst>
                              <p:par>
                                <p:cTn id="162" presetID="22" presetClass="entr" presetSubtype="1" fill="hold" grpId="0" nodeType="afterEffect">
                                  <p:stCondLst>
                                    <p:cond delay="0"/>
                                  </p:stCondLst>
                                  <p:iterate>
                                    <p:tmAbs val="0"/>
                                  </p:iterate>
                                  <p:childTnLst>
                                    <p:set>
                                      <p:cBhvr>
                                        <p:cTn id="163" fill="hold"/>
                                        <p:tgtEl>
                                          <p:spTgt spid="731"/>
                                        </p:tgtEl>
                                        <p:attrNameLst>
                                          <p:attrName>style.visibility</p:attrName>
                                        </p:attrNameLst>
                                      </p:cBhvr>
                                      <p:to>
                                        <p:strVal val="visible"/>
                                      </p:to>
                                    </p:set>
                                    <p:animEffect transition="in" filter="wipe(up)">
                                      <p:cBhvr>
                                        <p:cTn id="164" dur="1000"/>
                                        <p:tgtEl>
                                          <p:spTgt spid="731"/>
                                        </p:tgtEl>
                                      </p:cBhvr>
                                    </p:animEffect>
                                  </p:childTnLst>
                                </p:cTn>
                              </p:par>
                            </p:childTnLst>
                          </p:cTn>
                        </p:par>
                        <p:par>
                          <p:cTn id="165" fill="hold">
                            <p:stCondLst>
                              <p:cond delay="1500"/>
                            </p:stCondLst>
                            <p:childTnLst>
                              <p:par>
                                <p:cTn id="166" presetID="22" presetClass="entr" presetSubtype="1" fill="hold" grpId="0" nodeType="afterEffect">
                                  <p:stCondLst>
                                    <p:cond delay="0"/>
                                  </p:stCondLst>
                                  <p:iterate>
                                    <p:tmAbs val="0"/>
                                  </p:iterate>
                                  <p:childTnLst>
                                    <p:set>
                                      <p:cBhvr>
                                        <p:cTn id="167" fill="hold"/>
                                        <p:tgtEl>
                                          <p:spTgt spid="725"/>
                                        </p:tgtEl>
                                        <p:attrNameLst>
                                          <p:attrName>style.visibility</p:attrName>
                                        </p:attrNameLst>
                                      </p:cBhvr>
                                      <p:to>
                                        <p:strVal val="visible"/>
                                      </p:to>
                                    </p:set>
                                    <p:animEffect transition="in" filter="wipe(up)">
                                      <p:cBhvr>
                                        <p:cTn id="168" dur="1000"/>
                                        <p:tgtEl>
                                          <p:spTgt spid="725"/>
                                        </p:tgtEl>
                                      </p:cBhvr>
                                    </p:animEffect>
                                  </p:childTnLst>
                                </p:cTn>
                              </p:par>
                            </p:childTnLst>
                          </p:cTn>
                        </p:par>
                        <p:par>
                          <p:cTn id="169" fill="hold">
                            <p:stCondLst>
                              <p:cond delay="2500"/>
                            </p:stCondLst>
                            <p:childTnLst>
                              <p:par>
                                <p:cTn id="170" presetID="22" presetClass="entr" presetSubtype="1" fill="hold" grpId="0" nodeType="afterEffect">
                                  <p:stCondLst>
                                    <p:cond delay="0"/>
                                  </p:stCondLst>
                                  <p:iterate>
                                    <p:tmAbs val="0"/>
                                  </p:iterate>
                                  <p:childTnLst>
                                    <p:set>
                                      <p:cBhvr>
                                        <p:cTn id="171" fill="hold"/>
                                        <p:tgtEl>
                                          <p:spTgt spid="32"/>
                                        </p:tgtEl>
                                        <p:attrNameLst>
                                          <p:attrName>style.visibility</p:attrName>
                                        </p:attrNameLst>
                                      </p:cBhvr>
                                      <p:to>
                                        <p:strVal val="visible"/>
                                      </p:to>
                                    </p:set>
                                    <p:animEffect transition="in" filter="wipe(up)">
                                      <p:cBhvr>
                                        <p:cTn id="172" dur="1000"/>
                                        <p:tgtEl>
                                          <p:spTgt spid="32"/>
                                        </p:tgtEl>
                                      </p:cBhvr>
                                    </p:animEffect>
                                  </p:childTnLst>
                                </p:cTn>
                              </p:par>
                            </p:childTnLst>
                          </p:cTn>
                        </p:par>
                        <p:par>
                          <p:cTn id="173" fill="hold">
                            <p:stCondLst>
                              <p:cond delay="3500"/>
                            </p:stCondLst>
                            <p:childTnLst>
                              <p:par>
                                <p:cTn id="174" presetID="22" presetClass="entr" presetSubtype="1" fill="hold" grpId="0" nodeType="afterEffect">
                                  <p:stCondLst>
                                    <p:cond delay="0"/>
                                  </p:stCondLst>
                                  <p:iterate>
                                    <p:tmAbs val="0"/>
                                  </p:iterate>
                                  <p:childTnLst>
                                    <p:set>
                                      <p:cBhvr>
                                        <p:cTn id="175" fill="hold"/>
                                        <p:tgtEl>
                                          <p:spTgt spid="33"/>
                                        </p:tgtEl>
                                        <p:attrNameLst>
                                          <p:attrName>style.visibility</p:attrName>
                                        </p:attrNameLst>
                                      </p:cBhvr>
                                      <p:to>
                                        <p:strVal val="visible"/>
                                      </p:to>
                                    </p:set>
                                    <p:animEffect transition="in" filter="wipe(up)">
                                      <p:cBhvr>
                                        <p:cTn id="176"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 grpId="0" animBg="1" advAuto="0"/>
      <p:bldP spid="727" grpId="0" animBg="1"/>
      <p:bldP spid="728" grpId="0" animBg="1"/>
      <p:bldP spid="730" grpId="0" animBg="1" advAuto="0"/>
      <p:bldP spid="731" grpId="0" animBg="1" advAuto="0"/>
      <p:bldP spid="736" grpId="0" animBg="1" advAuto="0"/>
      <p:bldP spid="739" grpId="0" animBg="1" advAuto="0"/>
      <p:bldP spid="744" grpId="0" animBg="1" advAuto="0"/>
      <p:bldP spid="746" grpId="0" animBg="1" advAuto="0"/>
      <p:bldP spid="747" grpId="0" animBg="1" advAuto="0"/>
      <p:bldP spid="749" grpId="0" animBg="1" advAuto="0"/>
      <p:bldP spid="750" grpId="0" animBg="1" advAuto="0"/>
      <p:bldP spid="750" grpId="1" animBg="1"/>
      <p:bldP spid="40" grpId="0" animBg="1" advAuto="0"/>
      <p:bldP spid="41" grpId="0" animBg="1" advAuto="0"/>
      <p:bldP spid="42" grpId="0" animBg="1"/>
      <p:bldP spid="43" grpId="0" animBg="1" advAuto="0"/>
      <p:bldP spid="44" grpId="0" animBg="1" advAuto="0"/>
      <p:bldP spid="45" grpId="0" animBg="1" advAuto="0"/>
      <p:bldP spid="46" grpId="0" animBg="1"/>
      <p:bldP spid="47" grpId="0" animBg="1" advAuto="0"/>
      <p:bldP spid="48" grpId="0" animBg="1" advAuto="0"/>
      <p:bldP spid="32" grpId="0" animBg="1" advAuto="0"/>
      <p:bldP spid="33"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57200">
              <a:spcBef>
                <a:spcPts val="200"/>
              </a:spcBef>
              <a:defRPr sz="900">
                <a:solidFill>
                  <a:srgbClr val="A6A6A6"/>
                </a:solidFill>
              </a:defRPr>
            </a:lvl1pPr>
          </a:lstStyle>
          <a:p>
            <a:pPr marL="0" marR="0" lvl="0" indent="0" algn="l" defTabSz="457200" rtl="0" eaLnBrk="1" fontAlgn="auto" latinLnBrk="0" hangingPunct="0">
              <a:lnSpc>
                <a:spcPct val="100000"/>
              </a:lnSpc>
              <a:spcBef>
                <a:spcPts val="20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A6A6A6"/>
                </a:solidFill>
                <a:effectLst/>
                <a:uLnTx/>
                <a:uFillTx/>
                <a:latin typeface="Roboto Regular"/>
                <a:sym typeface="Roboto Regular"/>
              </a:rPr>
              <a:pPr marL="0" marR="0" lvl="0" indent="0" algn="l" defTabSz="457200" rtl="0" eaLnBrk="1" fontAlgn="auto" latinLnBrk="0" hangingPunct="0">
                <a:lnSpc>
                  <a:spcPct val="100000"/>
                </a:lnSpc>
                <a:spcBef>
                  <a:spcPts val="200"/>
                </a:spcBef>
                <a:spcAft>
                  <a:spcPts val="0"/>
                </a:spcAft>
                <a:buClrTx/>
                <a:buSzTx/>
                <a:buFontTx/>
                <a:buNone/>
                <a:tabLst/>
                <a:defRPr/>
              </a:pPr>
              <a:t>6</a:t>
            </a:fld>
            <a:endParaRPr kumimoji="0" sz="900" b="0" i="0" u="none" strike="noStrike" kern="0" cap="none" spc="0" normalizeH="0" baseline="0" noProof="0">
              <a:ln>
                <a:noFill/>
              </a:ln>
              <a:solidFill>
                <a:srgbClr val="A6A6A6"/>
              </a:solidFill>
              <a:effectLst/>
              <a:uLnTx/>
              <a:uFillTx/>
              <a:latin typeface="Roboto Regular"/>
              <a:sym typeface="Roboto Regular"/>
            </a:endParaRPr>
          </a:p>
        </p:txBody>
      </p:sp>
      <p:sp>
        <p:nvSpPr>
          <p:cNvPr id="625" name="Shape 625"/>
          <p:cNvSpPr/>
          <p:nvPr/>
        </p:nvSpPr>
        <p:spPr>
          <a:xfrm>
            <a:off x="728121" y="1193800"/>
            <a:ext cx="7679264" cy="0"/>
          </a:xfrm>
          <a:prstGeom prst="line">
            <a:avLst/>
          </a:prstGeom>
          <a:ln w="12700">
            <a:solidFill>
              <a:srgbClr val="00AEEF"/>
            </a:solidFill>
          </a:ln>
        </p:spPr>
        <p:txBody>
          <a:bodyPr lIns="45718" tIns="45718" rIns="45718" bIns="45718"/>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628" name="Shape 628"/>
          <p:cNvSpPr/>
          <p:nvPr/>
        </p:nvSpPr>
        <p:spPr>
          <a:xfrm>
            <a:off x="609600" y="425408"/>
            <a:ext cx="7679264"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457200">
              <a:defRPr sz="3200">
                <a:solidFill>
                  <a:srgbClr val="00AEEF"/>
                </a:solidFill>
                <a:latin typeface="Roboto Regular"/>
                <a:ea typeface="Roboto Regular"/>
                <a:cs typeface="Roboto Regular"/>
                <a:sym typeface="Roboto Regular"/>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AEEF"/>
                </a:solidFill>
                <a:effectLst/>
                <a:uLnTx/>
                <a:uFillTx/>
                <a:latin typeface="Roboto Regular"/>
                <a:sym typeface="Roboto Regular"/>
              </a:rPr>
              <a:t>SDG 14 scorecard</a:t>
            </a:r>
            <a:endParaRPr kumimoji="0" sz="3200" b="0" i="0" u="none" strike="noStrike" kern="0" cap="none" spc="0" normalizeH="0" baseline="0" noProof="0" dirty="0">
              <a:ln>
                <a:noFill/>
              </a:ln>
              <a:solidFill>
                <a:srgbClr val="00AEEF"/>
              </a:solidFill>
              <a:effectLst/>
              <a:uLnTx/>
              <a:uFillTx/>
              <a:latin typeface="Roboto Regular"/>
              <a:sym typeface="Roboto Regular"/>
            </a:endParaRPr>
          </a:p>
        </p:txBody>
      </p:sp>
      <p:pic>
        <p:nvPicPr>
          <p:cNvPr id="3" name="Picture 2">
            <a:extLst>
              <a:ext uri="{FF2B5EF4-FFF2-40B4-BE49-F238E27FC236}">
                <a16:creationId xmlns:a16="http://schemas.microsoft.com/office/drawing/2014/main" id="{C0C4E2BD-5899-4F49-B50B-82E7A39DCD60}"/>
              </a:ext>
            </a:extLst>
          </p:cNvPr>
          <p:cNvPicPr>
            <a:picLocks noChangeAspect="1"/>
          </p:cNvPicPr>
          <p:nvPr/>
        </p:nvPicPr>
        <p:blipFill>
          <a:blip r:embed="rId3"/>
          <a:stretch>
            <a:fillRect/>
          </a:stretch>
        </p:blipFill>
        <p:spPr>
          <a:xfrm>
            <a:off x="152400" y="1219200"/>
            <a:ext cx="5052356" cy="4825996"/>
          </a:xfrm>
          <a:prstGeom prst="rect">
            <a:avLst/>
          </a:prstGeom>
        </p:spPr>
      </p:pic>
      <p:pic>
        <p:nvPicPr>
          <p:cNvPr id="4" name="Picture 3">
            <a:extLst>
              <a:ext uri="{FF2B5EF4-FFF2-40B4-BE49-F238E27FC236}">
                <a16:creationId xmlns:a16="http://schemas.microsoft.com/office/drawing/2014/main" id="{69B1F866-F0A7-4ECD-911B-4051B8C82C91}"/>
              </a:ext>
            </a:extLst>
          </p:cNvPr>
          <p:cNvPicPr>
            <a:picLocks noChangeAspect="1"/>
          </p:cNvPicPr>
          <p:nvPr/>
        </p:nvPicPr>
        <p:blipFill>
          <a:blip r:embed="rId4"/>
          <a:stretch>
            <a:fillRect/>
          </a:stretch>
        </p:blipFill>
        <p:spPr>
          <a:xfrm>
            <a:off x="2648323" y="3632197"/>
            <a:ext cx="6629027" cy="2800381"/>
          </a:xfrm>
          <a:prstGeom prst="rect">
            <a:avLst/>
          </a:prstGeom>
        </p:spPr>
      </p:pic>
      <p:cxnSp>
        <p:nvCxnSpPr>
          <p:cNvPr id="6" name="Straight Arrow Connector 5">
            <a:extLst>
              <a:ext uri="{FF2B5EF4-FFF2-40B4-BE49-F238E27FC236}">
                <a16:creationId xmlns:a16="http://schemas.microsoft.com/office/drawing/2014/main" id="{B29ECDE3-0630-4B08-9FA3-F48FE4A65D9C}"/>
              </a:ext>
            </a:extLst>
          </p:cNvPr>
          <p:cNvCxnSpPr>
            <a:cxnSpLocks/>
          </p:cNvCxnSpPr>
          <p:nvPr/>
        </p:nvCxnSpPr>
        <p:spPr>
          <a:xfrm>
            <a:off x="2971800" y="2209800"/>
            <a:ext cx="2232956" cy="1422397"/>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2476688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5F6B5E7-109D-46D9-9F26-A9D1AC3A6E94}"/>
              </a:ext>
            </a:extLst>
          </p:cNvPr>
          <p:cNvPicPr>
            <a:picLocks noChangeAspect="1"/>
          </p:cNvPicPr>
          <p:nvPr/>
        </p:nvPicPr>
        <p:blipFill rotWithShape="1">
          <a:blip r:embed="rId3">
            <a:extLst>
              <a:ext uri="{28A0092B-C50C-407E-A947-70E740481C1C}">
                <a14:useLocalDpi xmlns:a14="http://schemas.microsoft.com/office/drawing/2010/main" val="0"/>
              </a:ext>
            </a:extLst>
          </a:blip>
          <a:srcRect b="13442"/>
          <a:stretch/>
        </p:blipFill>
        <p:spPr>
          <a:xfrm>
            <a:off x="164892" y="-1"/>
            <a:ext cx="8889167" cy="6924807"/>
          </a:xfrm>
          <a:prstGeom prst="rect">
            <a:avLst/>
          </a:prstGeom>
        </p:spPr>
      </p:pic>
    </p:spTree>
    <p:extLst>
      <p:ext uri="{BB962C8B-B14F-4D97-AF65-F5344CB8AC3E}">
        <p14:creationId xmlns:p14="http://schemas.microsoft.com/office/powerpoint/2010/main" val="4136785005"/>
      </p:ext>
    </p:extLst>
  </p:cSld>
  <p:clrMapOvr>
    <a:masterClrMapping/>
  </p:clrMapOvr>
  <p:transition spd="slow" advClick="0">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p:nvPr/>
        </p:nvSpPr>
        <p:spPr>
          <a:xfrm>
            <a:off x="381000" y="3162301"/>
            <a:ext cx="7797799" cy="1219200"/>
          </a:xfrm>
          <a:prstGeom prst="rect">
            <a:avLst/>
          </a:prstGeom>
          <a:noFill/>
          <a:ln>
            <a:noFill/>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defTabSz="457200"/>
            <a:r>
              <a:rPr lang="en-GB" sz="3200" dirty="0">
                <a:solidFill>
                  <a:srgbClr val="00AEEF"/>
                </a:solidFill>
                <a:latin typeface="Roboto Regular"/>
                <a:ea typeface="Roboto Regular"/>
                <a:cs typeface="Roboto Regular"/>
                <a:sym typeface="Roboto Regular"/>
              </a:rPr>
              <a:t>2. SDG 14.1.1</a:t>
            </a:r>
          </a:p>
        </p:txBody>
      </p:sp>
      <p:sp>
        <p:nvSpPr>
          <p:cNvPr id="611" name="Shape 611"/>
          <p:cNvSpPr/>
          <p:nvPr/>
        </p:nvSpPr>
        <p:spPr>
          <a:xfrm>
            <a:off x="728121" y="6350001"/>
            <a:ext cx="7679264" cy="1"/>
          </a:xfrm>
          <a:prstGeom prst="line">
            <a:avLst/>
          </a:prstGeom>
          <a:ln w="12700">
            <a:solidFill>
              <a:srgbClr val="00AEEF"/>
            </a:solidFill>
          </a:ln>
        </p:spPr>
        <p:txBody>
          <a:bodyPr lIns="45719" rIns="45719"/>
          <a:lstStyle/>
          <a:p>
            <a:endParaRPr/>
          </a:p>
        </p:txBody>
      </p:sp>
      <p:sp>
        <p:nvSpPr>
          <p:cNvPr id="614" name="Shape 614"/>
          <p:cNvSpPr/>
          <p:nvPr/>
        </p:nvSpPr>
        <p:spPr>
          <a:xfrm>
            <a:off x="728121" y="1193800"/>
            <a:ext cx="7679264" cy="0"/>
          </a:xfrm>
          <a:prstGeom prst="line">
            <a:avLst/>
          </a:prstGeom>
          <a:ln w="12700">
            <a:solidFill>
              <a:srgbClr val="00AEEF"/>
            </a:solidFill>
          </a:ln>
        </p:spPr>
        <p:txBody>
          <a:bodyPr lIns="45719" rIns="45719"/>
          <a:lstStyle/>
          <a:p>
            <a:endParaRPr/>
          </a:p>
        </p:txBody>
      </p:sp>
      <p:sp>
        <p:nvSpPr>
          <p:cNvPr id="615" name="Shape 615"/>
          <p:cNvSpPr/>
          <p:nvPr/>
        </p:nvSpPr>
        <p:spPr>
          <a:xfrm>
            <a:off x="9256880" y="6361586"/>
            <a:ext cx="1707456" cy="370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25" indent="-171425" algn="r" defTabSz="457200">
              <a:buSzPct val="100000"/>
              <a:buFont typeface="Wingdings"/>
              <a:buChar char="ß"/>
              <a:defRPr sz="900">
                <a:solidFill>
                  <a:srgbClr val="FFFFFF"/>
                </a:solidFill>
                <a:latin typeface="Roboto Regular"/>
                <a:ea typeface="Roboto Regular"/>
                <a:cs typeface="Roboto Regular"/>
                <a:sym typeface="Roboto Regular"/>
              </a:defRPr>
            </a:pPr>
            <a:r>
              <a:rPr dirty="0"/>
              <a:t>Slide numbers to be added </a:t>
            </a:r>
          </a:p>
          <a:p>
            <a:pPr algn="r" defTabSz="457200">
              <a:defRPr sz="900">
                <a:solidFill>
                  <a:srgbClr val="FFFFFF"/>
                </a:solidFill>
                <a:latin typeface="Roboto Regular"/>
                <a:ea typeface="Roboto Regular"/>
                <a:cs typeface="Roboto Regular"/>
                <a:sym typeface="Roboto Regular"/>
              </a:defRPr>
            </a:pPr>
            <a:r>
              <a:rPr dirty="0"/>
              <a:t>as shown alongside</a:t>
            </a:r>
          </a:p>
        </p:txBody>
      </p:sp>
      <p:sp>
        <p:nvSpPr>
          <p:cNvPr id="621" name="Shape 621"/>
          <p:cNvSpPr>
            <a:spLocks noGrp="1"/>
          </p:cNvSpPr>
          <p:nvPr>
            <p:ph type="sldNum" sz="quarter" idx="4294967295"/>
          </p:nvPr>
        </p:nvSpPr>
        <p:spPr>
          <a:xfrm>
            <a:off x="728121" y="6534151"/>
            <a:ext cx="127001" cy="139701"/>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8</a:t>
            </a:fld>
            <a:endParaRPr/>
          </a:p>
        </p:txBody>
      </p:sp>
    </p:spTree>
    <p:extLst>
      <p:ext uri="{BB962C8B-B14F-4D97-AF65-F5344CB8AC3E}">
        <p14:creationId xmlns:p14="http://schemas.microsoft.com/office/powerpoint/2010/main" val="4182139398"/>
      </p:ext>
    </p:extLst>
  </p:cSld>
  <p:clrMapOvr>
    <a:masterClrMapping/>
  </p:clrMapOvr>
  <p:transition spd="slow" advClick="0">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4294967295"/>
          </p:nvPr>
        </p:nvSpPr>
        <p:spPr>
          <a:xfrm>
            <a:off x="728121" y="6534151"/>
            <a:ext cx="127001" cy="139701"/>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57200">
              <a:spcBef>
                <a:spcPts val="200"/>
              </a:spcBef>
              <a:defRPr sz="900">
                <a:solidFill>
                  <a:srgbClr val="A6A6A6"/>
                </a:solidFill>
              </a:defRPr>
            </a:lvl1pPr>
          </a:lstStyle>
          <a:p>
            <a:fld id="{86CB4B4D-7CA3-9044-876B-883B54F8677D}" type="slidenum">
              <a:t>9</a:t>
            </a:fld>
            <a:endParaRPr/>
          </a:p>
        </p:txBody>
      </p:sp>
      <p:sp>
        <p:nvSpPr>
          <p:cNvPr id="625" name="Shape 625"/>
          <p:cNvSpPr/>
          <p:nvPr/>
        </p:nvSpPr>
        <p:spPr>
          <a:xfrm>
            <a:off x="728121" y="1193800"/>
            <a:ext cx="7679264" cy="0"/>
          </a:xfrm>
          <a:prstGeom prst="line">
            <a:avLst/>
          </a:prstGeom>
          <a:ln w="12700">
            <a:solidFill>
              <a:srgbClr val="00AEEF"/>
            </a:solidFill>
          </a:ln>
        </p:spPr>
        <p:txBody>
          <a:bodyPr lIns="45718" tIns="45718" rIns="45718" bIns="45718"/>
          <a:lstStyle/>
          <a:p>
            <a:endParaRPr/>
          </a:p>
        </p:txBody>
      </p:sp>
      <p:sp>
        <p:nvSpPr>
          <p:cNvPr id="628" name="Shape 628"/>
          <p:cNvSpPr/>
          <p:nvPr/>
        </p:nvSpPr>
        <p:spPr>
          <a:xfrm>
            <a:off x="732368" y="541766"/>
            <a:ext cx="7679264" cy="98488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457200">
              <a:defRPr sz="3200">
                <a:solidFill>
                  <a:srgbClr val="00AEEF"/>
                </a:solidFill>
                <a:latin typeface="Roboto Regular"/>
                <a:ea typeface="Roboto Regular"/>
                <a:cs typeface="Roboto Regular"/>
                <a:sym typeface="Roboto Regular"/>
              </a:defRPr>
            </a:lvl1pPr>
          </a:lstStyle>
          <a:p>
            <a:r>
              <a:rPr lang="fr-FR" dirty="0"/>
              <a:t>Indicator 14.1.1 </a:t>
            </a:r>
          </a:p>
          <a:p>
            <a:endParaRPr dirty="0"/>
          </a:p>
        </p:txBody>
      </p:sp>
      <p:sp>
        <p:nvSpPr>
          <p:cNvPr id="629" name="Shape 629"/>
          <p:cNvSpPr/>
          <p:nvPr/>
        </p:nvSpPr>
        <p:spPr>
          <a:xfrm>
            <a:off x="728122" y="1624552"/>
            <a:ext cx="7679263" cy="46166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240631" indent="-240631">
              <a:buSzPct val="100000"/>
              <a:buChar char="•"/>
              <a:defRPr sz="2400">
                <a:latin typeface="Roboto Regular"/>
                <a:ea typeface="Roboto Regular"/>
                <a:cs typeface="Roboto Regular"/>
                <a:sym typeface="Roboto Regular"/>
              </a:defRPr>
            </a:pPr>
            <a:endParaRPr dirty="0"/>
          </a:p>
        </p:txBody>
      </p:sp>
      <p:sp>
        <p:nvSpPr>
          <p:cNvPr id="3" name="TextBox 2">
            <a:extLst>
              <a:ext uri="{FF2B5EF4-FFF2-40B4-BE49-F238E27FC236}">
                <a16:creationId xmlns:a16="http://schemas.microsoft.com/office/drawing/2014/main" id="{AC4F5931-1CAF-472D-BCEE-31117F9C9A5A}"/>
              </a:ext>
            </a:extLst>
          </p:cNvPr>
          <p:cNvSpPr txBox="1"/>
          <p:nvPr/>
        </p:nvSpPr>
        <p:spPr>
          <a:xfrm>
            <a:off x="609600" y="1193800"/>
            <a:ext cx="7679263" cy="5539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136" rtl="0" fontAlgn="auto" latinLnBrk="0" hangingPunct="0">
              <a:lnSpc>
                <a:spcPct val="100000"/>
              </a:lnSpc>
              <a:spcBef>
                <a:spcPts val="0"/>
              </a:spcBef>
              <a:spcAft>
                <a:spcPts val="0"/>
              </a:spcAft>
              <a:buClrTx/>
              <a:buSzTx/>
              <a:buFontTx/>
              <a:buNone/>
              <a:tabLst/>
            </a:pPr>
            <a:r>
              <a:rPr lang="fr-FR" sz="2800" b="1" dirty="0">
                <a:solidFill>
                  <a:srgbClr val="00B0F0"/>
                </a:solidFill>
              </a:rPr>
              <a:t>Goal </a:t>
            </a:r>
            <a:r>
              <a:rPr kumimoji="0" lang="fr-FR" sz="2800" b="1" i="0" u="none" strike="noStrike" cap="none" spc="0" normalizeH="0" baseline="0" dirty="0">
                <a:ln>
                  <a:noFill/>
                </a:ln>
                <a:solidFill>
                  <a:srgbClr val="00B0F0"/>
                </a:solidFill>
                <a:effectLst/>
                <a:uFillTx/>
                <a:latin typeface="+mj-lt"/>
                <a:ea typeface="+mj-ea"/>
                <a:cs typeface="+mj-cs"/>
                <a:sym typeface="Calibri"/>
              </a:rPr>
              <a:t>14: </a:t>
            </a:r>
          </a:p>
          <a:p>
            <a:pPr marL="0" marR="0" indent="0" algn="l" defTabSz="457136" rtl="0" fontAlgn="auto" latinLnBrk="0" hangingPunct="0">
              <a:lnSpc>
                <a:spcPct val="100000"/>
              </a:lnSpc>
              <a:spcBef>
                <a:spcPts val="0"/>
              </a:spcBef>
              <a:spcAft>
                <a:spcPts val="0"/>
              </a:spcAft>
              <a:buClrTx/>
              <a:buSzTx/>
              <a:buFontTx/>
              <a:buNone/>
              <a:tabLst/>
            </a:pPr>
            <a:r>
              <a:rPr kumimoji="0" lang="fr-FR" sz="2800" i="0" u="none" strike="noStrike" cap="none" spc="0" normalizeH="0" baseline="0" dirty="0" err="1">
                <a:ln>
                  <a:noFill/>
                </a:ln>
                <a:solidFill>
                  <a:schemeClr val="tx1"/>
                </a:solidFill>
                <a:effectLst/>
                <a:uFillTx/>
                <a:latin typeface="+mj-lt"/>
                <a:ea typeface="+mj-ea"/>
                <a:cs typeface="+mj-cs"/>
                <a:sym typeface="Calibri"/>
              </a:rPr>
              <a:t>Oceans</a:t>
            </a:r>
            <a:endParaRPr kumimoji="0" lang="fr-FR" sz="2800" i="0" u="none" strike="noStrike" cap="none" spc="0" normalizeH="0" baseline="0" dirty="0">
              <a:ln>
                <a:noFill/>
              </a:ln>
              <a:solidFill>
                <a:schemeClr val="tx1"/>
              </a:solidFill>
              <a:effectLst/>
              <a:uFillTx/>
              <a:latin typeface="+mj-lt"/>
              <a:ea typeface="+mj-ea"/>
              <a:cs typeface="+mj-cs"/>
              <a:sym typeface="Calibri"/>
            </a:endParaRPr>
          </a:p>
          <a:p>
            <a:pPr marL="0" marR="0" indent="0" algn="l" defTabSz="457136" rtl="0" fontAlgn="auto" latinLnBrk="0" hangingPunct="0">
              <a:lnSpc>
                <a:spcPct val="100000"/>
              </a:lnSpc>
              <a:spcBef>
                <a:spcPts val="0"/>
              </a:spcBef>
              <a:spcAft>
                <a:spcPts val="0"/>
              </a:spcAft>
              <a:buClrTx/>
              <a:buSzTx/>
              <a:buFontTx/>
              <a:buNone/>
              <a:tabLst/>
            </a:pPr>
            <a:endParaRPr lang="fr-FR" sz="2800" b="1" dirty="0"/>
          </a:p>
          <a:p>
            <a:r>
              <a:rPr kumimoji="0" lang="fr-FR" sz="2800" b="1" i="0" u="none" strike="noStrike" cap="none" spc="0" normalizeH="0" baseline="0" dirty="0">
                <a:ln>
                  <a:noFill/>
                </a:ln>
                <a:solidFill>
                  <a:srgbClr val="00B0F0"/>
                </a:solidFill>
                <a:effectLst/>
                <a:uFillTx/>
                <a:latin typeface="+mj-lt"/>
                <a:ea typeface="+mj-ea"/>
                <a:cs typeface="+mj-cs"/>
                <a:sym typeface="Calibri"/>
              </a:rPr>
              <a:t>Target 14.1: </a:t>
            </a:r>
          </a:p>
          <a:p>
            <a:r>
              <a:rPr lang="en-US" sz="2800" dirty="0">
                <a:solidFill>
                  <a:schemeClr val="tx1"/>
                </a:solidFill>
              </a:rPr>
              <a:t>By 2025, prevent and significantly reduce marine pollution of all kinds, in particular from land-based activities, including marine debris and nutrient pollution</a:t>
            </a:r>
          </a:p>
          <a:p>
            <a:endParaRPr lang="fr-FR" sz="2800" dirty="0">
              <a:solidFill>
                <a:schemeClr val="tx1"/>
              </a:solidFill>
            </a:endParaRPr>
          </a:p>
          <a:p>
            <a:pPr marL="0" marR="0" indent="0" algn="l" defTabSz="457136" rtl="0" fontAlgn="auto" latinLnBrk="0" hangingPunct="0">
              <a:lnSpc>
                <a:spcPct val="100000"/>
              </a:lnSpc>
              <a:spcBef>
                <a:spcPts val="0"/>
              </a:spcBef>
              <a:spcAft>
                <a:spcPts val="0"/>
              </a:spcAft>
              <a:buClrTx/>
              <a:buSzTx/>
              <a:buFontTx/>
              <a:buNone/>
              <a:tabLst/>
            </a:pPr>
            <a:r>
              <a:rPr kumimoji="0" lang="fr-FR" sz="2800" b="1" i="0" u="none" strike="noStrike" cap="none" spc="0" normalizeH="0" baseline="0" dirty="0">
                <a:ln>
                  <a:noFill/>
                </a:ln>
                <a:solidFill>
                  <a:srgbClr val="00B0F0"/>
                </a:solidFill>
                <a:effectLst/>
                <a:uFillTx/>
                <a:latin typeface="+mj-lt"/>
                <a:ea typeface="+mj-ea"/>
                <a:cs typeface="+mj-cs"/>
                <a:sym typeface="Calibri"/>
              </a:rPr>
              <a:t>Indicator 14.1.1</a:t>
            </a:r>
            <a:r>
              <a:rPr lang="fr-FR" sz="2800" b="1" dirty="0">
                <a:solidFill>
                  <a:srgbClr val="00B0F0"/>
                </a:solidFill>
              </a:rPr>
              <a:t>: </a:t>
            </a:r>
          </a:p>
          <a:p>
            <a:r>
              <a:rPr lang="en-US" sz="2800" dirty="0">
                <a:solidFill>
                  <a:schemeClr val="tx1"/>
                </a:solidFill>
              </a:rPr>
              <a:t>14.1.1a Index of coastal eutrophication (ICEP) </a:t>
            </a:r>
          </a:p>
          <a:p>
            <a:r>
              <a:rPr lang="en-US" sz="2800" b="1" dirty="0">
                <a:solidFill>
                  <a:schemeClr val="tx1"/>
                </a:solidFill>
              </a:rPr>
              <a:t>14.1.1b Plastic debris density </a:t>
            </a:r>
          </a:p>
          <a:p>
            <a:pPr marL="0" marR="0" indent="0" algn="l" defTabSz="457136"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917293074"/>
      </p:ext>
    </p:extLst>
  </p:cSld>
  <p:clrMapOvr>
    <a:masterClrMapping/>
  </p:clrMapOvr>
  <p:transition spd="slow">
    <p:push/>
  </p:transition>
</p:sld>
</file>

<file path=ppt/theme/theme1.xml><?xml version="1.0" encoding="utf-8"?>
<a:theme xmlns:a="http://schemas.openxmlformats.org/drawingml/2006/main" name="UNEnvironment_PPT_English_ver2">
  <a:themeElements>
    <a:clrScheme name="UNEnvironment_PPT_English_ver2">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UNEnvironment_PPT_English_ver2">
      <a:majorFont>
        <a:latin typeface="Calibri"/>
        <a:ea typeface="Calibri"/>
        <a:cs typeface="Calibri"/>
      </a:majorFont>
      <a:minorFont>
        <a:latin typeface="Helvetica"/>
        <a:ea typeface="Helvetica"/>
        <a:cs typeface="Helvetica"/>
      </a:minorFont>
    </a:fontScheme>
    <a:fmtScheme name="UNEnvironment_PPT_English_ver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UNEnvironment_PPT_English_ver2">
  <a:themeElements>
    <a:clrScheme name="UNEnvironment_PPT_English_ver2">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UNEnvironment_PPT_English_ver2">
      <a:majorFont>
        <a:latin typeface="Calibri"/>
        <a:ea typeface="Calibri"/>
        <a:cs typeface="Calibri"/>
      </a:majorFont>
      <a:minorFont>
        <a:latin typeface="Helvetica"/>
        <a:ea typeface="Helvetica"/>
        <a:cs typeface="Helvetica"/>
      </a:minorFont>
    </a:fontScheme>
    <a:fmtScheme name="UNEnvironment_PPT_English_ver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UNEnvironment_PPT_English_ver2">
  <a:themeElements>
    <a:clrScheme name="UNEnvironment_PPT_English_ver2">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UNEnvironment_PPT_English_ver2">
      <a:majorFont>
        <a:latin typeface="Calibri"/>
        <a:ea typeface="Calibri"/>
        <a:cs typeface="Calibri"/>
      </a:majorFont>
      <a:minorFont>
        <a:latin typeface="Helvetica"/>
        <a:ea typeface="Helvetica"/>
        <a:cs typeface="Helvetica"/>
      </a:minorFont>
    </a:fontScheme>
    <a:fmtScheme name="UNEnvironment_PPT_English_ver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1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25792</TotalTime>
  <Words>1936</Words>
  <Application>Microsoft Office PowerPoint</Application>
  <PresentationFormat>On-screen Show (4:3)</PresentationFormat>
  <Paragraphs>170</Paragraphs>
  <Slides>19</Slides>
  <Notes>14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Calibri</vt:lpstr>
      <vt:lpstr>Cambria Math</vt:lpstr>
      <vt:lpstr>Gill Sans</vt:lpstr>
      <vt:lpstr>Gill Sans Light</vt:lpstr>
      <vt:lpstr>Helvetica</vt:lpstr>
      <vt:lpstr>Roboto Regular</vt:lpstr>
      <vt:lpstr>Symbol</vt:lpstr>
      <vt:lpstr>Wingdings</vt:lpstr>
      <vt:lpstr>UNEnvironment_PPT_English_ver2</vt:lpstr>
      <vt:lpstr>1_UNEnvironment_PPT_English_ver2</vt:lpstr>
      <vt:lpstr>SDG 14.1.1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will the 2030 Agenda  be monitored?</dc:title>
  <dc:creator>Jillian Campbell</dc:creator>
  <cp:lastModifiedBy>Jillian Campbell</cp:lastModifiedBy>
  <cp:revision>575</cp:revision>
  <cp:lastPrinted>2019-09-09T17:25:18Z</cp:lastPrinted>
  <dcterms:modified xsi:type="dcterms:W3CDTF">2019-12-16T11:37:21Z</dcterms:modified>
</cp:coreProperties>
</file>