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4"/>
  </p:notesMasterIdLst>
  <p:sldIdLst>
    <p:sldId id="258" r:id="rId2"/>
    <p:sldId id="257" r:id="rId3"/>
    <p:sldId id="259" r:id="rId4"/>
    <p:sldId id="260" r:id="rId5"/>
    <p:sldId id="262" r:id="rId6"/>
    <p:sldId id="264" r:id="rId7"/>
    <p:sldId id="266" r:id="rId8"/>
    <p:sldId id="267" r:id="rId9"/>
    <p:sldId id="269" r:id="rId10"/>
    <p:sldId id="270" r:id="rId11"/>
    <p:sldId id="273" r:id="rId12"/>
    <p:sldId id="274" r:id="rId13"/>
    <p:sldId id="277" r:id="rId14"/>
    <p:sldId id="289" r:id="rId15"/>
    <p:sldId id="284" r:id="rId16"/>
    <p:sldId id="285" r:id="rId17"/>
    <p:sldId id="280" r:id="rId18"/>
    <p:sldId id="288" r:id="rId19"/>
    <p:sldId id="286" r:id="rId20"/>
    <p:sldId id="287" r:id="rId21"/>
    <p:sldId id="281" r:id="rId22"/>
    <p:sldId id="290"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31"/>
    <p:restoredTop sz="95179"/>
  </p:normalViewPr>
  <p:slideViewPr>
    <p:cSldViewPr snapToGrid="0" snapToObjects="1">
      <p:cViewPr>
        <p:scale>
          <a:sx n="100" d="100"/>
          <a:sy n="100" d="100"/>
        </p:scale>
        <p:origin x="234" y="-15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han Ponteen" userId="b450513f01c55ec1" providerId="LiveId" clId="{6260CD46-A3BA-4C1C-82BF-60BEDD12CA5B}"/>
    <pc:docChg chg="undo redo modSld">
      <pc:chgData name="Rohan Ponteen" userId="b450513f01c55ec1" providerId="LiveId" clId="{6260CD46-A3BA-4C1C-82BF-60BEDD12CA5B}" dt="2018-01-16T20:46:30.097" v="18" actId="20577"/>
      <pc:docMkLst>
        <pc:docMk/>
      </pc:docMkLst>
      <pc:sldChg chg="modSp">
        <pc:chgData name="Rohan Ponteen" userId="b450513f01c55ec1" providerId="LiveId" clId="{6260CD46-A3BA-4C1C-82BF-60BEDD12CA5B}" dt="2018-01-16T20:41:54.321" v="1" actId="1076"/>
        <pc:sldMkLst>
          <pc:docMk/>
          <pc:sldMk cId="521482500" sldId="280"/>
        </pc:sldMkLst>
        <pc:graphicFrameChg chg="mod">
          <ac:chgData name="Rohan Ponteen" userId="b450513f01c55ec1" providerId="LiveId" clId="{6260CD46-A3BA-4C1C-82BF-60BEDD12CA5B}" dt="2018-01-16T20:41:54.321" v="1" actId="1076"/>
          <ac:graphicFrameMkLst>
            <pc:docMk/>
            <pc:sldMk cId="521482500" sldId="280"/>
            <ac:graphicFrameMk id="7" creationId="{00000000-0000-0000-0000-000000000000}"/>
          </ac:graphicFrameMkLst>
        </pc:graphicFrameChg>
      </pc:sldChg>
      <pc:sldChg chg="modSp">
        <pc:chgData name="Rohan Ponteen" userId="b450513f01c55ec1" providerId="LiveId" clId="{6260CD46-A3BA-4C1C-82BF-60BEDD12CA5B}" dt="2018-01-16T20:46:30.097" v="18" actId="20577"/>
        <pc:sldMkLst>
          <pc:docMk/>
          <pc:sldMk cId="1684958366" sldId="287"/>
        </pc:sldMkLst>
        <pc:graphicFrameChg chg="mod">
          <ac:chgData name="Rohan Ponteen" userId="b450513f01c55ec1" providerId="LiveId" clId="{6260CD46-A3BA-4C1C-82BF-60BEDD12CA5B}" dt="2018-01-16T20:46:30.097" v="18" actId="20577"/>
          <ac:graphicFrameMkLst>
            <pc:docMk/>
            <pc:sldMk cId="1684958366" sldId="287"/>
            <ac:graphicFrameMk id="13" creationId="{FE9E82D5-5BB1-4CFF-9F42-D5822228F80E}"/>
          </ac:graphicFrameMkLst>
        </pc:graphicFrameChg>
      </pc:sldChg>
      <pc:sldChg chg="modSp">
        <pc:chgData name="Rohan Ponteen" userId="b450513f01c55ec1" providerId="LiveId" clId="{6260CD46-A3BA-4C1C-82BF-60BEDD12CA5B}" dt="2018-01-16T20:45:00.417" v="9" actId="1076"/>
        <pc:sldMkLst>
          <pc:docMk/>
          <pc:sldMk cId="1812091386" sldId="288"/>
        </pc:sldMkLst>
        <pc:spChg chg="mod">
          <ac:chgData name="Rohan Ponteen" userId="b450513f01c55ec1" providerId="LiveId" clId="{6260CD46-A3BA-4C1C-82BF-60BEDD12CA5B}" dt="2018-01-16T20:45:00.417" v="9" actId="1076"/>
          <ac:spMkLst>
            <pc:docMk/>
            <pc:sldMk cId="1812091386" sldId="288"/>
            <ac:spMk id="3" creationId="{05040A7D-709B-49EF-BD33-B2B4006E4C04}"/>
          </ac:spMkLst>
        </pc:spChg>
        <pc:picChg chg="mod">
          <ac:chgData name="Rohan Ponteen" userId="b450513f01c55ec1" providerId="LiveId" clId="{6260CD46-A3BA-4C1C-82BF-60BEDD12CA5B}" dt="2018-01-16T20:44:47.794" v="6" actId="1076"/>
          <ac:picMkLst>
            <pc:docMk/>
            <pc:sldMk cId="1812091386" sldId="288"/>
            <ac:picMk id="6" creationId="{B3050E94-D61C-4FC0-90B0-478C22F551AC}"/>
          </ac:picMkLst>
        </pc:pic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5.png"/></Relationships>
</file>

<file path=ppt/diagrams/_rels/drawing1.xml.rels><?xml version="1.0" encoding="UTF-8" standalone="yes"?>
<Relationships xmlns="http://schemas.openxmlformats.org/package/2006/relationships"><Relationship Id="rId1" Type="http://schemas.openxmlformats.org/officeDocument/2006/relationships/image" Target="../media/image5.png"/></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399B4A-7740-4C03-BA98-43087C5F7890}" type="doc">
      <dgm:prSet loTypeId="urn:microsoft.com/office/officeart/2005/8/layout/radial6" loCatId="cycle" qsTypeId="urn:microsoft.com/office/officeart/2005/8/quickstyle/simple4" qsCatId="simple" csTypeId="urn:microsoft.com/office/officeart/2005/8/colors/accent6_1" csCatId="accent6" phldr="1"/>
      <dgm:spPr/>
      <dgm:t>
        <a:bodyPr/>
        <a:lstStyle/>
        <a:p>
          <a:endParaRPr lang="en-GB"/>
        </a:p>
      </dgm:t>
    </dgm:pt>
    <dgm:pt modelId="{A181E584-9ADA-4648-99AE-D257EC6FF3B8}">
      <dgm:prSet phldrT="[Text]" custT="1"/>
      <dgm:spPr/>
      <dgm:t>
        <a:bodyPr/>
        <a:lstStyle/>
        <a:p>
          <a:r>
            <a:rPr lang="en-GB" sz="1000" b="1" dirty="0">
              <a:latin typeface="Arial" charset="0"/>
              <a:ea typeface="Arial" charset="0"/>
              <a:cs typeface="Arial" charset="0"/>
            </a:rPr>
            <a:t>Agriculture, Trade, Lands, Housing, &amp;  Environment</a:t>
          </a:r>
        </a:p>
      </dgm:t>
    </dgm:pt>
    <dgm:pt modelId="{6780692A-2766-42C1-8D61-76DE0D8029E6}" type="parTrans" cxnId="{1252BEF5-05F8-4EEA-BA24-2F2128EB02A0}">
      <dgm:prSet/>
      <dgm:spPr/>
      <dgm:t>
        <a:bodyPr/>
        <a:lstStyle/>
        <a:p>
          <a:endParaRPr lang="en-GB">
            <a:latin typeface="Arial" charset="0"/>
            <a:ea typeface="Arial" charset="0"/>
            <a:cs typeface="Arial" charset="0"/>
          </a:endParaRPr>
        </a:p>
      </dgm:t>
    </dgm:pt>
    <dgm:pt modelId="{F8A33EEB-115E-40E3-9D7B-444A64860CE4}" type="sibTrans" cxnId="{1252BEF5-05F8-4EEA-BA24-2F2128EB02A0}">
      <dgm:prSet/>
      <dgm:spPr/>
      <dgm:t>
        <a:bodyPr/>
        <a:lstStyle/>
        <a:p>
          <a:endParaRPr lang="en-GB">
            <a:latin typeface="Arial" charset="0"/>
            <a:ea typeface="Arial" charset="0"/>
            <a:cs typeface="Arial" charset="0"/>
          </a:endParaRPr>
        </a:p>
      </dgm:t>
    </dgm:pt>
    <dgm:pt modelId="{FD5DC620-4B4C-49E2-A801-37DFAE39B27F}">
      <dgm:prSet custT="1"/>
      <dgm:spPr/>
      <dgm:t>
        <a:bodyPr/>
        <a:lstStyle/>
        <a:p>
          <a:r>
            <a:rPr lang="en-GB" sz="1000" b="1" dirty="0">
              <a:latin typeface="Arial" charset="0"/>
              <a:ea typeface="Arial" charset="0"/>
              <a:cs typeface="Arial" charset="0"/>
            </a:rPr>
            <a:t>Finance, Economic Development Tourism &amp; Culture</a:t>
          </a:r>
        </a:p>
      </dgm:t>
    </dgm:pt>
    <dgm:pt modelId="{601CAAE7-510B-4634-BC7D-8E97F7882CC5}" type="parTrans" cxnId="{FC96A271-76F5-4CDF-8CDC-4B5D615DE18B}">
      <dgm:prSet/>
      <dgm:spPr/>
      <dgm:t>
        <a:bodyPr/>
        <a:lstStyle/>
        <a:p>
          <a:endParaRPr lang="en-GB">
            <a:latin typeface="Arial" charset="0"/>
            <a:ea typeface="Arial" charset="0"/>
            <a:cs typeface="Arial" charset="0"/>
          </a:endParaRPr>
        </a:p>
      </dgm:t>
    </dgm:pt>
    <dgm:pt modelId="{D796EA2D-CDC3-49A9-9B35-44596D51EF18}" type="sibTrans" cxnId="{FC96A271-76F5-4CDF-8CDC-4B5D615DE18B}">
      <dgm:prSet/>
      <dgm:spPr/>
      <dgm:t>
        <a:bodyPr/>
        <a:lstStyle/>
        <a:p>
          <a:endParaRPr lang="en-GB">
            <a:latin typeface="Arial" charset="0"/>
            <a:ea typeface="Arial" charset="0"/>
            <a:cs typeface="Arial" charset="0"/>
          </a:endParaRPr>
        </a:p>
      </dgm:t>
    </dgm:pt>
    <dgm:pt modelId="{FBF798C4-1165-4BF9-9635-F332ADE125B3}">
      <dgm:prSet custT="1"/>
      <dgm:spPr/>
      <dgm:t>
        <a:bodyPr/>
        <a:lstStyle/>
        <a:p>
          <a:r>
            <a:rPr lang="en-GB" sz="1000" b="1" dirty="0">
              <a:latin typeface="Arial" charset="0"/>
              <a:ea typeface="Arial" charset="0"/>
              <a:cs typeface="Arial" charset="0"/>
            </a:rPr>
            <a:t> Health &amp; Community Services</a:t>
          </a:r>
        </a:p>
      </dgm:t>
    </dgm:pt>
    <dgm:pt modelId="{97616CA1-C6DF-446F-A8A4-34811D5C6DA5}" type="parTrans" cxnId="{4F6FEE15-1A9F-4905-85C0-906A0C25907A}">
      <dgm:prSet/>
      <dgm:spPr/>
      <dgm:t>
        <a:bodyPr/>
        <a:lstStyle/>
        <a:p>
          <a:endParaRPr lang="en-GB">
            <a:latin typeface="Arial" charset="0"/>
            <a:ea typeface="Arial" charset="0"/>
            <a:cs typeface="Arial" charset="0"/>
          </a:endParaRPr>
        </a:p>
      </dgm:t>
    </dgm:pt>
    <dgm:pt modelId="{F1727A19-2AE1-48A0-86FE-091CA31CF15D}" type="sibTrans" cxnId="{4F6FEE15-1A9F-4905-85C0-906A0C25907A}">
      <dgm:prSet/>
      <dgm:spPr/>
      <dgm:t>
        <a:bodyPr/>
        <a:lstStyle/>
        <a:p>
          <a:endParaRPr lang="en-GB">
            <a:latin typeface="Arial" charset="0"/>
            <a:ea typeface="Arial" charset="0"/>
            <a:cs typeface="Arial" charset="0"/>
          </a:endParaRPr>
        </a:p>
      </dgm:t>
    </dgm:pt>
    <dgm:pt modelId="{BBB03CC8-4AB7-4D6C-BE33-35B9E2DE8647}">
      <dgm:prSet custT="1"/>
      <dgm:spPr/>
      <dgm:t>
        <a:bodyPr/>
        <a:lstStyle/>
        <a:p>
          <a:r>
            <a:rPr lang="en-GB" sz="800" b="1">
              <a:latin typeface="Arial" charset="0"/>
              <a:ea typeface="Arial" charset="0"/>
              <a:cs typeface="Arial" charset="0"/>
            </a:rPr>
            <a:t>Communication </a:t>
          </a:r>
        </a:p>
        <a:p>
          <a:r>
            <a:rPr lang="en-GB" sz="800" b="1">
              <a:latin typeface="Arial" charset="0"/>
              <a:ea typeface="Arial" charset="0"/>
              <a:cs typeface="Arial" charset="0"/>
            </a:rPr>
            <a:t>Works &amp; Labour</a:t>
          </a:r>
          <a:endParaRPr lang="en-GB" sz="800" b="1" dirty="0">
            <a:latin typeface="Arial" charset="0"/>
            <a:ea typeface="Arial" charset="0"/>
            <a:cs typeface="Arial" charset="0"/>
          </a:endParaRPr>
        </a:p>
      </dgm:t>
    </dgm:pt>
    <dgm:pt modelId="{BB9F21E3-3CC8-4D22-BDCA-DBC47F81E172}" type="parTrans" cxnId="{71881434-56B6-4FC9-A257-163E6A662C82}">
      <dgm:prSet/>
      <dgm:spPr/>
      <dgm:t>
        <a:bodyPr/>
        <a:lstStyle/>
        <a:p>
          <a:endParaRPr lang="en-GB">
            <a:latin typeface="Arial" charset="0"/>
            <a:ea typeface="Arial" charset="0"/>
            <a:cs typeface="Arial" charset="0"/>
          </a:endParaRPr>
        </a:p>
      </dgm:t>
    </dgm:pt>
    <dgm:pt modelId="{9D0A36B8-5D5A-4C8B-91D4-3D66D5A43F94}" type="sibTrans" cxnId="{71881434-56B6-4FC9-A257-163E6A662C82}">
      <dgm:prSet/>
      <dgm:spPr/>
      <dgm:t>
        <a:bodyPr/>
        <a:lstStyle/>
        <a:p>
          <a:endParaRPr lang="en-GB">
            <a:latin typeface="Arial" charset="0"/>
            <a:ea typeface="Arial" charset="0"/>
            <a:cs typeface="Arial" charset="0"/>
          </a:endParaRPr>
        </a:p>
      </dgm:t>
    </dgm:pt>
    <dgm:pt modelId="{2F68F955-21AB-470B-9357-617D4444AD57}">
      <dgm:prSet custT="1"/>
      <dgm:spPr/>
      <dgm:t>
        <a:bodyPr/>
        <a:lstStyle/>
        <a:p>
          <a:r>
            <a:rPr lang="en-GB" sz="1000" b="1" dirty="0">
              <a:latin typeface="Arial" charset="0"/>
              <a:ea typeface="Arial" charset="0"/>
              <a:cs typeface="Arial" charset="0"/>
            </a:rPr>
            <a:t>Education, Culture, Youth &amp; Sports Affairs</a:t>
          </a:r>
        </a:p>
      </dgm:t>
    </dgm:pt>
    <dgm:pt modelId="{CAB84B70-91DD-426C-8A18-7519226E22C4}" type="parTrans" cxnId="{E2FE91EE-20A4-4750-9A8D-568188FB3CD5}">
      <dgm:prSet/>
      <dgm:spPr/>
      <dgm:t>
        <a:bodyPr/>
        <a:lstStyle/>
        <a:p>
          <a:endParaRPr lang="en-GB">
            <a:latin typeface="Arial" charset="0"/>
            <a:ea typeface="Arial" charset="0"/>
            <a:cs typeface="Arial" charset="0"/>
          </a:endParaRPr>
        </a:p>
      </dgm:t>
    </dgm:pt>
    <dgm:pt modelId="{4942958D-C415-4B78-A954-E403A57CF7B3}" type="sibTrans" cxnId="{E2FE91EE-20A4-4750-9A8D-568188FB3CD5}">
      <dgm:prSet/>
      <dgm:spPr/>
      <dgm:t>
        <a:bodyPr/>
        <a:lstStyle/>
        <a:p>
          <a:endParaRPr lang="en-GB">
            <a:latin typeface="Arial" charset="0"/>
            <a:ea typeface="Arial" charset="0"/>
            <a:cs typeface="Arial" charset="0"/>
          </a:endParaRPr>
        </a:p>
      </dgm:t>
    </dgm:pt>
    <dgm:pt modelId="{870C3031-3F8E-854D-B781-8F0B5D9D6869}">
      <dgm:prSet/>
      <dgm:spPr/>
    </dgm:pt>
    <dgm:pt modelId="{9D49B4CD-182D-DF45-98F0-F99B837E54B5}" type="parTrans" cxnId="{479716C3-09FB-5D4A-BD97-DEF1C602A574}">
      <dgm:prSet/>
      <dgm:spPr/>
      <dgm:t>
        <a:bodyPr/>
        <a:lstStyle/>
        <a:p>
          <a:endParaRPr lang="en-US">
            <a:latin typeface="Arial" charset="0"/>
            <a:ea typeface="Arial" charset="0"/>
            <a:cs typeface="Arial" charset="0"/>
          </a:endParaRPr>
        </a:p>
      </dgm:t>
    </dgm:pt>
    <dgm:pt modelId="{8754C5A6-A0C1-5A4F-8723-0242C58F0A8B}" type="sibTrans" cxnId="{479716C3-09FB-5D4A-BD97-DEF1C602A574}">
      <dgm:prSet/>
      <dgm:spPr/>
      <dgm:t>
        <a:bodyPr/>
        <a:lstStyle/>
        <a:p>
          <a:endParaRPr lang="en-US">
            <a:latin typeface="Arial" charset="0"/>
            <a:ea typeface="Arial" charset="0"/>
            <a:cs typeface="Arial" charset="0"/>
          </a:endParaRPr>
        </a:p>
      </dgm:t>
    </dgm:pt>
    <dgm:pt modelId="{0D349C8A-7C54-4CB3-A5C6-FB41CA0117DB}">
      <dgm:prSet phldrT="[Text]"/>
      <dgm:spPr>
        <a:blipFill rotWithShape="0">
          <a:blip xmlns:r="http://schemas.openxmlformats.org/officeDocument/2006/relationships" r:embed="rId1"/>
          <a:srcRect/>
          <a:stretch>
            <a:fillRect t="-14000" b="-14000"/>
          </a:stretch>
        </a:blipFill>
      </dgm:spPr>
      <dgm:t>
        <a:bodyPr/>
        <a:lstStyle/>
        <a:p>
          <a:r>
            <a:rPr lang="en-GB" b="1" dirty="0">
              <a:solidFill>
                <a:schemeClr val="tx1"/>
              </a:solidFill>
              <a:latin typeface="Arial" charset="0"/>
              <a:ea typeface="Arial" charset="0"/>
              <a:cs typeface="Arial" charset="0"/>
            </a:rPr>
            <a:t>GoM</a:t>
          </a:r>
        </a:p>
      </dgm:t>
    </dgm:pt>
    <dgm:pt modelId="{2EA83197-1FCD-441C-862C-F9847C3988D9}" type="sibTrans" cxnId="{02E7EA99-9EF3-41F6-9F5B-7E9B6C8B5A2B}">
      <dgm:prSet/>
      <dgm:spPr/>
      <dgm:t>
        <a:bodyPr/>
        <a:lstStyle/>
        <a:p>
          <a:endParaRPr lang="en-GB">
            <a:latin typeface="Arial" charset="0"/>
            <a:ea typeface="Arial" charset="0"/>
            <a:cs typeface="Arial" charset="0"/>
          </a:endParaRPr>
        </a:p>
      </dgm:t>
    </dgm:pt>
    <dgm:pt modelId="{3AC88DF6-8EB7-47C8-A1ED-C3D0F3DCBED4}" type="parTrans" cxnId="{02E7EA99-9EF3-41F6-9F5B-7E9B6C8B5A2B}">
      <dgm:prSet/>
      <dgm:spPr/>
      <dgm:t>
        <a:bodyPr/>
        <a:lstStyle/>
        <a:p>
          <a:endParaRPr lang="en-GB">
            <a:latin typeface="Arial" charset="0"/>
            <a:ea typeface="Arial" charset="0"/>
            <a:cs typeface="Arial" charset="0"/>
          </a:endParaRPr>
        </a:p>
      </dgm:t>
    </dgm:pt>
    <dgm:pt modelId="{266948C0-0FAD-43BA-951E-EA10D628F119}" type="pres">
      <dgm:prSet presAssocID="{F5399B4A-7740-4C03-BA98-43087C5F7890}" presName="Name0" presStyleCnt="0">
        <dgm:presLayoutVars>
          <dgm:chMax val="1"/>
          <dgm:dir/>
          <dgm:animLvl val="ctr"/>
          <dgm:resizeHandles val="exact"/>
        </dgm:presLayoutVars>
      </dgm:prSet>
      <dgm:spPr/>
    </dgm:pt>
    <dgm:pt modelId="{4D02C3BC-4802-478A-A10D-06967BDA2EF7}" type="pres">
      <dgm:prSet presAssocID="{0D349C8A-7C54-4CB3-A5C6-FB41CA0117DB}" presName="centerShape" presStyleLbl="node0" presStyleIdx="0" presStyleCnt="1"/>
      <dgm:spPr/>
    </dgm:pt>
    <dgm:pt modelId="{97D36725-3165-4AAB-92F0-E278D8AC2722}" type="pres">
      <dgm:prSet presAssocID="{FD5DC620-4B4C-49E2-A801-37DFAE39B27F}" presName="node" presStyleLbl="node1" presStyleIdx="0" presStyleCnt="5">
        <dgm:presLayoutVars>
          <dgm:bulletEnabled val="1"/>
        </dgm:presLayoutVars>
      </dgm:prSet>
      <dgm:spPr/>
    </dgm:pt>
    <dgm:pt modelId="{84DA752D-C7D7-432F-BC4F-9783C2EDD170}" type="pres">
      <dgm:prSet presAssocID="{FD5DC620-4B4C-49E2-A801-37DFAE39B27F}" presName="dummy" presStyleCnt="0"/>
      <dgm:spPr/>
    </dgm:pt>
    <dgm:pt modelId="{2825C56B-494A-4D07-8459-606566EF6F57}" type="pres">
      <dgm:prSet presAssocID="{D796EA2D-CDC3-49A9-9B35-44596D51EF18}" presName="sibTrans" presStyleLbl="sibTrans2D1" presStyleIdx="0" presStyleCnt="5"/>
      <dgm:spPr/>
    </dgm:pt>
    <dgm:pt modelId="{6BC2D35C-DEBE-4230-9AC3-34C94FEA331C}" type="pres">
      <dgm:prSet presAssocID="{A181E584-9ADA-4648-99AE-D257EC6FF3B8}" presName="node" presStyleLbl="node1" presStyleIdx="1" presStyleCnt="5">
        <dgm:presLayoutVars>
          <dgm:bulletEnabled val="1"/>
        </dgm:presLayoutVars>
      </dgm:prSet>
      <dgm:spPr/>
    </dgm:pt>
    <dgm:pt modelId="{A84C3AE5-8D03-4258-B3FE-9E4FF6A9A693}" type="pres">
      <dgm:prSet presAssocID="{A181E584-9ADA-4648-99AE-D257EC6FF3B8}" presName="dummy" presStyleCnt="0"/>
      <dgm:spPr/>
    </dgm:pt>
    <dgm:pt modelId="{C7628BA4-4A0A-480C-BD3D-28C32EC904D8}" type="pres">
      <dgm:prSet presAssocID="{F8A33EEB-115E-40E3-9D7B-444A64860CE4}" presName="sibTrans" presStyleLbl="sibTrans2D1" presStyleIdx="1" presStyleCnt="5"/>
      <dgm:spPr/>
    </dgm:pt>
    <dgm:pt modelId="{D99109A5-32AE-4C63-89E8-79123160B448}" type="pres">
      <dgm:prSet presAssocID="{FBF798C4-1165-4BF9-9635-F332ADE125B3}" presName="node" presStyleLbl="node1" presStyleIdx="2" presStyleCnt="5" custRadScaleRad="104057" custRadScaleInc="-6050">
        <dgm:presLayoutVars>
          <dgm:bulletEnabled val="1"/>
        </dgm:presLayoutVars>
      </dgm:prSet>
      <dgm:spPr/>
    </dgm:pt>
    <dgm:pt modelId="{F8C94A43-51F2-43B1-B495-96BA43A84015}" type="pres">
      <dgm:prSet presAssocID="{FBF798C4-1165-4BF9-9635-F332ADE125B3}" presName="dummy" presStyleCnt="0"/>
      <dgm:spPr/>
    </dgm:pt>
    <dgm:pt modelId="{8401023D-43AD-42E4-8C1B-4B608C680C12}" type="pres">
      <dgm:prSet presAssocID="{F1727A19-2AE1-48A0-86FE-091CA31CF15D}" presName="sibTrans" presStyleLbl="sibTrans2D1" presStyleIdx="2" presStyleCnt="5"/>
      <dgm:spPr/>
    </dgm:pt>
    <dgm:pt modelId="{E59816EF-6A30-41E7-BCDB-A80873FDA640}" type="pres">
      <dgm:prSet presAssocID="{BBB03CC8-4AB7-4D6C-BE33-35B9E2DE8647}" presName="node" presStyleLbl="node1" presStyleIdx="3" presStyleCnt="5">
        <dgm:presLayoutVars>
          <dgm:bulletEnabled val="1"/>
        </dgm:presLayoutVars>
      </dgm:prSet>
      <dgm:spPr/>
    </dgm:pt>
    <dgm:pt modelId="{F5697578-0228-460B-A5F4-D889834875C4}" type="pres">
      <dgm:prSet presAssocID="{BBB03CC8-4AB7-4D6C-BE33-35B9E2DE8647}" presName="dummy" presStyleCnt="0"/>
      <dgm:spPr/>
    </dgm:pt>
    <dgm:pt modelId="{14E16EDB-639E-462F-84CA-02C8D1CD7D33}" type="pres">
      <dgm:prSet presAssocID="{9D0A36B8-5D5A-4C8B-91D4-3D66D5A43F94}" presName="sibTrans" presStyleLbl="sibTrans2D1" presStyleIdx="3" presStyleCnt="5"/>
      <dgm:spPr/>
    </dgm:pt>
    <dgm:pt modelId="{4B22D8E7-7E21-4C9F-BE3D-E2ECE3E47B71}" type="pres">
      <dgm:prSet presAssocID="{2F68F955-21AB-470B-9357-617D4444AD57}" presName="node" presStyleLbl="node1" presStyleIdx="4" presStyleCnt="5">
        <dgm:presLayoutVars>
          <dgm:bulletEnabled val="1"/>
        </dgm:presLayoutVars>
      </dgm:prSet>
      <dgm:spPr/>
    </dgm:pt>
    <dgm:pt modelId="{EA612F6D-3515-4523-A992-AA11761D307C}" type="pres">
      <dgm:prSet presAssocID="{2F68F955-21AB-470B-9357-617D4444AD57}" presName="dummy" presStyleCnt="0"/>
      <dgm:spPr/>
    </dgm:pt>
    <dgm:pt modelId="{3DAD7A22-B55D-46C0-876C-028A3EA3769C}" type="pres">
      <dgm:prSet presAssocID="{4942958D-C415-4B78-A954-E403A57CF7B3}" presName="sibTrans" presStyleLbl="sibTrans2D1" presStyleIdx="4" presStyleCnt="5"/>
      <dgm:spPr/>
    </dgm:pt>
  </dgm:ptLst>
  <dgm:cxnLst>
    <dgm:cxn modelId="{2B701E09-EC52-0749-B979-CBCAC36421FF}" type="presOf" srcId="{9D0A36B8-5D5A-4C8B-91D4-3D66D5A43F94}" destId="{14E16EDB-639E-462F-84CA-02C8D1CD7D33}" srcOrd="0" destOrd="0" presId="urn:microsoft.com/office/officeart/2005/8/layout/radial6"/>
    <dgm:cxn modelId="{4F6FEE15-1A9F-4905-85C0-906A0C25907A}" srcId="{0D349C8A-7C54-4CB3-A5C6-FB41CA0117DB}" destId="{FBF798C4-1165-4BF9-9635-F332ADE125B3}" srcOrd="2" destOrd="0" parTransId="{97616CA1-C6DF-446F-A8A4-34811D5C6DA5}" sibTransId="{F1727A19-2AE1-48A0-86FE-091CA31CF15D}"/>
    <dgm:cxn modelId="{A0CB0D31-2F53-974C-997D-2F78EFD58875}" type="presOf" srcId="{D796EA2D-CDC3-49A9-9B35-44596D51EF18}" destId="{2825C56B-494A-4D07-8459-606566EF6F57}" srcOrd="0" destOrd="0" presId="urn:microsoft.com/office/officeart/2005/8/layout/radial6"/>
    <dgm:cxn modelId="{71881434-56B6-4FC9-A257-163E6A662C82}" srcId="{0D349C8A-7C54-4CB3-A5C6-FB41CA0117DB}" destId="{BBB03CC8-4AB7-4D6C-BE33-35B9E2DE8647}" srcOrd="3" destOrd="0" parTransId="{BB9F21E3-3CC8-4D22-BDCA-DBC47F81E172}" sibTransId="{9D0A36B8-5D5A-4C8B-91D4-3D66D5A43F94}"/>
    <dgm:cxn modelId="{3DA98668-F360-A34F-B800-A7E6B5525A6A}" type="presOf" srcId="{BBB03CC8-4AB7-4D6C-BE33-35B9E2DE8647}" destId="{E59816EF-6A30-41E7-BCDB-A80873FDA640}" srcOrd="0" destOrd="0" presId="urn:microsoft.com/office/officeart/2005/8/layout/radial6"/>
    <dgm:cxn modelId="{FC96A271-76F5-4CDF-8CDC-4B5D615DE18B}" srcId="{0D349C8A-7C54-4CB3-A5C6-FB41CA0117DB}" destId="{FD5DC620-4B4C-49E2-A801-37DFAE39B27F}" srcOrd="0" destOrd="0" parTransId="{601CAAE7-510B-4634-BC7D-8E97F7882CC5}" sibTransId="{D796EA2D-CDC3-49A9-9B35-44596D51EF18}"/>
    <dgm:cxn modelId="{395B3656-F692-D64E-9436-C8DF6ABB06F4}" type="presOf" srcId="{4942958D-C415-4B78-A954-E403A57CF7B3}" destId="{3DAD7A22-B55D-46C0-876C-028A3EA3769C}" srcOrd="0" destOrd="0" presId="urn:microsoft.com/office/officeart/2005/8/layout/radial6"/>
    <dgm:cxn modelId="{1DA46857-81F5-294F-9798-BA295274B7FB}" type="presOf" srcId="{A181E584-9ADA-4648-99AE-D257EC6FF3B8}" destId="{6BC2D35C-DEBE-4230-9AC3-34C94FEA331C}" srcOrd="0" destOrd="0" presId="urn:microsoft.com/office/officeart/2005/8/layout/radial6"/>
    <dgm:cxn modelId="{7D8E0380-22A3-FC45-8A11-72856BBDA07F}" type="presOf" srcId="{F5399B4A-7740-4C03-BA98-43087C5F7890}" destId="{266948C0-0FAD-43BA-951E-EA10D628F119}" srcOrd="0" destOrd="0" presId="urn:microsoft.com/office/officeart/2005/8/layout/radial6"/>
    <dgm:cxn modelId="{CAD6BB93-819C-254F-AC10-4E316FE2717B}" type="presOf" srcId="{2F68F955-21AB-470B-9357-617D4444AD57}" destId="{4B22D8E7-7E21-4C9F-BE3D-E2ECE3E47B71}" srcOrd="0" destOrd="0" presId="urn:microsoft.com/office/officeart/2005/8/layout/radial6"/>
    <dgm:cxn modelId="{02E7EA99-9EF3-41F6-9F5B-7E9B6C8B5A2B}" srcId="{F5399B4A-7740-4C03-BA98-43087C5F7890}" destId="{0D349C8A-7C54-4CB3-A5C6-FB41CA0117DB}" srcOrd="0" destOrd="0" parTransId="{3AC88DF6-8EB7-47C8-A1ED-C3D0F3DCBED4}" sibTransId="{2EA83197-1FCD-441C-862C-F9847C3988D9}"/>
    <dgm:cxn modelId="{8527ECA9-4E9C-944C-89E8-2304AC5F7350}" type="presOf" srcId="{0D349C8A-7C54-4CB3-A5C6-FB41CA0117DB}" destId="{4D02C3BC-4802-478A-A10D-06967BDA2EF7}" srcOrd="0" destOrd="0" presId="urn:microsoft.com/office/officeart/2005/8/layout/radial6"/>
    <dgm:cxn modelId="{C6E6BCAD-9AEE-4448-A412-D840DFFB0CE3}" type="presOf" srcId="{FD5DC620-4B4C-49E2-A801-37DFAE39B27F}" destId="{97D36725-3165-4AAB-92F0-E278D8AC2722}" srcOrd="0" destOrd="0" presId="urn:microsoft.com/office/officeart/2005/8/layout/radial6"/>
    <dgm:cxn modelId="{651023B3-2264-B14F-B8BB-B23C6CDA4B6A}" type="presOf" srcId="{FBF798C4-1165-4BF9-9635-F332ADE125B3}" destId="{D99109A5-32AE-4C63-89E8-79123160B448}" srcOrd="0" destOrd="0" presId="urn:microsoft.com/office/officeart/2005/8/layout/radial6"/>
    <dgm:cxn modelId="{2ADC92B9-A8C4-F744-90C7-8BABBFB13907}" type="presOf" srcId="{F1727A19-2AE1-48A0-86FE-091CA31CF15D}" destId="{8401023D-43AD-42E4-8C1B-4B608C680C12}" srcOrd="0" destOrd="0" presId="urn:microsoft.com/office/officeart/2005/8/layout/radial6"/>
    <dgm:cxn modelId="{479716C3-09FB-5D4A-BD97-DEF1C602A574}" srcId="{F5399B4A-7740-4C03-BA98-43087C5F7890}" destId="{870C3031-3F8E-854D-B781-8F0B5D9D6869}" srcOrd="1" destOrd="0" parTransId="{9D49B4CD-182D-DF45-98F0-F99B837E54B5}" sibTransId="{8754C5A6-A0C1-5A4F-8723-0242C58F0A8B}"/>
    <dgm:cxn modelId="{BB7E1FDC-08B9-EA40-9F19-3B10F5269395}" type="presOf" srcId="{F8A33EEB-115E-40E3-9D7B-444A64860CE4}" destId="{C7628BA4-4A0A-480C-BD3D-28C32EC904D8}" srcOrd="0" destOrd="0" presId="urn:microsoft.com/office/officeart/2005/8/layout/radial6"/>
    <dgm:cxn modelId="{E2FE91EE-20A4-4750-9A8D-568188FB3CD5}" srcId="{0D349C8A-7C54-4CB3-A5C6-FB41CA0117DB}" destId="{2F68F955-21AB-470B-9357-617D4444AD57}" srcOrd="4" destOrd="0" parTransId="{CAB84B70-91DD-426C-8A18-7519226E22C4}" sibTransId="{4942958D-C415-4B78-A954-E403A57CF7B3}"/>
    <dgm:cxn modelId="{1252BEF5-05F8-4EEA-BA24-2F2128EB02A0}" srcId="{0D349C8A-7C54-4CB3-A5C6-FB41CA0117DB}" destId="{A181E584-9ADA-4648-99AE-D257EC6FF3B8}" srcOrd="1" destOrd="0" parTransId="{6780692A-2766-42C1-8D61-76DE0D8029E6}" sibTransId="{F8A33EEB-115E-40E3-9D7B-444A64860CE4}"/>
    <dgm:cxn modelId="{9C675184-7486-114B-96D4-F288E2CF4B47}" type="presParOf" srcId="{266948C0-0FAD-43BA-951E-EA10D628F119}" destId="{4D02C3BC-4802-478A-A10D-06967BDA2EF7}" srcOrd="0" destOrd="0" presId="urn:microsoft.com/office/officeart/2005/8/layout/radial6"/>
    <dgm:cxn modelId="{6123A47B-17FB-8E46-8176-824DD017364D}" type="presParOf" srcId="{266948C0-0FAD-43BA-951E-EA10D628F119}" destId="{97D36725-3165-4AAB-92F0-E278D8AC2722}" srcOrd="1" destOrd="0" presId="urn:microsoft.com/office/officeart/2005/8/layout/radial6"/>
    <dgm:cxn modelId="{3AD8804E-A83A-1840-A00D-89611C80062D}" type="presParOf" srcId="{266948C0-0FAD-43BA-951E-EA10D628F119}" destId="{84DA752D-C7D7-432F-BC4F-9783C2EDD170}" srcOrd="2" destOrd="0" presId="urn:microsoft.com/office/officeart/2005/8/layout/radial6"/>
    <dgm:cxn modelId="{48AEE40E-42FB-B349-91FD-FB3212AE52B6}" type="presParOf" srcId="{266948C0-0FAD-43BA-951E-EA10D628F119}" destId="{2825C56B-494A-4D07-8459-606566EF6F57}" srcOrd="3" destOrd="0" presId="urn:microsoft.com/office/officeart/2005/8/layout/radial6"/>
    <dgm:cxn modelId="{1B6B39F2-E715-7846-9666-5602741F023E}" type="presParOf" srcId="{266948C0-0FAD-43BA-951E-EA10D628F119}" destId="{6BC2D35C-DEBE-4230-9AC3-34C94FEA331C}" srcOrd="4" destOrd="0" presId="urn:microsoft.com/office/officeart/2005/8/layout/radial6"/>
    <dgm:cxn modelId="{6A4FB146-D7A4-FE44-B617-EAED310581B1}" type="presParOf" srcId="{266948C0-0FAD-43BA-951E-EA10D628F119}" destId="{A84C3AE5-8D03-4258-B3FE-9E4FF6A9A693}" srcOrd="5" destOrd="0" presId="urn:microsoft.com/office/officeart/2005/8/layout/radial6"/>
    <dgm:cxn modelId="{FDDD9D09-1E26-0243-993D-ABE04988D423}" type="presParOf" srcId="{266948C0-0FAD-43BA-951E-EA10D628F119}" destId="{C7628BA4-4A0A-480C-BD3D-28C32EC904D8}" srcOrd="6" destOrd="0" presId="urn:microsoft.com/office/officeart/2005/8/layout/radial6"/>
    <dgm:cxn modelId="{2B7B33F8-A12E-A746-BED3-BB6D87CB66C5}" type="presParOf" srcId="{266948C0-0FAD-43BA-951E-EA10D628F119}" destId="{D99109A5-32AE-4C63-89E8-79123160B448}" srcOrd="7" destOrd="0" presId="urn:microsoft.com/office/officeart/2005/8/layout/radial6"/>
    <dgm:cxn modelId="{BBE50AFB-6043-7C46-92D6-8B257D8E6718}" type="presParOf" srcId="{266948C0-0FAD-43BA-951E-EA10D628F119}" destId="{F8C94A43-51F2-43B1-B495-96BA43A84015}" srcOrd="8" destOrd="0" presId="urn:microsoft.com/office/officeart/2005/8/layout/radial6"/>
    <dgm:cxn modelId="{B06EE3FE-D94A-7F40-8BC0-80AEC5F7D5BC}" type="presParOf" srcId="{266948C0-0FAD-43BA-951E-EA10D628F119}" destId="{8401023D-43AD-42E4-8C1B-4B608C680C12}" srcOrd="9" destOrd="0" presId="urn:microsoft.com/office/officeart/2005/8/layout/radial6"/>
    <dgm:cxn modelId="{D47117E6-E27E-194A-9230-24447E701A4A}" type="presParOf" srcId="{266948C0-0FAD-43BA-951E-EA10D628F119}" destId="{E59816EF-6A30-41E7-BCDB-A80873FDA640}" srcOrd="10" destOrd="0" presId="urn:microsoft.com/office/officeart/2005/8/layout/radial6"/>
    <dgm:cxn modelId="{D75446BF-03B1-4947-AA55-AF96B2816AB9}" type="presParOf" srcId="{266948C0-0FAD-43BA-951E-EA10D628F119}" destId="{F5697578-0228-460B-A5F4-D889834875C4}" srcOrd="11" destOrd="0" presId="urn:microsoft.com/office/officeart/2005/8/layout/radial6"/>
    <dgm:cxn modelId="{2220A8FB-E4FA-6043-AB85-82E78C06E5FE}" type="presParOf" srcId="{266948C0-0FAD-43BA-951E-EA10D628F119}" destId="{14E16EDB-639E-462F-84CA-02C8D1CD7D33}" srcOrd="12" destOrd="0" presId="urn:microsoft.com/office/officeart/2005/8/layout/radial6"/>
    <dgm:cxn modelId="{54A9F314-BFD0-8F4B-8EB9-1747FABD587F}" type="presParOf" srcId="{266948C0-0FAD-43BA-951E-EA10D628F119}" destId="{4B22D8E7-7E21-4C9F-BE3D-E2ECE3E47B71}" srcOrd="13" destOrd="0" presId="urn:microsoft.com/office/officeart/2005/8/layout/radial6"/>
    <dgm:cxn modelId="{695AE695-E2FC-BA46-B297-13068A531030}" type="presParOf" srcId="{266948C0-0FAD-43BA-951E-EA10D628F119}" destId="{EA612F6D-3515-4523-A992-AA11761D307C}" srcOrd="14" destOrd="0" presId="urn:microsoft.com/office/officeart/2005/8/layout/radial6"/>
    <dgm:cxn modelId="{F2A02115-0AF0-0A4E-82F5-DE97B0350529}" type="presParOf" srcId="{266948C0-0FAD-43BA-951E-EA10D628F119}" destId="{3DAD7A22-B55D-46C0-876C-028A3EA3769C}" srcOrd="15" destOrd="0" presId="urn:microsoft.com/office/officeart/2005/8/layout/radial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C22974-518F-43D6-A0D3-B09423AC35C5}" type="doc">
      <dgm:prSet loTypeId="urn:microsoft.com/office/officeart/2005/8/layout/default" loCatId="list" qsTypeId="urn:microsoft.com/office/officeart/2005/8/quickstyle/simple1" qsCatId="simple" csTypeId="urn:microsoft.com/office/officeart/2005/8/colors/accent1_3" csCatId="accent1" phldr="1"/>
      <dgm:spPr/>
      <dgm:t>
        <a:bodyPr/>
        <a:lstStyle/>
        <a:p>
          <a:endParaRPr lang="en-GB"/>
        </a:p>
      </dgm:t>
    </dgm:pt>
    <dgm:pt modelId="{18FFEA04-07F1-43BD-89D0-47AA699169E6}">
      <dgm:prSet phldrT="[Text]" custT="1"/>
      <dgm:spPr/>
      <dgm:t>
        <a:bodyPr/>
        <a:lstStyle/>
        <a:p>
          <a:r>
            <a:rPr lang="en-GB" sz="1400" dirty="0">
              <a:solidFill>
                <a:schemeClr val="bg1"/>
              </a:solidFill>
              <a:latin typeface="Arial" panose="020B0604020202020204" pitchFamily="34" charset="0"/>
              <a:cs typeface="Arial" panose="020B0604020202020204" pitchFamily="34" charset="0"/>
            </a:rPr>
            <a:t>Capacity Development</a:t>
          </a:r>
        </a:p>
      </dgm:t>
    </dgm:pt>
    <dgm:pt modelId="{E9C2F138-DF2F-447A-9D04-AD9B93E232CD}" type="parTrans" cxnId="{0E5EEDDF-240D-4DD3-BDCD-54E93B1F83E3}">
      <dgm:prSet/>
      <dgm:spPr/>
      <dgm:t>
        <a:bodyPr/>
        <a:lstStyle/>
        <a:p>
          <a:endParaRPr lang="en-GB" sz="1400" b="0">
            <a:solidFill>
              <a:schemeClr val="bg1"/>
            </a:solidFill>
            <a:latin typeface="Arial" charset="0"/>
            <a:ea typeface="Arial" charset="0"/>
            <a:cs typeface="Arial" charset="0"/>
          </a:endParaRPr>
        </a:p>
      </dgm:t>
    </dgm:pt>
    <dgm:pt modelId="{105BBBA5-A4B0-4727-A481-825F5C897CCF}" type="sibTrans" cxnId="{0E5EEDDF-240D-4DD3-BDCD-54E93B1F83E3}">
      <dgm:prSet phldrT="01"/>
      <dgm:spPr/>
      <dgm:t>
        <a:bodyPr/>
        <a:lstStyle/>
        <a:p>
          <a:endParaRPr lang="en-GB" sz="1400" b="0">
            <a:solidFill>
              <a:schemeClr val="bg1"/>
            </a:solidFill>
            <a:latin typeface="Arial" charset="0"/>
            <a:ea typeface="Arial" charset="0"/>
            <a:cs typeface="Arial" charset="0"/>
          </a:endParaRPr>
        </a:p>
      </dgm:t>
    </dgm:pt>
    <dgm:pt modelId="{9B562199-78DA-4020-BEB6-D6F9F7AD5202}">
      <dgm:prSet phldrT="[Text]"/>
      <dgm:spPr/>
      <dgm:t>
        <a:bodyPr/>
        <a:lstStyle/>
        <a:p>
          <a:r>
            <a:rPr lang="en-GB" sz="1400" b="0" dirty="0">
              <a:solidFill>
                <a:schemeClr val="bg1"/>
              </a:solidFill>
              <a:latin typeface="Arial" charset="0"/>
              <a:ea typeface="Arial" charset="0"/>
              <a:cs typeface="Arial" charset="0"/>
            </a:rPr>
            <a:t>Socio-economic valuation and ​ qualitative analysis of the fisheries sector</a:t>
          </a:r>
        </a:p>
      </dgm:t>
    </dgm:pt>
    <dgm:pt modelId="{BC2C185D-2A5F-4E7D-990F-1B8B2D34A913}" type="parTrans" cxnId="{5307BF92-8412-4A58-9B86-AF08CAAC872E}">
      <dgm:prSet/>
      <dgm:spPr/>
      <dgm:t>
        <a:bodyPr/>
        <a:lstStyle/>
        <a:p>
          <a:endParaRPr lang="en-GB" sz="1400" b="0">
            <a:solidFill>
              <a:schemeClr val="bg1"/>
            </a:solidFill>
            <a:latin typeface="Arial" charset="0"/>
            <a:ea typeface="Arial" charset="0"/>
            <a:cs typeface="Arial" charset="0"/>
          </a:endParaRPr>
        </a:p>
      </dgm:t>
    </dgm:pt>
    <dgm:pt modelId="{770C29AA-98CA-45A5-A093-E994BBC2A536}" type="sibTrans" cxnId="{5307BF92-8412-4A58-9B86-AF08CAAC872E}">
      <dgm:prSet phldrT="05"/>
      <dgm:spPr/>
      <dgm:t>
        <a:bodyPr/>
        <a:lstStyle/>
        <a:p>
          <a:endParaRPr lang="en-GB" sz="1400" b="0">
            <a:solidFill>
              <a:schemeClr val="bg1"/>
            </a:solidFill>
            <a:latin typeface="Arial" charset="0"/>
            <a:ea typeface="Arial" charset="0"/>
            <a:cs typeface="Arial" charset="0"/>
          </a:endParaRPr>
        </a:p>
      </dgm:t>
    </dgm:pt>
    <dgm:pt modelId="{B5675A77-7649-4D73-B9CD-D11FB0223276}">
      <dgm:prSet phldrT="[Text]" custT="1"/>
      <dgm:spPr/>
      <dgm:t>
        <a:bodyPr/>
        <a:lstStyle/>
        <a:p>
          <a:r>
            <a:rPr lang="en-GB" sz="1400" b="0" dirty="0">
              <a:solidFill>
                <a:schemeClr val="bg1"/>
              </a:solidFill>
              <a:latin typeface="Arial" panose="020B0604020202020204" pitchFamily="34" charset="0"/>
              <a:ea typeface="Arial" charset="0"/>
              <a:cs typeface="Arial" panose="020B0604020202020204" pitchFamily="34" charset="0"/>
            </a:rPr>
            <a:t>Comprehensive Review of the Fisheries in December </a:t>
          </a:r>
          <a:r>
            <a:rPr lang="en-GB" sz="1400" dirty="0">
              <a:solidFill>
                <a:schemeClr val="bg1"/>
              </a:solidFill>
              <a:latin typeface="Arial" panose="020B0604020202020204" pitchFamily="34" charset="0"/>
              <a:cs typeface="Arial" panose="020B0604020202020204" pitchFamily="34" charset="0"/>
            </a:rPr>
            <a:t>2016</a:t>
          </a:r>
          <a:endParaRPr lang="en-GB" sz="1400" b="0" dirty="0">
            <a:solidFill>
              <a:schemeClr val="bg1"/>
            </a:solidFill>
            <a:latin typeface="Arial" panose="020B0604020202020204" pitchFamily="34" charset="0"/>
            <a:ea typeface="Arial" charset="0"/>
            <a:cs typeface="Arial" panose="020B0604020202020204" pitchFamily="34" charset="0"/>
          </a:endParaRPr>
        </a:p>
      </dgm:t>
    </dgm:pt>
    <dgm:pt modelId="{4F756E7C-B8BA-413E-8EA4-7A1AC84BEAE3}" type="parTrans" cxnId="{B2C61CF7-F4B5-4F8F-9F2B-EE8B472EA220}">
      <dgm:prSet/>
      <dgm:spPr/>
      <dgm:t>
        <a:bodyPr/>
        <a:lstStyle/>
        <a:p>
          <a:endParaRPr lang="en-GB" sz="1400" b="0">
            <a:solidFill>
              <a:schemeClr val="bg1"/>
            </a:solidFill>
            <a:latin typeface="Arial" charset="0"/>
            <a:ea typeface="Arial" charset="0"/>
            <a:cs typeface="Arial" charset="0"/>
          </a:endParaRPr>
        </a:p>
      </dgm:t>
    </dgm:pt>
    <dgm:pt modelId="{CDD682D3-9453-4E0B-A35E-6AD2FC35DDC2}" type="sibTrans" cxnId="{B2C61CF7-F4B5-4F8F-9F2B-EE8B472EA220}">
      <dgm:prSet phldrT="06"/>
      <dgm:spPr/>
      <dgm:t>
        <a:bodyPr/>
        <a:lstStyle/>
        <a:p>
          <a:endParaRPr lang="en-GB" sz="1400" b="0">
            <a:solidFill>
              <a:schemeClr val="bg1"/>
            </a:solidFill>
            <a:latin typeface="Arial" charset="0"/>
            <a:ea typeface="Arial" charset="0"/>
            <a:cs typeface="Arial" charset="0"/>
          </a:endParaRPr>
        </a:p>
      </dgm:t>
    </dgm:pt>
    <dgm:pt modelId="{908B7418-B846-4101-9D9D-9B0B1EE36528}">
      <dgm:prSet custT="1"/>
      <dgm:spPr/>
      <dgm:t>
        <a:bodyPr/>
        <a:lstStyle/>
        <a:p>
          <a:r>
            <a:rPr lang="en-GB" sz="1400" b="0" dirty="0">
              <a:solidFill>
                <a:schemeClr val="bg1"/>
              </a:solidFill>
              <a:latin typeface="Arial" panose="020B0604020202020204" pitchFamily="34" charset="0"/>
              <a:ea typeface="Arial" charset="0"/>
              <a:cs typeface="Arial" panose="020B0604020202020204" pitchFamily="34" charset="0"/>
            </a:rPr>
            <a:t>Strengthen </a:t>
          </a:r>
          <a:r>
            <a:rPr lang="en-GB" sz="1400" dirty="0">
              <a:solidFill>
                <a:schemeClr val="bg1"/>
              </a:solidFill>
              <a:latin typeface="Arial" panose="020B0604020202020204" pitchFamily="34" charset="0"/>
              <a:cs typeface="Arial" panose="020B0604020202020204" pitchFamily="34" charset="0"/>
            </a:rPr>
            <a:t>Partnerships</a:t>
          </a:r>
          <a:endParaRPr lang="en-GB" sz="1400" b="0" dirty="0">
            <a:solidFill>
              <a:schemeClr val="bg1"/>
            </a:solidFill>
            <a:latin typeface="Arial" panose="020B0604020202020204" pitchFamily="34" charset="0"/>
            <a:ea typeface="Arial" charset="0"/>
            <a:cs typeface="Arial" panose="020B0604020202020204" pitchFamily="34" charset="0"/>
          </a:endParaRPr>
        </a:p>
      </dgm:t>
    </dgm:pt>
    <dgm:pt modelId="{5F9A7B46-6B02-472B-B122-C78C299C0A73}" type="parTrans" cxnId="{4B0D30B5-F6A2-4C95-B50B-FC7E14FB4852}">
      <dgm:prSet/>
      <dgm:spPr/>
      <dgm:t>
        <a:bodyPr/>
        <a:lstStyle/>
        <a:p>
          <a:endParaRPr lang="en-GB" sz="1400" b="0">
            <a:solidFill>
              <a:schemeClr val="bg1"/>
            </a:solidFill>
            <a:latin typeface="Arial" charset="0"/>
            <a:ea typeface="Arial" charset="0"/>
            <a:cs typeface="Arial" charset="0"/>
          </a:endParaRPr>
        </a:p>
      </dgm:t>
    </dgm:pt>
    <dgm:pt modelId="{D5596B44-FFD3-4506-96D7-E539877A8B16}" type="sibTrans" cxnId="{4B0D30B5-F6A2-4C95-B50B-FC7E14FB4852}">
      <dgm:prSet phldrT="02"/>
      <dgm:spPr/>
      <dgm:t>
        <a:bodyPr/>
        <a:lstStyle/>
        <a:p>
          <a:endParaRPr lang="en-GB" sz="1400" b="0">
            <a:solidFill>
              <a:schemeClr val="bg1"/>
            </a:solidFill>
            <a:latin typeface="Arial" charset="0"/>
            <a:ea typeface="Arial" charset="0"/>
            <a:cs typeface="Arial" charset="0"/>
          </a:endParaRPr>
        </a:p>
      </dgm:t>
    </dgm:pt>
    <dgm:pt modelId="{2C977995-4B7E-46BE-997F-ED58151213B5}">
      <dgm:prSet/>
      <dgm:spPr/>
      <dgm:t>
        <a:bodyPr/>
        <a:lstStyle/>
        <a:p>
          <a:r>
            <a:rPr lang="en-GB" sz="1400" b="0" dirty="0">
              <a:solidFill>
                <a:schemeClr val="bg1"/>
              </a:solidFill>
              <a:latin typeface="Arial" charset="0"/>
              <a:ea typeface="Arial" charset="0"/>
              <a:cs typeface="Arial" charset="0"/>
            </a:rPr>
            <a:t>Development of new legislative framework, revising and updating existing policies</a:t>
          </a:r>
        </a:p>
      </dgm:t>
    </dgm:pt>
    <dgm:pt modelId="{114156D6-555F-4F53-95EA-BB9A47C42E1B}" type="parTrans" cxnId="{5DA967EB-6E3A-45D9-9ABB-D564A937B594}">
      <dgm:prSet/>
      <dgm:spPr/>
      <dgm:t>
        <a:bodyPr/>
        <a:lstStyle/>
        <a:p>
          <a:endParaRPr lang="en-GB" sz="1400" b="0">
            <a:solidFill>
              <a:schemeClr val="bg1"/>
            </a:solidFill>
            <a:latin typeface="Arial" charset="0"/>
            <a:ea typeface="Arial" charset="0"/>
            <a:cs typeface="Arial" charset="0"/>
          </a:endParaRPr>
        </a:p>
      </dgm:t>
    </dgm:pt>
    <dgm:pt modelId="{05DF145C-E44D-4C12-A32B-0F4FF3295762}" type="sibTrans" cxnId="{5DA967EB-6E3A-45D9-9ABB-D564A937B594}">
      <dgm:prSet phldrT="04"/>
      <dgm:spPr/>
      <dgm:t>
        <a:bodyPr/>
        <a:lstStyle/>
        <a:p>
          <a:endParaRPr lang="en-GB" sz="1400" b="0">
            <a:solidFill>
              <a:schemeClr val="bg1"/>
            </a:solidFill>
            <a:latin typeface="Arial" charset="0"/>
            <a:ea typeface="Arial" charset="0"/>
            <a:cs typeface="Arial" charset="0"/>
          </a:endParaRPr>
        </a:p>
      </dgm:t>
    </dgm:pt>
    <dgm:pt modelId="{4724D404-A697-4056-910A-141B4043AFC4}">
      <dgm:prSet custT="1"/>
      <dgm:spPr/>
      <dgm:t>
        <a:bodyPr/>
        <a:lstStyle/>
        <a:p>
          <a:r>
            <a:rPr lang="en-GB" sz="1400" b="0" dirty="0">
              <a:solidFill>
                <a:schemeClr val="bg1"/>
              </a:solidFill>
              <a:latin typeface="Arial" charset="0"/>
              <a:ea typeface="Arial" charset="0"/>
              <a:cs typeface="Arial" charset="0"/>
            </a:rPr>
            <a:t>Stakeholder </a:t>
          </a:r>
          <a:r>
            <a:rPr lang="en-GB" sz="1400" dirty="0">
              <a:solidFill>
                <a:schemeClr val="bg1"/>
              </a:solidFill>
              <a:latin typeface="Arial" panose="020B0604020202020204" pitchFamily="34" charset="0"/>
              <a:cs typeface="Arial" panose="020B0604020202020204" pitchFamily="34" charset="0"/>
            </a:rPr>
            <a:t>awareness</a:t>
          </a:r>
          <a:r>
            <a:rPr lang="en-GB" sz="1400" b="0" dirty="0">
              <a:solidFill>
                <a:schemeClr val="bg1"/>
              </a:solidFill>
              <a:latin typeface="Arial" panose="020B0604020202020204" pitchFamily="34" charset="0"/>
              <a:ea typeface="Arial" charset="0"/>
              <a:cs typeface="Arial" panose="020B0604020202020204" pitchFamily="34" charset="0"/>
            </a:rPr>
            <a:t> and </a:t>
          </a:r>
          <a:r>
            <a:rPr lang="en-GB" sz="1400" dirty="0">
              <a:solidFill>
                <a:schemeClr val="bg1"/>
              </a:solidFill>
              <a:latin typeface="Arial" panose="020B0604020202020204" pitchFamily="34" charset="0"/>
              <a:cs typeface="Arial" panose="020B0604020202020204" pitchFamily="34" charset="0"/>
            </a:rPr>
            <a:t>sensitization</a:t>
          </a:r>
          <a:r>
            <a:rPr lang="en-GB" sz="1400" b="0" dirty="0">
              <a:solidFill>
                <a:schemeClr val="bg1"/>
              </a:solidFill>
              <a:latin typeface="Arial" panose="020B0604020202020204" pitchFamily="34" charset="0"/>
              <a:ea typeface="Arial" charset="0"/>
              <a:cs typeface="Arial" panose="020B0604020202020204" pitchFamily="34" charset="0"/>
            </a:rPr>
            <a:t> </a:t>
          </a:r>
          <a:r>
            <a:rPr lang="en-GB" sz="1400" b="0" dirty="0">
              <a:solidFill>
                <a:schemeClr val="bg1"/>
              </a:solidFill>
              <a:latin typeface="Arial" charset="0"/>
              <a:ea typeface="Arial" charset="0"/>
              <a:cs typeface="Arial" charset="0"/>
            </a:rPr>
            <a:t>of community ocean related issues</a:t>
          </a:r>
        </a:p>
      </dgm:t>
    </dgm:pt>
    <dgm:pt modelId="{A53E13EC-4EEB-4E17-BA5E-F82F41463178}" type="parTrans" cxnId="{21E1E401-0F36-49CC-AAC8-F7CFDBFAD208}">
      <dgm:prSet/>
      <dgm:spPr/>
      <dgm:t>
        <a:bodyPr/>
        <a:lstStyle/>
        <a:p>
          <a:endParaRPr lang="en-GB" sz="1400" b="0">
            <a:solidFill>
              <a:schemeClr val="bg1"/>
            </a:solidFill>
            <a:latin typeface="Arial" charset="0"/>
            <a:ea typeface="Arial" charset="0"/>
            <a:cs typeface="Arial" charset="0"/>
          </a:endParaRPr>
        </a:p>
      </dgm:t>
    </dgm:pt>
    <dgm:pt modelId="{BAB27F6E-04B2-4A09-879C-31DCB47E0145}" type="sibTrans" cxnId="{21E1E401-0F36-49CC-AAC8-F7CFDBFAD208}">
      <dgm:prSet phldrT="03"/>
      <dgm:spPr/>
      <dgm:t>
        <a:bodyPr/>
        <a:lstStyle/>
        <a:p>
          <a:endParaRPr lang="en-GB" sz="1400" b="0">
            <a:solidFill>
              <a:schemeClr val="bg1"/>
            </a:solidFill>
            <a:latin typeface="Arial" charset="0"/>
            <a:ea typeface="Arial" charset="0"/>
            <a:cs typeface="Arial" charset="0"/>
          </a:endParaRPr>
        </a:p>
      </dgm:t>
    </dgm:pt>
    <dgm:pt modelId="{CCD8D286-140F-4A06-ACB7-582F33820DB2}">
      <dgm:prSet custT="1"/>
      <dgm:spPr/>
      <dgm:t>
        <a:bodyPr/>
        <a:lstStyle/>
        <a:p>
          <a:r>
            <a:rPr lang="en-GB" sz="1400" b="0" dirty="0">
              <a:solidFill>
                <a:schemeClr val="bg1"/>
              </a:solidFill>
              <a:latin typeface="Arial" charset="0"/>
              <a:ea typeface="Arial" charset="0"/>
              <a:cs typeface="Arial" charset="0"/>
            </a:rPr>
            <a:t>Agree in principle to  protect 10% to 30% of </a:t>
          </a:r>
          <a:r>
            <a:rPr lang="en-GB" sz="1400" dirty="0">
              <a:solidFill>
                <a:schemeClr val="bg1"/>
              </a:solidFill>
              <a:latin typeface="Arial" panose="020B0604020202020204" pitchFamily="34" charset="0"/>
              <a:cs typeface="Arial" panose="020B0604020202020204" pitchFamily="34" charset="0"/>
            </a:rPr>
            <a:t>Montserrat’s</a:t>
          </a:r>
          <a:r>
            <a:rPr lang="en-GB" sz="1400" b="0" dirty="0">
              <a:solidFill>
                <a:schemeClr val="bg1"/>
              </a:solidFill>
              <a:latin typeface="Arial" charset="0"/>
              <a:ea typeface="Arial" charset="0"/>
              <a:cs typeface="Arial" charset="0"/>
            </a:rPr>
            <a:t> marine environment</a:t>
          </a:r>
        </a:p>
      </dgm:t>
    </dgm:pt>
    <dgm:pt modelId="{D282D021-0935-4CDA-8EC3-73AC3D2F0B30}" type="parTrans" cxnId="{DF28A490-B0B2-4C71-9F00-FEEAB77E452B}">
      <dgm:prSet/>
      <dgm:spPr/>
      <dgm:t>
        <a:bodyPr/>
        <a:lstStyle/>
        <a:p>
          <a:endParaRPr lang="en-GB" sz="1400" b="0">
            <a:solidFill>
              <a:schemeClr val="bg1"/>
            </a:solidFill>
            <a:latin typeface="Arial" charset="0"/>
            <a:ea typeface="Arial" charset="0"/>
            <a:cs typeface="Arial" charset="0"/>
          </a:endParaRPr>
        </a:p>
      </dgm:t>
    </dgm:pt>
    <dgm:pt modelId="{F3200D7F-C616-441F-AE4E-3707F6543F34}" type="sibTrans" cxnId="{DF28A490-B0B2-4C71-9F00-FEEAB77E452B}">
      <dgm:prSet/>
      <dgm:spPr/>
      <dgm:t>
        <a:bodyPr/>
        <a:lstStyle/>
        <a:p>
          <a:endParaRPr lang="en-GB" sz="1400" b="0">
            <a:solidFill>
              <a:schemeClr val="bg1"/>
            </a:solidFill>
            <a:latin typeface="Arial" charset="0"/>
            <a:ea typeface="Arial" charset="0"/>
            <a:cs typeface="Arial" charset="0"/>
          </a:endParaRPr>
        </a:p>
      </dgm:t>
    </dgm:pt>
    <dgm:pt modelId="{AE0B7D04-449B-450F-B317-892F58DA1A57}">
      <dgm:prSet custT="1"/>
      <dgm:spPr/>
      <dgm:t>
        <a:bodyPr/>
        <a:lstStyle/>
        <a:p>
          <a:r>
            <a:rPr lang="en-GB" sz="1400" b="0" dirty="0">
              <a:solidFill>
                <a:schemeClr val="bg1"/>
              </a:solidFill>
              <a:latin typeface="Arial" panose="020B0604020202020204" pitchFamily="34" charset="0"/>
              <a:ea typeface="Arial" charset="0"/>
              <a:cs typeface="Arial" panose="020B0604020202020204" pitchFamily="34" charset="0"/>
            </a:rPr>
            <a:t>Development of new </a:t>
          </a:r>
          <a:r>
            <a:rPr lang="en-GB" sz="1400" dirty="0">
              <a:solidFill>
                <a:schemeClr val="bg1"/>
              </a:solidFill>
              <a:latin typeface="Arial" panose="020B0604020202020204" pitchFamily="34" charset="0"/>
              <a:cs typeface="Arial" panose="020B0604020202020204" pitchFamily="34" charset="0"/>
            </a:rPr>
            <a:t>sustainable</a:t>
          </a:r>
          <a:r>
            <a:rPr lang="en-GB" sz="1400" b="0" dirty="0">
              <a:solidFill>
                <a:schemeClr val="bg1"/>
              </a:solidFill>
              <a:latin typeface="Arial" panose="020B0604020202020204" pitchFamily="34" charset="0"/>
              <a:ea typeface="Arial" charset="0"/>
              <a:cs typeface="Arial" panose="020B0604020202020204" pitchFamily="34" charset="0"/>
            </a:rPr>
            <a:t> fishery (FAD)</a:t>
          </a:r>
        </a:p>
      </dgm:t>
    </dgm:pt>
    <dgm:pt modelId="{E9266FCD-DF2B-4C22-8F8D-4DE14292CDDD}" type="parTrans" cxnId="{1E18C06E-BDEC-4EA2-BA65-5948015A1BC9}">
      <dgm:prSet/>
      <dgm:spPr/>
      <dgm:t>
        <a:bodyPr/>
        <a:lstStyle/>
        <a:p>
          <a:endParaRPr lang="en-GB" sz="1400" b="0">
            <a:solidFill>
              <a:schemeClr val="bg1"/>
            </a:solidFill>
            <a:latin typeface="Arial" charset="0"/>
            <a:ea typeface="Arial" charset="0"/>
            <a:cs typeface="Arial" charset="0"/>
          </a:endParaRPr>
        </a:p>
      </dgm:t>
    </dgm:pt>
    <dgm:pt modelId="{933218ED-5A91-44B4-BF96-F1099478E1BE}" type="sibTrans" cxnId="{1E18C06E-BDEC-4EA2-BA65-5948015A1BC9}">
      <dgm:prSet/>
      <dgm:spPr/>
      <dgm:t>
        <a:bodyPr/>
        <a:lstStyle/>
        <a:p>
          <a:endParaRPr lang="en-GB" sz="1400" b="0">
            <a:solidFill>
              <a:schemeClr val="bg1"/>
            </a:solidFill>
            <a:latin typeface="Arial" charset="0"/>
            <a:ea typeface="Arial" charset="0"/>
            <a:cs typeface="Arial" charset="0"/>
          </a:endParaRPr>
        </a:p>
      </dgm:t>
    </dgm:pt>
    <dgm:pt modelId="{6B33082C-611E-4F84-8889-E185B54FB299}">
      <dgm:prSet custT="1"/>
      <dgm:spPr/>
      <dgm:t>
        <a:bodyPr/>
        <a:lstStyle/>
        <a:p>
          <a:r>
            <a:rPr lang="en-GB" sz="1400" dirty="0">
              <a:solidFill>
                <a:schemeClr val="bg1"/>
              </a:solidFill>
              <a:latin typeface="Arial" panose="020B0604020202020204" pitchFamily="34" charset="0"/>
              <a:cs typeface="Arial" panose="020B0604020202020204" pitchFamily="34" charset="0"/>
            </a:rPr>
            <a:t>CCA Project in the fisheries of Anguilla and Montserrat </a:t>
          </a:r>
        </a:p>
      </dgm:t>
    </dgm:pt>
    <dgm:pt modelId="{2F762291-7460-4CDE-823C-6B086119E4EE}" type="parTrans" cxnId="{51503F5E-A179-4C07-9D25-BA641E15CE23}">
      <dgm:prSet/>
      <dgm:spPr/>
      <dgm:t>
        <a:bodyPr/>
        <a:lstStyle/>
        <a:p>
          <a:endParaRPr lang="en-GB" sz="1400" b="0">
            <a:solidFill>
              <a:schemeClr val="bg1"/>
            </a:solidFill>
            <a:latin typeface="Arial" charset="0"/>
            <a:ea typeface="Arial" charset="0"/>
            <a:cs typeface="Arial" charset="0"/>
          </a:endParaRPr>
        </a:p>
      </dgm:t>
    </dgm:pt>
    <dgm:pt modelId="{E422E146-CB3D-43BD-96B3-D863F7D26101}" type="sibTrans" cxnId="{51503F5E-A179-4C07-9D25-BA641E15CE23}">
      <dgm:prSet/>
      <dgm:spPr/>
      <dgm:t>
        <a:bodyPr/>
        <a:lstStyle/>
        <a:p>
          <a:endParaRPr lang="en-GB" sz="1400" b="0">
            <a:solidFill>
              <a:schemeClr val="bg1"/>
            </a:solidFill>
            <a:latin typeface="Arial" charset="0"/>
            <a:ea typeface="Arial" charset="0"/>
            <a:cs typeface="Arial" charset="0"/>
          </a:endParaRPr>
        </a:p>
      </dgm:t>
    </dgm:pt>
    <dgm:pt modelId="{5D9FC768-57D2-9546-B6DA-4D8A55E6A95A}">
      <dgm:prSet custT="1"/>
      <dgm:spPr/>
      <dgm:t>
        <a:bodyPr/>
        <a:lstStyle/>
        <a:p>
          <a:r>
            <a:rPr lang="en-US" sz="1400" b="0" dirty="0">
              <a:solidFill>
                <a:schemeClr val="bg1"/>
              </a:solidFill>
              <a:latin typeface="Arial" panose="020B0604020202020204" pitchFamily="34" charset="0"/>
              <a:ea typeface="Arial" charset="0"/>
              <a:cs typeface="Arial" panose="020B0604020202020204" pitchFamily="34" charset="0"/>
            </a:rPr>
            <a:t>Economic </a:t>
          </a:r>
          <a:r>
            <a:rPr lang="en-US" sz="1400" dirty="0">
              <a:solidFill>
                <a:schemeClr val="bg1"/>
              </a:solidFill>
              <a:latin typeface="Arial" panose="020B0604020202020204" pitchFamily="34" charset="0"/>
              <a:cs typeface="Arial" panose="020B0604020202020204" pitchFamily="34" charset="0"/>
            </a:rPr>
            <a:t>Growth</a:t>
          </a:r>
          <a:r>
            <a:rPr lang="en-US" sz="1400" b="0" dirty="0">
              <a:solidFill>
                <a:schemeClr val="bg1"/>
              </a:solidFill>
              <a:latin typeface="Arial" panose="020B0604020202020204" pitchFamily="34" charset="0"/>
              <a:ea typeface="Arial" charset="0"/>
              <a:cs typeface="Arial" panose="020B0604020202020204" pitchFamily="34" charset="0"/>
            </a:rPr>
            <a:t> Strategy and Delivery Plan for Montserrat 2017</a:t>
          </a:r>
        </a:p>
      </dgm:t>
    </dgm:pt>
    <dgm:pt modelId="{4B44B207-2B92-1F4B-8813-DE33DA369631}" type="parTrans" cxnId="{C941C236-3D9F-1043-8744-F76FA78044AF}">
      <dgm:prSet/>
      <dgm:spPr/>
      <dgm:t>
        <a:bodyPr/>
        <a:lstStyle/>
        <a:p>
          <a:endParaRPr lang="en-US" sz="1400" b="0">
            <a:solidFill>
              <a:schemeClr val="bg1"/>
            </a:solidFill>
            <a:latin typeface="Arial" charset="0"/>
            <a:ea typeface="Arial" charset="0"/>
            <a:cs typeface="Arial" charset="0"/>
          </a:endParaRPr>
        </a:p>
      </dgm:t>
    </dgm:pt>
    <dgm:pt modelId="{17BE4099-9A6B-8944-A753-E41275DC78FE}" type="sibTrans" cxnId="{C941C236-3D9F-1043-8744-F76FA78044AF}">
      <dgm:prSet/>
      <dgm:spPr/>
      <dgm:t>
        <a:bodyPr/>
        <a:lstStyle/>
        <a:p>
          <a:endParaRPr lang="en-US" sz="1400" b="0">
            <a:solidFill>
              <a:schemeClr val="bg1"/>
            </a:solidFill>
            <a:latin typeface="Arial" charset="0"/>
            <a:ea typeface="Arial" charset="0"/>
            <a:cs typeface="Arial" charset="0"/>
          </a:endParaRPr>
        </a:p>
      </dgm:t>
    </dgm:pt>
    <dgm:pt modelId="{6A563440-B1DE-4F17-8CF2-F5AA98E354F9}">
      <dgm:prSet/>
      <dgm:spPr/>
      <dgm:t>
        <a:bodyPr/>
        <a:lstStyle/>
        <a:p>
          <a:r>
            <a:rPr lang="en-GB" sz="1400" dirty="0">
              <a:solidFill>
                <a:schemeClr val="bg1"/>
              </a:solidFill>
              <a:latin typeface="Arial" panose="020B0604020202020204" pitchFamily="34" charset="0"/>
              <a:cs typeface="Arial" panose="020B0604020202020204" pitchFamily="34" charset="0"/>
            </a:rPr>
            <a:t>Turning the eradication of the invasive lionfish into a sustainable fishery &amp; delicacy </a:t>
          </a:r>
        </a:p>
      </dgm:t>
    </dgm:pt>
    <dgm:pt modelId="{4BF7BFC2-E151-4ED4-84F2-A7EFD83AA595}" type="parTrans" cxnId="{511AD479-746A-4DF9-961C-DC9CAC896210}">
      <dgm:prSet/>
      <dgm:spPr/>
      <dgm:t>
        <a:bodyPr/>
        <a:lstStyle/>
        <a:p>
          <a:endParaRPr lang="en-GB"/>
        </a:p>
      </dgm:t>
    </dgm:pt>
    <dgm:pt modelId="{42292018-139B-4365-8F41-876ED4B7107E}" type="sibTrans" cxnId="{511AD479-746A-4DF9-961C-DC9CAC896210}">
      <dgm:prSet/>
      <dgm:spPr/>
      <dgm:t>
        <a:bodyPr/>
        <a:lstStyle/>
        <a:p>
          <a:endParaRPr lang="en-GB"/>
        </a:p>
      </dgm:t>
    </dgm:pt>
    <dgm:pt modelId="{F5DF73E7-B2F7-4160-8C7B-5186EC023F63}">
      <dgm:prSet custT="1"/>
      <dgm:spPr/>
      <dgm:t>
        <a:bodyPr/>
        <a:lstStyle/>
        <a:p>
          <a:r>
            <a:rPr lang="en-GB" sz="1400" dirty="0">
              <a:solidFill>
                <a:schemeClr val="bg1"/>
              </a:solidFill>
              <a:latin typeface="Arial" panose="020B0604020202020204" pitchFamily="34" charset="0"/>
              <a:cs typeface="Arial" panose="020B0604020202020204" pitchFamily="34" charset="0"/>
            </a:rPr>
            <a:t>Geothermal exploration, completion 2 of 3 wells</a:t>
          </a:r>
        </a:p>
      </dgm:t>
    </dgm:pt>
    <dgm:pt modelId="{043197F8-92F1-40B7-B9DE-01FC80A346CF}" type="parTrans" cxnId="{C644D41A-A82F-4362-9A1E-F2A5D2F8C9E5}">
      <dgm:prSet/>
      <dgm:spPr/>
      <dgm:t>
        <a:bodyPr/>
        <a:lstStyle/>
        <a:p>
          <a:endParaRPr lang="en-GB"/>
        </a:p>
      </dgm:t>
    </dgm:pt>
    <dgm:pt modelId="{E8846435-B580-4862-9C6A-4C857E7B2DA0}" type="sibTrans" cxnId="{C644D41A-A82F-4362-9A1E-F2A5D2F8C9E5}">
      <dgm:prSet/>
      <dgm:spPr/>
      <dgm:t>
        <a:bodyPr/>
        <a:lstStyle/>
        <a:p>
          <a:endParaRPr lang="en-GB"/>
        </a:p>
      </dgm:t>
    </dgm:pt>
    <dgm:pt modelId="{1F20060D-D311-4288-8680-4544328C9591}" type="pres">
      <dgm:prSet presAssocID="{D8C22974-518F-43D6-A0D3-B09423AC35C5}" presName="diagram" presStyleCnt="0">
        <dgm:presLayoutVars>
          <dgm:dir/>
          <dgm:resizeHandles val="exact"/>
        </dgm:presLayoutVars>
      </dgm:prSet>
      <dgm:spPr/>
    </dgm:pt>
    <dgm:pt modelId="{FA494A66-9208-41C5-A681-A1D8CA86DC34}" type="pres">
      <dgm:prSet presAssocID="{6A563440-B1DE-4F17-8CF2-F5AA98E354F9}" presName="node" presStyleLbl="node1" presStyleIdx="0" presStyleCnt="12">
        <dgm:presLayoutVars>
          <dgm:bulletEnabled val="1"/>
        </dgm:presLayoutVars>
      </dgm:prSet>
      <dgm:spPr/>
    </dgm:pt>
    <dgm:pt modelId="{631DC066-B30A-4280-BFB8-37C386253519}" type="pres">
      <dgm:prSet presAssocID="{42292018-139B-4365-8F41-876ED4B7107E}" presName="sibTrans" presStyleCnt="0"/>
      <dgm:spPr/>
    </dgm:pt>
    <dgm:pt modelId="{6731BDAB-3BE8-42B3-A7FF-8821DA80247B}" type="pres">
      <dgm:prSet presAssocID="{18FFEA04-07F1-43BD-89D0-47AA699169E6}" presName="node" presStyleLbl="node1" presStyleIdx="1" presStyleCnt="12">
        <dgm:presLayoutVars>
          <dgm:bulletEnabled val="1"/>
        </dgm:presLayoutVars>
      </dgm:prSet>
      <dgm:spPr/>
    </dgm:pt>
    <dgm:pt modelId="{D1D94B22-6A1A-4488-90DB-FC750D2A2BAD}" type="pres">
      <dgm:prSet presAssocID="{105BBBA5-A4B0-4727-A481-825F5C897CCF}" presName="sibTrans" presStyleCnt="0"/>
      <dgm:spPr/>
    </dgm:pt>
    <dgm:pt modelId="{A40C12C8-7407-4F3A-B2C4-F13D7E4ED6ED}" type="pres">
      <dgm:prSet presAssocID="{908B7418-B846-4101-9D9D-9B0B1EE36528}" presName="node" presStyleLbl="node1" presStyleIdx="2" presStyleCnt="12">
        <dgm:presLayoutVars>
          <dgm:bulletEnabled val="1"/>
        </dgm:presLayoutVars>
      </dgm:prSet>
      <dgm:spPr/>
    </dgm:pt>
    <dgm:pt modelId="{B082B844-D9E0-4764-AE02-EE6EC2C8AD7F}" type="pres">
      <dgm:prSet presAssocID="{D5596B44-FFD3-4506-96D7-E539877A8B16}" presName="sibTrans" presStyleCnt="0"/>
      <dgm:spPr/>
    </dgm:pt>
    <dgm:pt modelId="{CBE6D547-CB31-40A6-8984-69105BBCF113}" type="pres">
      <dgm:prSet presAssocID="{4724D404-A697-4056-910A-141B4043AFC4}" presName="node" presStyleLbl="node1" presStyleIdx="3" presStyleCnt="12">
        <dgm:presLayoutVars>
          <dgm:bulletEnabled val="1"/>
        </dgm:presLayoutVars>
      </dgm:prSet>
      <dgm:spPr/>
    </dgm:pt>
    <dgm:pt modelId="{4C981245-2BCE-4ED5-B7E9-4F634A1C234E}" type="pres">
      <dgm:prSet presAssocID="{BAB27F6E-04B2-4A09-879C-31DCB47E0145}" presName="sibTrans" presStyleCnt="0"/>
      <dgm:spPr/>
    </dgm:pt>
    <dgm:pt modelId="{04FF1F87-08CD-4315-8ABF-B6CB14F7F3DE}" type="pres">
      <dgm:prSet presAssocID="{CCD8D286-140F-4A06-ACB7-582F33820DB2}" presName="node" presStyleLbl="node1" presStyleIdx="4" presStyleCnt="12">
        <dgm:presLayoutVars>
          <dgm:bulletEnabled val="1"/>
        </dgm:presLayoutVars>
      </dgm:prSet>
      <dgm:spPr/>
    </dgm:pt>
    <dgm:pt modelId="{2E3DB9DF-FE5E-473D-8426-C3D2E76B03E1}" type="pres">
      <dgm:prSet presAssocID="{F3200D7F-C616-441F-AE4E-3707F6543F34}" presName="sibTrans" presStyleCnt="0"/>
      <dgm:spPr/>
    </dgm:pt>
    <dgm:pt modelId="{B0C1B020-5636-4AA5-B7E6-204BAE30F306}" type="pres">
      <dgm:prSet presAssocID="{2C977995-4B7E-46BE-997F-ED58151213B5}" presName="node" presStyleLbl="node1" presStyleIdx="5" presStyleCnt="12" custAng="0">
        <dgm:presLayoutVars>
          <dgm:bulletEnabled val="1"/>
        </dgm:presLayoutVars>
      </dgm:prSet>
      <dgm:spPr/>
    </dgm:pt>
    <dgm:pt modelId="{E088B837-C2CF-443A-9396-9F456FEC2DEA}" type="pres">
      <dgm:prSet presAssocID="{05DF145C-E44D-4C12-A32B-0F4FF3295762}" presName="sibTrans" presStyleCnt="0"/>
      <dgm:spPr/>
    </dgm:pt>
    <dgm:pt modelId="{95E67939-B6AC-4BDD-9FD9-D2C13D015EFE}" type="pres">
      <dgm:prSet presAssocID="{9B562199-78DA-4020-BEB6-D6F9F7AD5202}" presName="node" presStyleLbl="node1" presStyleIdx="6" presStyleCnt="12">
        <dgm:presLayoutVars>
          <dgm:bulletEnabled val="1"/>
        </dgm:presLayoutVars>
      </dgm:prSet>
      <dgm:spPr/>
    </dgm:pt>
    <dgm:pt modelId="{D1CC5EB7-76B4-45FF-855A-DBB36C9CDA51}" type="pres">
      <dgm:prSet presAssocID="{770C29AA-98CA-45A5-A093-E994BBC2A536}" presName="sibTrans" presStyleCnt="0"/>
      <dgm:spPr/>
    </dgm:pt>
    <dgm:pt modelId="{1F848E20-9F68-4500-BDFF-3F4EFD10FD6B}" type="pres">
      <dgm:prSet presAssocID="{AE0B7D04-449B-450F-B317-892F58DA1A57}" presName="node" presStyleLbl="node1" presStyleIdx="7" presStyleCnt="12">
        <dgm:presLayoutVars>
          <dgm:bulletEnabled val="1"/>
        </dgm:presLayoutVars>
      </dgm:prSet>
      <dgm:spPr/>
    </dgm:pt>
    <dgm:pt modelId="{D6D23085-29BA-4D3F-81C6-D9B9413A3E50}" type="pres">
      <dgm:prSet presAssocID="{933218ED-5A91-44B4-BF96-F1099478E1BE}" presName="sibTrans" presStyleCnt="0"/>
      <dgm:spPr/>
    </dgm:pt>
    <dgm:pt modelId="{4FEF2531-D29C-4054-82F2-1BB184034425}" type="pres">
      <dgm:prSet presAssocID="{6B33082C-611E-4F84-8889-E185B54FB299}" presName="node" presStyleLbl="node1" presStyleIdx="8" presStyleCnt="12">
        <dgm:presLayoutVars>
          <dgm:bulletEnabled val="1"/>
        </dgm:presLayoutVars>
      </dgm:prSet>
      <dgm:spPr/>
    </dgm:pt>
    <dgm:pt modelId="{68D91799-99DD-4B2A-B6F5-FCA57B4E38E1}" type="pres">
      <dgm:prSet presAssocID="{E422E146-CB3D-43BD-96B3-D863F7D26101}" presName="sibTrans" presStyleCnt="0"/>
      <dgm:spPr/>
    </dgm:pt>
    <dgm:pt modelId="{2FFE486D-D295-4EAE-BFB9-42386EC2C813}" type="pres">
      <dgm:prSet presAssocID="{B5675A77-7649-4D73-B9CD-D11FB0223276}" presName="node" presStyleLbl="node1" presStyleIdx="9" presStyleCnt="12">
        <dgm:presLayoutVars>
          <dgm:bulletEnabled val="1"/>
        </dgm:presLayoutVars>
      </dgm:prSet>
      <dgm:spPr/>
    </dgm:pt>
    <dgm:pt modelId="{18C7450E-49F4-4A4D-AEA4-51C42FE101AB}" type="pres">
      <dgm:prSet presAssocID="{CDD682D3-9453-4E0B-A35E-6AD2FC35DDC2}" presName="sibTrans" presStyleCnt="0"/>
      <dgm:spPr/>
    </dgm:pt>
    <dgm:pt modelId="{EA6F297E-72F6-406B-8FE7-AFF92D571279}" type="pres">
      <dgm:prSet presAssocID="{F5DF73E7-B2F7-4160-8C7B-5186EC023F63}" presName="node" presStyleLbl="node1" presStyleIdx="10" presStyleCnt="12">
        <dgm:presLayoutVars>
          <dgm:bulletEnabled val="1"/>
        </dgm:presLayoutVars>
      </dgm:prSet>
      <dgm:spPr/>
    </dgm:pt>
    <dgm:pt modelId="{06123E68-C565-432E-B82A-14A02E14A5B3}" type="pres">
      <dgm:prSet presAssocID="{E8846435-B580-4862-9C6A-4C857E7B2DA0}" presName="sibTrans" presStyleCnt="0"/>
      <dgm:spPr/>
    </dgm:pt>
    <dgm:pt modelId="{5140DA0D-C5DA-484C-9200-E4782033AC8D}" type="pres">
      <dgm:prSet presAssocID="{5D9FC768-57D2-9546-B6DA-4D8A55E6A95A}" presName="node" presStyleLbl="node1" presStyleIdx="11" presStyleCnt="12">
        <dgm:presLayoutVars>
          <dgm:bulletEnabled val="1"/>
        </dgm:presLayoutVars>
      </dgm:prSet>
      <dgm:spPr/>
    </dgm:pt>
  </dgm:ptLst>
  <dgm:cxnLst>
    <dgm:cxn modelId="{21E1E401-0F36-49CC-AAC8-F7CFDBFAD208}" srcId="{D8C22974-518F-43D6-A0D3-B09423AC35C5}" destId="{4724D404-A697-4056-910A-141B4043AFC4}" srcOrd="3" destOrd="0" parTransId="{A53E13EC-4EEB-4E17-BA5E-F82F41463178}" sibTransId="{BAB27F6E-04B2-4A09-879C-31DCB47E0145}"/>
    <dgm:cxn modelId="{521D4D08-049F-284D-92A6-D65AD3E3BC5D}" type="presOf" srcId="{CCD8D286-140F-4A06-ACB7-582F33820DB2}" destId="{04FF1F87-08CD-4315-8ABF-B6CB14F7F3DE}" srcOrd="0" destOrd="0" presId="urn:microsoft.com/office/officeart/2005/8/layout/default"/>
    <dgm:cxn modelId="{C644D41A-A82F-4362-9A1E-F2A5D2F8C9E5}" srcId="{D8C22974-518F-43D6-A0D3-B09423AC35C5}" destId="{F5DF73E7-B2F7-4160-8C7B-5186EC023F63}" srcOrd="10" destOrd="0" parTransId="{043197F8-92F1-40B7-B9DE-01FC80A346CF}" sibTransId="{E8846435-B580-4862-9C6A-4C857E7B2DA0}"/>
    <dgm:cxn modelId="{1FF5402C-7E88-2F4D-B483-FCBD2C701B14}" type="presOf" srcId="{908B7418-B846-4101-9D9D-9B0B1EE36528}" destId="{A40C12C8-7407-4F3A-B2C4-F13D7E4ED6ED}" srcOrd="0" destOrd="0" presId="urn:microsoft.com/office/officeart/2005/8/layout/default"/>
    <dgm:cxn modelId="{C941C236-3D9F-1043-8744-F76FA78044AF}" srcId="{D8C22974-518F-43D6-A0D3-B09423AC35C5}" destId="{5D9FC768-57D2-9546-B6DA-4D8A55E6A95A}" srcOrd="11" destOrd="0" parTransId="{4B44B207-2B92-1F4B-8813-DE33DA369631}" sibTransId="{17BE4099-9A6B-8944-A753-E41275DC78FE}"/>
    <dgm:cxn modelId="{F46F425C-E5C9-4C40-BE22-5EC06AB99207}" type="presOf" srcId="{5D9FC768-57D2-9546-B6DA-4D8A55E6A95A}" destId="{5140DA0D-C5DA-484C-9200-E4782033AC8D}" srcOrd="0" destOrd="0" presId="urn:microsoft.com/office/officeart/2005/8/layout/default"/>
    <dgm:cxn modelId="{51503F5E-A179-4C07-9D25-BA641E15CE23}" srcId="{D8C22974-518F-43D6-A0D3-B09423AC35C5}" destId="{6B33082C-611E-4F84-8889-E185B54FB299}" srcOrd="8" destOrd="0" parTransId="{2F762291-7460-4CDE-823C-6B086119E4EE}" sibTransId="{E422E146-CB3D-43BD-96B3-D863F7D26101}"/>
    <dgm:cxn modelId="{57FE8E68-C4A3-4E21-A354-24B232B49E2A}" type="presOf" srcId="{F5DF73E7-B2F7-4160-8C7B-5186EC023F63}" destId="{EA6F297E-72F6-406B-8FE7-AFF92D571279}" srcOrd="0" destOrd="0" presId="urn:microsoft.com/office/officeart/2005/8/layout/default"/>
    <dgm:cxn modelId="{1E18C06E-BDEC-4EA2-BA65-5948015A1BC9}" srcId="{D8C22974-518F-43D6-A0D3-B09423AC35C5}" destId="{AE0B7D04-449B-450F-B317-892F58DA1A57}" srcOrd="7" destOrd="0" parTransId="{E9266FCD-DF2B-4C22-8F8D-4DE14292CDDD}" sibTransId="{933218ED-5A91-44B4-BF96-F1099478E1BE}"/>
    <dgm:cxn modelId="{BB694279-6FB1-44B3-9AAA-B31F285F5727}" type="presOf" srcId="{6A563440-B1DE-4F17-8CF2-F5AA98E354F9}" destId="{FA494A66-9208-41C5-A681-A1D8CA86DC34}" srcOrd="0" destOrd="0" presId="urn:microsoft.com/office/officeart/2005/8/layout/default"/>
    <dgm:cxn modelId="{511AD479-746A-4DF9-961C-DC9CAC896210}" srcId="{D8C22974-518F-43D6-A0D3-B09423AC35C5}" destId="{6A563440-B1DE-4F17-8CF2-F5AA98E354F9}" srcOrd="0" destOrd="0" parTransId="{4BF7BFC2-E151-4ED4-84F2-A7EFD83AA595}" sibTransId="{42292018-139B-4365-8F41-876ED4B7107E}"/>
    <dgm:cxn modelId="{3FFAE079-FEC5-174B-8922-2EE624F9FCA6}" type="presOf" srcId="{D8C22974-518F-43D6-A0D3-B09423AC35C5}" destId="{1F20060D-D311-4288-8680-4544328C9591}" srcOrd="0" destOrd="0" presId="urn:microsoft.com/office/officeart/2005/8/layout/default"/>
    <dgm:cxn modelId="{D91EAA83-FB2C-0444-9E0D-026B8CB9B690}" type="presOf" srcId="{9B562199-78DA-4020-BEB6-D6F9F7AD5202}" destId="{95E67939-B6AC-4BDD-9FD9-D2C13D015EFE}" srcOrd="0" destOrd="0" presId="urn:microsoft.com/office/officeart/2005/8/layout/default"/>
    <dgm:cxn modelId="{70E3568E-92FE-EF43-ACC4-71CA642E3FD7}" type="presOf" srcId="{18FFEA04-07F1-43BD-89D0-47AA699169E6}" destId="{6731BDAB-3BE8-42B3-A7FF-8821DA80247B}" srcOrd="0" destOrd="0" presId="urn:microsoft.com/office/officeart/2005/8/layout/default"/>
    <dgm:cxn modelId="{DF28A490-B0B2-4C71-9F00-FEEAB77E452B}" srcId="{D8C22974-518F-43D6-A0D3-B09423AC35C5}" destId="{CCD8D286-140F-4A06-ACB7-582F33820DB2}" srcOrd="4" destOrd="0" parTransId="{D282D021-0935-4CDA-8EC3-73AC3D2F0B30}" sibTransId="{F3200D7F-C616-441F-AE4E-3707F6543F34}"/>
    <dgm:cxn modelId="{5307BF92-8412-4A58-9B86-AF08CAAC872E}" srcId="{D8C22974-518F-43D6-A0D3-B09423AC35C5}" destId="{9B562199-78DA-4020-BEB6-D6F9F7AD5202}" srcOrd="6" destOrd="0" parTransId="{BC2C185D-2A5F-4E7D-990F-1B8B2D34A913}" sibTransId="{770C29AA-98CA-45A5-A093-E994BBC2A536}"/>
    <dgm:cxn modelId="{86E517AC-910C-FD4A-B686-A10AECC05ADC}" type="presOf" srcId="{4724D404-A697-4056-910A-141B4043AFC4}" destId="{CBE6D547-CB31-40A6-8984-69105BBCF113}" srcOrd="0" destOrd="0" presId="urn:microsoft.com/office/officeart/2005/8/layout/default"/>
    <dgm:cxn modelId="{A75C61B2-D3A5-8246-AF8B-BDB907B7DCAB}" type="presOf" srcId="{2C977995-4B7E-46BE-997F-ED58151213B5}" destId="{B0C1B020-5636-4AA5-B7E6-204BAE30F306}" srcOrd="0" destOrd="0" presId="urn:microsoft.com/office/officeart/2005/8/layout/default"/>
    <dgm:cxn modelId="{4B0D30B5-F6A2-4C95-B50B-FC7E14FB4852}" srcId="{D8C22974-518F-43D6-A0D3-B09423AC35C5}" destId="{908B7418-B846-4101-9D9D-9B0B1EE36528}" srcOrd="2" destOrd="0" parTransId="{5F9A7B46-6B02-472B-B122-C78C299C0A73}" sibTransId="{D5596B44-FFD3-4506-96D7-E539877A8B16}"/>
    <dgm:cxn modelId="{795F6EC1-2FEB-CE44-B544-334DA924F6B7}" type="presOf" srcId="{AE0B7D04-449B-450F-B317-892F58DA1A57}" destId="{1F848E20-9F68-4500-BDFF-3F4EFD10FD6B}" srcOrd="0" destOrd="0" presId="urn:microsoft.com/office/officeart/2005/8/layout/default"/>
    <dgm:cxn modelId="{0E5EEDDF-240D-4DD3-BDCD-54E93B1F83E3}" srcId="{D8C22974-518F-43D6-A0D3-B09423AC35C5}" destId="{18FFEA04-07F1-43BD-89D0-47AA699169E6}" srcOrd="1" destOrd="0" parTransId="{E9C2F138-DF2F-447A-9D04-AD9B93E232CD}" sibTransId="{105BBBA5-A4B0-4727-A481-825F5C897CCF}"/>
    <dgm:cxn modelId="{5DA967EB-6E3A-45D9-9ABB-D564A937B594}" srcId="{D8C22974-518F-43D6-A0D3-B09423AC35C5}" destId="{2C977995-4B7E-46BE-997F-ED58151213B5}" srcOrd="5" destOrd="0" parTransId="{114156D6-555F-4F53-95EA-BB9A47C42E1B}" sibTransId="{05DF145C-E44D-4C12-A32B-0F4FF3295762}"/>
    <dgm:cxn modelId="{9C8414F0-939A-E849-8E13-81A93CDC6CDB}" type="presOf" srcId="{B5675A77-7649-4D73-B9CD-D11FB0223276}" destId="{2FFE486D-D295-4EAE-BFB9-42386EC2C813}" srcOrd="0" destOrd="0" presId="urn:microsoft.com/office/officeart/2005/8/layout/default"/>
    <dgm:cxn modelId="{F2DCBBF5-3491-DD47-BC27-25444D1259B4}" type="presOf" srcId="{6B33082C-611E-4F84-8889-E185B54FB299}" destId="{4FEF2531-D29C-4054-82F2-1BB184034425}" srcOrd="0" destOrd="0" presId="urn:microsoft.com/office/officeart/2005/8/layout/default"/>
    <dgm:cxn modelId="{B2C61CF7-F4B5-4F8F-9F2B-EE8B472EA220}" srcId="{D8C22974-518F-43D6-A0D3-B09423AC35C5}" destId="{B5675A77-7649-4D73-B9CD-D11FB0223276}" srcOrd="9" destOrd="0" parTransId="{4F756E7C-B8BA-413E-8EA4-7A1AC84BEAE3}" sibTransId="{CDD682D3-9453-4E0B-A35E-6AD2FC35DDC2}"/>
    <dgm:cxn modelId="{61E485F9-B474-41F5-8E03-DA88F6E5A9BF}" type="presParOf" srcId="{1F20060D-D311-4288-8680-4544328C9591}" destId="{FA494A66-9208-41C5-A681-A1D8CA86DC34}" srcOrd="0" destOrd="0" presId="urn:microsoft.com/office/officeart/2005/8/layout/default"/>
    <dgm:cxn modelId="{CF11204F-EFA0-490A-9337-32A01028612D}" type="presParOf" srcId="{1F20060D-D311-4288-8680-4544328C9591}" destId="{631DC066-B30A-4280-BFB8-37C386253519}" srcOrd="1" destOrd="0" presId="urn:microsoft.com/office/officeart/2005/8/layout/default"/>
    <dgm:cxn modelId="{291ED70E-37D7-4C41-9220-9F409FEFAD80}" type="presParOf" srcId="{1F20060D-D311-4288-8680-4544328C9591}" destId="{6731BDAB-3BE8-42B3-A7FF-8821DA80247B}" srcOrd="2" destOrd="0" presId="urn:microsoft.com/office/officeart/2005/8/layout/default"/>
    <dgm:cxn modelId="{8D673B9C-1079-A34A-9A33-EDD982106E0A}" type="presParOf" srcId="{1F20060D-D311-4288-8680-4544328C9591}" destId="{D1D94B22-6A1A-4488-90DB-FC750D2A2BAD}" srcOrd="3" destOrd="0" presId="urn:microsoft.com/office/officeart/2005/8/layout/default"/>
    <dgm:cxn modelId="{C5D7EF82-FFC7-DD44-8787-449513343349}" type="presParOf" srcId="{1F20060D-D311-4288-8680-4544328C9591}" destId="{A40C12C8-7407-4F3A-B2C4-F13D7E4ED6ED}" srcOrd="4" destOrd="0" presId="urn:microsoft.com/office/officeart/2005/8/layout/default"/>
    <dgm:cxn modelId="{3D09759C-2A6A-ED4B-8DDB-F8FE3DFDBA7A}" type="presParOf" srcId="{1F20060D-D311-4288-8680-4544328C9591}" destId="{B082B844-D9E0-4764-AE02-EE6EC2C8AD7F}" srcOrd="5" destOrd="0" presId="urn:microsoft.com/office/officeart/2005/8/layout/default"/>
    <dgm:cxn modelId="{2C3A53F7-A8AE-3F48-8635-961D8E00919E}" type="presParOf" srcId="{1F20060D-D311-4288-8680-4544328C9591}" destId="{CBE6D547-CB31-40A6-8984-69105BBCF113}" srcOrd="6" destOrd="0" presId="urn:microsoft.com/office/officeart/2005/8/layout/default"/>
    <dgm:cxn modelId="{075762DA-5A2F-8E42-89C6-07FFFB88A5AA}" type="presParOf" srcId="{1F20060D-D311-4288-8680-4544328C9591}" destId="{4C981245-2BCE-4ED5-B7E9-4F634A1C234E}" srcOrd="7" destOrd="0" presId="urn:microsoft.com/office/officeart/2005/8/layout/default"/>
    <dgm:cxn modelId="{12D267ED-6A10-DB48-8DE0-D1460ED783A3}" type="presParOf" srcId="{1F20060D-D311-4288-8680-4544328C9591}" destId="{04FF1F87-08CD-4315-8ABF-B6CB14F7F3DE}" srcOrd="8" destOrd="0" presId="urn:microsoft.com/office/officeart/2005/8/layout/default"/>
    <dgm:cxn modelId="{177AB5F9-FC44-CB4F-9DBC-891B47707B5E}" type="presParOf" srcId="{1F20060D-D311-4288-8680-4544328C9591}" destId="{2E3DB9DF-FE5E-473D-8426-C3D2E76B03E1}" srcOrd="9" destOrd="0" presId="urn:microsoft.com/office/officeart/2005/8/layout/default"/>
    <dgm:cxn modelId="{64C555C9-877F-E444-93BA-D6CB75625CF0}" type="presParOf" srcId="{1F20060D-D311-4288-8680-4544328C9591}" destId="{B0C1B020-5636-4AA5-B7E6-204BAE30F306}" srcOrd="10" destOrd="0" presId="urn:microsoft.com/office/officeart/2005/8/layout/default"/>
    <dgm:cxn modelId="{98EDB284-3B58-0343-99A6-EFFEE3CC3786}" type="presParOf" srcId="{1F20060D-D311-4288-8680-4544328C9591}" destId="{E088B837-C2CF-443A-9396-9F456FEC2DEA}" srcOrd="11" destOrd="0" presId="urn:microsoft.com/office/officeart/2005/8/layout/default"/>
    <dgm:cxn modelId="{C88D477D-B7F9-AD47-8CD1-08F2C81F6B20}" type="presParOf" srcId="{1F20060D-D311-4288-8680-4544328C9591}" destId="{95E67939-B6AC-4BDD-9FD9-D2C13D015EFE}" srcOrd="12" destOrd="0" presId="urn:microsoft.com/office/officeart/2005/8/layout/default"/>
    <dgm:cxn modelId="{B9571C1A-D6C4-E544-821B-9A3A01267B38}" type="presParOf" srcId="{1F20060D-D311-4288-8680-4544328C9591}" destId="{D1CC5EB7-76B4-45FF-855A-DBB36C9CDA51}" srcOrd="13" destOrd="0" presId="urn:microsoft.com/office/officeart/2005/8/layout/default"/>
    <dgm:cxn modelId="{16A1E306-BE37-534B-9C37-D1E4C9ED8CC8}" type="presParOf" srcId="{1F20060D-D311-4288-8680-4544328C9591}" destId="{1F848E20-9F68-4500-BDFF-3F4EFD10FD6B}" srcOrd="14" destOrd="0" presId="urn:microsoft.com/office/officeart/2005/8/layout/default"/>
    <dgm:cxn modelId="{6616FBE3-1E88-554D-853F-F33C57C8D07F}" type="presParOf" srcId="{1F20060D-D311-4288-8680-4544328C9591}" destId="{D6D23085-29BA-4D3F-81C6-D9B9413A3E50}" srcOrd="15" destOrd="0" presId="urn:microsoft.com/office/officeart/2005/8/layout/default"/>
    <dgm:cxn modelId="{3A52DF23-4C23-0C44-973E-A9C858436062}" type="presParOf" srcId="{1F20060D-D311-4288-8680-4544328C9591}" destId="{4FEF2531-D29C-4054-82F2-1BB184034425}" srcOrd="16" destOrd="0" presId="urn:microsoft.com/office/officeart/2005/8/layout/default"/>
    <dgm:cxn modelId="{28B08F31-DDD6-F14D-B004-59DC9C27BE0B}" type="presParOf" srcId="{1F20060D-D311-4288-8680-4544328C9591}" destId="{68D91799-99DD-4B2A-B6F5-FCA57B4E38E1}" srcOrd="17" destOrd="0" presId="urn:microsoft.com/office/officeart/2005/8/layout/default"/>
    <dgm:cxn modelId="{47E59DC4-8C13-2F41-8D1F-FB2E9CC9B383}" type="presParOf" srcId="{1F20060D-D311-4288-8680-4544328C9591}" destId="{2FFE486D-D295-4EAE-BFB9-42386EC2C813}" srcOrd="18" destOrd="0" presId="urn:microsoft.com/office/officeart/2005/8/layout/default"/>
    <dgm:cxn modelId="{23EB2223-A3B4-FB4E-9041-613FE8C7A182}" type="presParOf" srcId="{1F20060D-D311-4288-8680-4544328C9591}" destId="{18C7450E-49F4-4A4D-AEA4-51C42FE101AB}" srcOrd="19" destOrd="0" presId="urn:microsoft.com/office/officeart/2005/8/layout/default"/>
    <dgm:cxn modelId="{26A5691F-F86A-48B5-BDB8-5D9B5D834D79}" type="presParOf" srcId="{1F20060D-D311-4288-8680-4544328C9591}" destId="{EA6F297E-72F6-406B-8FE7-AFF92D571279}" srcOrd="20" destOrd="0" presId="urn:microsoft.com/office/officeart/2005/8/layout/default"/>
    <dgm:cxn modelId="{D0763148-3C07-44F1-80B0-81E3B92CE561}" type="presParOf" srcId="{1F20060D-D311-4288-8680-4544328C9591}" destId="{06123E68-C565-432E-B82A-14A02E14A5B3}" srcOrd="21" destOrd="0" presId="urn:microsoft.com/office/officeart/2005/8/layout/default"/>
    <dgm:cxn modelId="{65F6DCF1-95F3-FD45-8B1B-E32D7176235F}" type="presParOf" srcId="{1F20060D-D311-4288-8680-4544328C9591}" destId="{5140DA0D-C5DA-484C-9200-E4782033AC8D}" srcOrd="22" destOrd="0" presId="urn:microsoft.com/office/officeart/2005/8/layout/default"/>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0027CA-AF75-4560-B39D-89A4A5917847}"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GB"/>
        </a:p>
      </dgm:t>
    </dgm:pt>
    <dgm:pt modelId="{D7F846E4-1014-452F-BB1E-B49736F8307F}">
      <dgm:prSet/>
      <dgm:spPr>
        <a:solidFill>
          <a:srgbClr val="002060"/>
        </a:solidFill>
      </dgm:spPr>
      <dgm:t>
        <a:bodyPr/>
        <a:lstStyle/>
        <a:p>
          <a:r>
            <a:rPr lang="en-GB" b="0" dirty="0">
              <a:latin typeface="Arial" charset="0"/>
              <a:ea typeface="Arial" charset="0"/>
              <a:cs typeface="Arial" charset="0"/>
            </a:rPr>
            <a:t>Re-Naming the Fisheries Unit</a:t>
          </a:r>
        </a:p>
      </dgm:t>
    </dgm:pt>
    <dgm:pt modelId="{91056CAE-3065-4462-AD65-24DD7A8ADD28}" type="parTrans" cxnId="{6E7351BD-0BB9-446F-9F33-84012E1DB1C8}">
      <dgm:prSet/>
      <dgm:spPr/>
      <dgm:t>
        <a:bodyPr/>
        <a:lstStyle/>
        <a:p>
          <a:endParaRPr lang="en-GB">
            <a:latin typeface="Arial" charset="0"/>
            <a:ea typeface="Arial" charset="0"/>
            <a:cs typeface="Arial" charset="0"/>
          </a:endParaRPr>
        </a:p>
      </dgm:t>
    </dgm:pt>
    <dgm:pt modelId="{E8B385B1-C203-4A6F-9B57-823B3A2A50AC}" type="sibTrans" cxnId="{6E7351BD-0BB9-446F-9F33-84012E1DB1C8}">
      <dgm:prSet/>
      <dgm:spPr/>
      <dgm:t>
        <a:bodyPr/>
        <a:lstStyle/>
        <a:p>
          <a:endParaRPr lang="en-GB">
            <a:latin typeface="Arial" charset="0"/>
            <a:ea typeface="Arial" charset="0"/>
            <a:cs typeface="Arial" charset="0"/>
          </a:endParaRPr>
        </a:p>
      </dgm:t>
    </dgm:pt>
    <dgm:pt modelId="{81DE60F8-C5FD-4F7C-A405-37CE42133E00}">
      <dgm:prSet/>
      <dgm:spPr>
        <a:solidFill>
          <a:srgbClr val="002060"/>
        </a:solidFill>
      </dgm:spPr>
      <dgm:t>
        <a:bodyPr/>
        <a:lstStyle/>
        <a:p>
          <a:r>
            <a:rPr lang="en-GB" b="0" dirty="0">
              <a:latin typeface="Arial" charset="0"/>
              <a:ea typeface="Arial" charset="0"/>
              <a:cs typeface="Arial" charset="0"/>
            </a:rPr>
            <a:t>Re-structuring</a:t>
          </a:r>
        </a:p>
        <a:p>
          <a:r>
            <a:rPr lang="en-GB" b="0" dirty="0">
              <a:latin typeface="Arial" charset="0"/>
              <a:ea typeface="Arial" charset="0"/>
              <a:cs typeface="Arial" charset="0"/>
            </a:rPr>
            <a:t>the Fisheries Unit </a:t>
          </a:r>
        </a:p>
      </dgm:t>
    </dgm:pt>
    <dgm:pt modelId="{1660433C-D60B-4517-8269-2EA9811EA60B}" type="parTrans" cxnId="{7D4AD5B9-C537-42C8-8558-1BDA41E0A8D7}">
      <dgm:prSet/>
      <dgm:spPr/>
      <dgm:t>
        <a:bodyPr/>
        <a:lstStyle/>
        <a:p>
          <a:endParaRPr lang="en-GB">
            <a:latin typeface="Arial" charset="0"/>
            <a:ea typeface="Arial" charset="0"/>
            <a:cs typeface="Arial" charset="0"/>
          </a:endParaRPr>
        </a:p>
      </dgm:t>
    </dgm:pt>
    <dgm:pt modelId="{F83592B7-1975-4193-872B-E6CC0A6EDAC2}" type="sibTrans" cxnId="{7D4AD5B9-C537-42C8-8558-1BDA41E0A8D7}">
      <dgm:prSet/>
      <dgm:spPr/>
      <dgm:t>
        <a:bodyPr/>
        <a:lstStyle/>
        <a:p>
          <a:endParaRPr lang="en-GB">
            <a:latin typeface="Arial" charset="0"/>
            <a:ea typeface="Arial" charset="0"/>
            <a:cs typeface="Arial" charset="0"/>
          </a:endParaRPr>
        </a:p>
      </dgm:t>
    </dgm:pt>
    <dgm:pt modelId="{332A9BC5-B71C-4D55-8627-2A42A5AAA7C5}">
      <dgm:prSet/>
      <dgm:spPr>
        <a:solidFill>
          <a:srgbClr val="002060"/>
        </a:solidFill>
      </dgm:spPr>
      <dgm:t>
        <a:bodyPr/>
        <a:lstStyle/>
        <a:p>
          <a:pPr algn="l"/>
          <a:r>
            <a:rPr lang="en-GB" b="0" dirty="0">
              <a:latin typeface="Arial" charset="0"/>
              <a:ea typeface="Arial" charset="0"/>
              <a:cs typeface="Arial" charset="0"/>
            </a:rPr>
            <a:t>Adopting the OCTA 2017  Report Recommendations as an  official Ocean Policy Document	</a:t>
          </a:r>
        </a:p>
      </dgm:t>
    </dgm:pt>
    <dgm:pt modelId="{EBB147C7-3BC4-4E8A-A083-2EE9B5F34CAE}" type="parTrans" cxnId="{461C0AEC-96BF-48F8-97C1-778F03E141B3}">
      <dgm:prSet/>
      <dgm:spPr/>
      <dgm:t>
        <a:bodyPr/>
        <a:lstStyle/>
        <a:p>
          <a:endParaRPr lang="en-GB">
            <a:latin typeface="Arial" charset="0"/>
            <a:ea typeface="Arial" charset="0"/>
            <a:cs typeface="Arial" charset="0"/>
          </a:endParaRPr>
        </a:p>
      </dgm:t>
    </dgm:pt>
    <dgm:pt modelId="{9A69E94E-8271-49C2-99C6-D2C36818D964}" type="sibTrans" cxnId="{461C0AEC-96BF-48F8-97C1-778F03E141B3}">
      <dgm:prSet/>
      <dgm:spPr/>
      <dgm:t>
        <a:bodyPr/>
        <a:lstStyle/>
        <a:p>
          <a:endParaRPr lang="en-GB">
            <a:latin typeface="Arial" charset="0"/>
            <a:ea typeface="Arial" charset="0"/>
            <a:cs typeface="Arial" charset="0"/>
          </a:endParaRPr>
        </a:p>
      </dgm:t>
    </dgm:pt>
    <dgm:pt modelId="{6548BE78-D3A7-4E11-BC43-1699F198391F}">
      <dgm:prSet phldrT="[Text]"/>
      <dgm:spPr>
        <a:solidFill>
          <a:srgbClr val="002060"/>
        </a:solidFill>
      </dgm:spPr>
      <dgm:t>
        <a:bodyPr/>
        <a:lstStyle/>
        <a:p>
          <a:pPr algn="l"/>
          <a:r>
            <a:rPr lang="en-GB" b="0" dirty="0">
              <a:latin typeface="Arial" charset="0"/>
              <a:ea typeface="Arial" charset="0"/>
              <a:cs typeface="Arial" charset="0"/>
            </a:rPr>
            <a:t>Appointment of a NOGC</a:t>
          </a:r>
        </a:p>
      </dgm:t>
    </dgm:pt>
    <dgm:pt modelId="{0269DB05-88C1-4F56-BFF6-DBE519B37CD6}" type="sibTrans" cxnId="{EEE3CF15-38F2-4A5A-B9E3-26FF1692A144}">
      <dgm:prSet/>
      <dgm:spPr/>
      <dgm:t>
        <a:bodyPr/>
        <a:lstStyle/>
        <a:p>
          <a:endParaRPr lang="en-GB">
            <a:latin typeface="Arial" charset="0"/>
            <a:ea typeface="Arial" charset="0"/>
            <a:cs typeface="Arial" charset="0"/>
          </a:endParaRPr>
        </a:p>
      </dgm:t>
    </dgm:pt>
    <dgm:pt modelId="{27ABDA4D-5DB3-45E3-B780-1422239E053A}" type="parTrans" cxnId="{EEE3CF15-38F2-4A5A-B9E3-26FF1692A144}">
      <dgm:prSet/>
      <dgm:spPr/>
      <dgm:t>
        <a:bodyPr/>
        <a:lstStyle/>
        <a:p>
          <a:endParaRPr lang="en-GB">
            <a:latin typeface="Arial" charset="0"/>
            <a:ea typeface="Arial" charset="0"/>
            <a:cs typeface="Arial" charset="0"/>
          </a:endParaRPr>
        </a:p>
      </dgm:t>
    </dgm:pt>
    <dgm:pt modelId="{AE1C8422-AE94-44F4-B3CB-AFF1F88F56FA}" type="pres">
      <dgm:prSet presAssocID="{EE0027CA-AF75-4560-B39D-89A4A5917847}" presName="Name0" presStyleCnt="0">
        <dgm:presLayoutVars>
          <dgm:dir/>
          <dgm:resizeHandles val="exact"/>
        </dgm:presLayoutVars>
      </dgm:prSet>
      <dgm:spPr/>
    </dgm:pt>
    <dgm:pt modelId="{9C6510A9-D469-4783-8168-4987A4BBB6C4}" type="pres">
      <dgm:prSet presAssocID="{EE0027CA-AF75-4560-B39D-89A4A5917847}" presName="cycle" presStyleCnt="0"/>
      <dgm:spPr/>
    </dgm:pt>
    <dgm:pt modelId="{C4F346C2-6E59-41B6-B62A-132109576269}" type="pres">
      <dgm:prSet presAssocID="{D7F846E4-1014-452F-BB1E-B49736F8307F}" presName="nodeFirstNode" presStyleLbl="node1" presStyleIdx="0" presStyleCnt="4" custRadScaleRad="101725">
        <dgm:presLayoutVars>
          <dgm:bulletEnabled val="1"/>
        </dgm:presLayoutVars>
      </dgm:prSet>
      <dgm:spPr/>
    </dgm:pt>
    <dgm:pt modelId="{614AF198-8738-4E7A-AFDA-A80628E73B53}" type="pres">
      <dgm:prSet presAssocID="{E8B385B1-C203-4A6F-9B57-823B3A2A50AC}" presName="sibTransFirstNode" presStyleLbl="bgShp" presStyleIdx="0" presStyleCnt="1"/>
      <dgm:spPr/>
    </dgm:pt>
    <dgm:pt modelId="{33D1AB5F-797C-4BFC-B99D-7AAE3534FD82}" type="pres">
      <dgm:prSet presAssocID="{6548BE78-D3A7-4E11-BC43-1699F198391F}" presName="nodeFollowingNodes" presStyleLbl="node1" presStyleIdx="1" presStyleCnt="4" custRadScaleRad="163763" custRadScaleInc="2336">
        <dgm:presLayoutVars>
          <dgm:bulletEnabled val="1"/>
        </dgm:presLayoutVars>
      </dgm:prSet>
      <dgm:spPr/>
    </dgm:pt>
    <dgm:pt modelId="{79409FCA-001D-4188-98A5-81A074DA471A}" type="pres">
      <dgm:prSet presAssocID="{81DE60F8-C5FD-4F7C-A405-37CE42133E00}" presName="nodeFollowingNodes" presStyleLbl="node1" presStyleIdx="2" presStyleCnt="4">
        <dgm:presLayoutVars>
          <dgm:bulletEnabled val="1"/>
        </dgm:presLayoutVars>
      </dgm:prSet>
      <dgm:spPr/>
    </dgm:pt>
    <dgm:pt modelId="{B12F235D-D6B0-4E2D-A5E4-92C0E75A7FB9}" type="pres">
      <dgm:prSet presAssocID="{332A9BC5-B71C-4D55-8627-2A42A5AAA7C5}" presName="nodeFollowingNodes" presStyleLbl="node1" presStyleIdx="3" presStyleCnt="4" custRadScaleRad="147146" custRadScaleInc="-1517">
        <dgm:presLayoutVars>
          <dgm:bulletEnabled val="1"/>
        </dgm:presLayoutVars>
      </dgm:prSet>
      <dgm:spPr/>
    </dgm:pt>
  </dgm:ptLst>
  <dgm:cxnLst>
    <dgm:cxn modelId="{7EF43A0B-C70A-F14F-B581-20B617241A1A}" type="presOf" srcId="{6548BE78-D3A7-4E11-BC43-1699F198391F}" destId="{33D1AB5F-797C-4BFC-B99D-7AAE3534FD82}" srcOrd="0" destOrd="0" presId="urn:microsoft.com/office/officeart/2005/8/layout/cycle3"/>
    <dgm:cxn modelId="{EEE3CF15-38F2-4A5A-B9E3-26FF1692A144}" srcId="{EE0027CA-AF75-4560-B39D-89A4A5917847}" destId="{6548BE78-D3A7-4E11-BC43-1699F198391F}" srcOrd="1" destOrd="0" parTransId="{27ABDA4D-5DB3-45E3-B780-1422239E053A}" sibTransId="{0269DB05-88C1-4F56-BFF6-DBE519B37CD6}"/>
    <dgm:cxn modelId="{FD7F8723-FE93-8942-BE85-DC627E86BEC9}" type="presOf" srcId="{81DE60F8-C5FD-4F7C-A405-37CE42133E00}" destId="{79409FCA-001D-4188-98A5-81A074DA471A}" srcOrd="0" destOrd="0" presId="urn:microsoft.com/office/officeart/2005/8/layout/cycle3"/>
    <dgm:cxn modelId="{82E0CA32-4268-8E4D-810E-AD1227486AAB}" type="presOf" srcId="{E8B385B1-C203-4A6F-9B57-823B3A2A50AC}" destId="{614AF198-8738-4E7A-AFDA-A80628E73B53}" srcOrd="0" destOrd="0" presId="urn:microsoft.com/office/officeart/2005/8/layout/cycle3"/>
    <dgm:cxn modelId="{687671B7-A179-E540-ACDC-12011559379B}" type="presOf" srcId="{D7F846E4-1014-452F-BB1E-B49736F8307F}" destId="{C4F346C2-6E59-41B6-B62A-132109576269}" srcOrd="0" destOrd="0" presId="urn:microsoft.com/office/officeart/2005/8/layout/cycle3"/>
    <dgm:cxn modelId="{7D4AD5B9-C537-42C8-8558-1BDA41E0A8D7}" srcId="{EE0027CA-AF75-4560-B39D-89A4A5917847}" destId="{81DE60F8-C5FD-4F7C-A405-37CE42133E00}" srcOrd="2" destOrd="0" parTransId="{1660433C-D60B-4517-8269-2EA9811EA60B}" sibTransId="{F83592B7-1975-4193-872B-E6CC0A6EDAC2}"/>
    <dgm:cxn modelId="{6E7351BD-0BB9-446F-9F33-84012E1DB1C8}" srcId="{EE0027CA-AF75-4560-B39D-89A4A5917847}" destId="{D7F846E4-1014-452F-BB1E-B49736F8307F}" srcOrd="0" destOrd="0" parTransId="{91056CAE-3065-4462-AD65-24DD7A8ADD28}" sibTransId="{E8B385B1-C203-4A6F-9B57-823B3A2A50AC}"/>
    <dgm:cxn modelId="{2F8BC8C8-F6DD-284E-B161-552F298A1677}" type="presOf" srcId="{332A9BC5-B71C-4D55-8627-2A42A5AAA7C5}" destId="{B12F235D-D6B0-4E2D-A5E4-92C0E75A7FB9}" srcOrd="0" destOrd="0" presId="urn:microsoft.com/office/officeart/2005/8/layout/cycle3"/>
    <dgm:cxn modelId="{461C0AEC-96BF-48F8-97C1-778F03E141B3}" srcId="{EE0027CA-AF75-4560-B39D-89A4A5917847}" destId="{332A9BC5-B71C-4D55-8627-2A42A5AAA7C5}" srcOrd="3" destOrd="0" parTransId="{EBB147C7-3BC4-4E8A-A083-2EE9B5F34CAE}" sibTransId="{9A69E94E-8271-49C2-99C6-D2C36818D964}"/>
    <dgm:cxn modelId="{77AB4DFA-E6D4-FA4F-8F0C-30AFBDE1F77F}" type="presOf" srcId="{EE0027CA-AF75-4560-B39D-89A4A5917847}" destId="{AE1C8422-AE94-44F4-B3CB-AFF1F88F56FA}" srcOrd="0" destOrd="0" presId="urn:microsoft.com/office/officeart/2005/8/layout/cycle3"/>
    <dgm:cxn modelId="{3F4600BD-2048-7047-A8FC-3577BD948995}" type="presParOf" srcId="{AE1C8422-AE94-44F4-B3CB-AFF1F88F56FA}" destId="{9C6510A9-D469-4783-8168-4987A4BBB6C4}" srcOrd="0" destOrd="0" presId="urn:microsoft.com/office/officeart/2005/8/layout/cycle3"/>
    <dgm:cxn modelId="{945A251A-B252-494F-BCB0-C26620B762BF}" type="presParOf" srcId="{9C6510A9-D469-4783-8168-4987A4BBB6C4}" destId="{C4F346C2-6E59-41B6-B62A-132109576269}" srcOrd="0" destOrd="0" presId="urn:microsoft.com/office/officeart/2005/8/layout/cycle3"/>
    <dgm:cxn modelId="{70A48219-58DD-5141-8C13-781BC0A0C82E}" type="presParOf" srcId="{9C6510A9-D469-4783-8168-4987A4BBB6C4}" destId="{614AF198-8738-4E7A-AFDA-A80628E73B53}" srcOrd="1" destOrd="0" presId="urn:microsoft.com/office/officeart/2005/8/layout/cycle3"/>
    <dgm:cxn modelId="{1BE74504-FF5D-AF4F-88E1-53612D49A128}" type="presParOf" srcId="{9C6510A9-D469-4783-8168-4987A4BBB6C4}" destId="{33D1AB5F-797C-4BFC-B99D-7AAE3534FD82}" srcOrd="2" destOrd="0" presId="urn:microsoft.com/office/officeart/2005/8/layout/cycle3"/>
    <dgm:cxn modelId="{0A463525-0AEB-CA4D-8F82-D4855A612A97}" type="presParOf" srcId="{9C6510A9-D469-4783-8168-4987A4BBB6C4}" destId="{79409FCA-001D-4188-98A5-81A074DA471A}" srcOrd="3" destOrd="0" presId="urn:microsoft.com/office/officeart/2005/8/layout/cycle3"/>
    <dgm:cxn modelId="{106CE740-67B2-9448-B3EF-E2A5AB5E8EDE}" type="presParOf" srcId="{9C6510A9-D469-4783-8168-4987A4BBB6C4}" destId="{B12F235D-D6B0-4E2D-A5E4-92C0E75A7FB9}" srcOrd="4"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5399B4A-7740-4C03-BA98-43087C5F7890}" type="doc">
      <dgm:prSet loTypeId="urn:microsoft.com/office/officeart/2005/8/layout/radial6" loCatId="cycle" qsTypeId="urn:microsoft.com/office/officeart/2005/8/quickstyle/simple4" qsCatId="simple" csTypeId="urn:microsoft.com/office/officeart/2005/8/colors/accent6_1" csCatId="accent6" phldr="1"/>
      <dgm:spPr/>
      <dgm:t>
        <a:bodyPr/>
        <a:lstStyle/>
        <a:p>
          <a:endParaRPr lang="en-GB"/>
        </a:p>
      </dgm:t>
    </dgm:pt>
    <dgm:pt modelId="{A181E584-9ADA-4648-99AE-D257EC6FF3B8}">
      <dgm:prSet phldrT="[Text]" custT="1"/>
      <dgm:spPr/>
      <dgm:t>
        <a:bodyPr/>
        <a:lstStyle/>
        <a:p>
          <a:r>
            <a:rPr lang="en-GB" sz="600" b="0" dirty="0">
              <a:latin typeface="Arial" charset="0"/>
              <a:ea typeface="Arial" charset="0"/>
              <a:cs typeface="Arial" charset="0"/>
            </a:rPr>
            <a:t>Department of Environment</a:t>
          </a:r>
        </a:p>
      </dgm:t>
    </dgm:pt>
    <dgm:pt modelId="{6780692A-2766-42C1-8D61-76DE0D8029E6}" type="parTrans" cxnId="{1252BEF5-05F8-4EEA-BA24-2F2128EB02A0}">
      <dgm:prSet/>
      <dgm:spPr/>
      <dgm:t>
        <a:bodyPr/>
        <a:lstStyle/>
        <a:p>
          <a:endParaRPr lang="en-GB" sz="1400" b="0">
            <a:latin typeface="Arial" charset="0"/>
            <a:ea typeface="Arial" charset="0"/>
            <a:cs typeface="Arial" charset="0"/>
          </a:endParaRPr>
        </a:p>
      </dgm:t>
    </dgm:pt>
    <dgm:pt modelId="{F8A33EEB-115E-40E3-9D7B-444A64860CE4}" type="sibTrans" cxnId="{1252BEF5-05F8-4EEA-BA24-2F2128EB02A0}">
      <dgm:prSet/>
      <dgm:spPr/>
      <dgm:t>
        <a:bodyPr/>
        <a:lstStyle/>
        <a:p>
          <a:endParaRPr lang="en-GB" sz="1400" b="0">
            <a:latin typeface="Arial" charset="0"/>
            <a:ea typeface="Arial" charset="0"/>
            <a:cs typeface="Arial" charset="0"/>
          </a:endParaRPr>
        </a:p>
      </dgm:t>
    </dgm:pt>
    <dgm:pt modelId="{FD5DC620-4B4C-49E2-A801-37DFAE39B27F}">
      <dgm:prSet custT="1"/>
      <dgm:spPr>
        <a:solidFill>
          <a:schemeClr val="accent1">
            <a:lumMod val="60000"/>
            <a:lumOff val="40000"/>
          </a:schemeClr>
        </a:solidFill>
      </dgm:spPr>
      <dgm:t>
        <a:bodyPr/>
        <a:lstStyle/>
        <a:p>
          <a:r>
            <a:rPr lang="en-GB" sz="1600" b="0" dirty="0">
              <a:latin typeface="Arial" charset="0"/>
              <a:ea typeface="Arial" charset="0"/>
              <a:cs typeface="Arial" charset="0"/>
            </a:rPr>
            <a:t>National Ocean Governance Committee (NOGC) </a:t>
          </a:r>
        </a:p>
      </dgm:t>
    </dgm:pt>
    <dgm:pt modelId="{601CAAE7-510B-4634-BC7D-8E97F7882CC5}" type="parTrans" cxnId="{FC96A271-76F5-4CDF-8CDC-4B5D615DE18B}">
      <dgm:prSet/>
      <dgm:spPr/>
      <dgm:t>
        <a:bodyPr/>
        <a:lstStyle/>
        <a:p>
          <a:endParaRPr lang="en-GB" sz="1400" b="0">
            <a:latin typeface="Arial" charset="0"/>
            <a:ea typeface="Arial" charset="0"/>
            <a:cs typeface="Arial" charset="0"/>
          </a:endParaRPr>
        </a:p>
      </dgm:t>
    </dgm:pt>
    <dgm:pt modelId="{D796EA2D-CDC3-49A9-9B35-44596D51EF18}" type="sibTrans" cxnId="{FC96A271-76F5-4CDF-8CDC-4B5D615DE18B}">
      <dgm:prSet/>
      <dgm:spPr/>
      <dgm:t>
        <a:bodyPr/>
        <a:lstStyle/>
        <a:p>
          <a:endParaRPr lang="en-GB" sz="1400" b="0">
            <a:latin typeface="Arial" charset="0"/>
            <a:ea typeface="Arial" charset="0"/>
            <a:cs typeface="Arial" charset="0"/>
          </a:endParaRPr>
        </a:p>
      </dgm:t>
    </dgm:pt>
    <dgm:pt modelId="{FBF798C4-1165-4BF9-9635-F332ADE125B3}">
      <dgm:prSet custT="1"/>
      <dgm:spPr/>
      <dgm:t>
        <a:bodyPr/>
        <a:lstStyle/>
        <a:p>
          <a:r>
            <a:rPr lang="en-GB" sz="600" b="0" dirty="0">
              <a:latin typeface="Arial" charset="0"/>
              <a:ea typeface="Arial" charset="0"/>
              <a:cs typeface="Arial" charset="0"/>
            </a:rPr>
            <a:t> Lands and Survey Department</a:t>
          </a:r>
        </a:p>
      </dgm:t>
    </dgm:pt>
    <dgm:pt modelId="{97616CA1-C6DF-446F-A8A4-34811D5C6DA5}" type="parTrans" cxnId="{4F6FEE15-1A9F-4905-85C0-906A0C25907A}">
      <dgm:prSet/>
      <dgm:spPr/>
      <dgm:t>
        <a:bodyPr/>
        <a:lstStyle/>
        <a:p>
          <a:endParaRPr lang="en-GB" sz="1400" b="0">
            <a:latin typeface="Arial" charset="0"/>
            <a:ea typeface="Arial" charset="0"/>
            <a:cs typeface="Arial" charset="0"/>
          </a:endParaRPr>
        </a:p>
      </dgm:t>
    </dgm:pt>
    <dgm:pt modelId="{F1727A19-2AE1-48A0-86FE-091CA31CF15D}" type="sibTrans" cxnId="{4F6FEE15-1A9F-4905-85C0-906A0C25907A}">
      <dgm:prSet/>
      <dgm:spPr/>
      <dgm:t>
        <a:bodyPr/>
        <a:lstStyle/>
        <a:p>
          <a:endParaRPr lang="en-GB" sz="1400" b="0">
            <a:latin typeface="Arial" charset="0"/>
            <a:ea typeface="Arial" charset="0"/>
            <a:cs typeface="Arial" charset="0"/>
          </a:endParaRPr>
        </a:p>
      </dgm:t>
    </dgm:pt>
    <dgm:pt modelId="{2F68F955-21AB-470B-9357-617D4444AD57}">
      <dgm:prSet custT="1"/>
      <dgm:spPr/>
      <dgm:t>
        <a:bodyPr/>
        <a:lstStyle/>
        <a:p>
          <a:r>
            <a:rPr lang="en-GB" sz="600" b="0" dirty="0">
              <a:latin typeface="Arial" charset="0"/>
              <a:ea typeface="Arial" charset="0"/>
              <a:cs typeface="Arial" charset="0"/>
            </a:rPr>
            <a:t>Department of Agriculture/ Fisheries Unit</a:t>
          </a:r>
        </a:p>
      </dgm:t>
    </dgm:pt>
    <dgm:pt modelId="{CAB84B70-91DD-426C-8A18-7519226E22C4}" type="parTrans" cxnId="{E2FE91EE-20A4-4750-9A8D-568188FB3CD5}">
      <dgm:prSet/>
      <dgm:spPr/>
      <dgm:t>
        <a:bodyPr/>
        <a:lstStyle/>
        <a:p>
          <a:endParaRPr lang="en-GB" sz="1400" b="0">
            <a:latin typeface="Arial" charset="0"/>
            <a:ea typeface="Arial" charset="0"/>
            <a:cs typeface="Arial" charset="0"/>
          </a:endParaRPr>
        </a:p>
      </dgm:t>
    </dgm:pt>
    <dgm:pt modelId="{4942958D-C415-4B78-A954-E403A57CF7B3}" type="sibTrans" cxnId="{E2FE91EE-20A4-4750-9A8D-568188FB3CD5}">
      <dgm:prSet/>
      <dgm:spPr/>
      <dgm:t>
        <a:bodyPr/>
        <a:lstStyle/>
        <a:p>
          <a:endParaRPr lang="en-GB" sz="1400" b="0">
            <a:latin typeface="Arial" charset="0"/>
            <a:ea typeface="Arial" charset="0"/>
            <a:cs typeface="Arial" charset="0"/>
          </a:endParaRPr>
        </a:p>
      </dgm:t>
    </dgm:pt>
    <dgm:pt modelId="{1E85CDA8-62A4-4360-B677-0E520B73FBEB}">
      <dgm:prSet custT="1"/>
      <dgm:spPr/>
      <dgm:t>
        <a:bodyPr/>
        <a:lstStyle/>
        <a:p>
          <a:r>
            <a:rPr lang="en-GB" sz="600" b="0" dirty="0">
              <a:latin typeface="Arial" charset="0"/>
              <a:ea typeface="Arial" charset="0"/>
              <a:cs typeface="Arial" charset="0"/>
            </a:rPr>
            <a:t>Montserrat National Trust</a:t>
          </a:r>
        </a:p>
      </dgm:t>
    </dgm:pt>
    <dgm:pt modelId="{7A5FE8E4-1BEC-4AF3-83FB-98FF0D82315A}" type="parTrans" cxnId="{91AD26D2-ABB9-49EC-9CA1-58D84685A314}">
      <dgm:prSet/>
      <dgm:spPr/>
      <dgm:t>
        <a:bodyPr/>
        <a:lstStyle/>
        <a:p>
          <a:endParaRPr lang="en-GB" sz="1400" b="0">
            <a:latin typeface="Arial" charset="0"/>
            <a:ea typeface="Arial" charset="0"/>
            <a:cs typeface="Arial" charset="0"/>
          </a:endParaRPr>
        </a:p>
      </dgm:t>
    </dgm:pt>
    <dgm:pt modelId="{3A0594D0-1421-4A68-A3AF-498A8B8EC64B}" type="sibTrans" cxnId="{91AD26D2-ABB9-49EC-9CA1-58D84685A314}">
      <dgm:prSet/>
      <dgm:spPr/>
      <dgm:t>
        <a:bodyPr/>
        <a:lstStyle/>
        <a:p>
          <a:endParaRPr lang="en-GB" sz="1400" b="0">
            <a:latin typeface="Arial" charset="0"/>
            <a:ea typeface="Arial" charset="0"/>
            <a:cs typeface="Arial" charset="0"/>
          </a:endParaRPr>
        </a:p>
      </dgm:t>
    </dgm:pt>
    <dgm:pt modelId="{74F5D68A-571F-4D4B-A92E-0A22827A136A}">
      <dgm:prSet/>
      <dgm:spPr/>
      <dgm:t>
        <a:bodyPr/>
        <a:lstStyle/>
        <a:p>
          <a:endParaRPr lang="en-GB" sz="1400" b="0" dirty="0">
            <a:latin typeface="Arial" charset="0"/>
            <a:ea typeface="Arial" charset="0"/>
            <a:cs typeface="Arial" charset="0"/>
          </a:endParaRPr>
        </a:p>
      </dgm:t>
    </dgm:pt>
    <dgm:pt modelId="{E9B6E193-05D3-49E3-90C0-FC0917891158}" type="parTrans" cxnId="{D9E8FE57-FB68-4775-AD47-21CFE00586AF}">
      <dgm:prSet/>
      <dgm:spPr/>
      <dgm:t>
        <a:bodyPr/>
        <a:lstStyle/>
        <a:p>
          <a:endParaRPr lang="en-GB" sz="1400" b="0">
            <a:latin typeface="Arial" charset="0"/>
            <a:ea typeface="Arial" charset="0"/>
            <a:cs typeface="Arial" charset="0"/>
          </a:endParaRPr>
        </a:p>
      </dgm:t>
    </dgm:pt>
    <dgm:pt modelId="{CC53266B-BB89-4490-9774-32677D647D88}" type="sibTrans" cxnId="{D9E8FE57-FB68-4775-AD47-21CFE00586AF}">
      <dgm:prSet/>
      <dgm:spPr/>
      <dgm:t>
        <a:bodyPr/>
        <a:lstStyle/>
        <a:p>
          <a:endParaRPr lang="en-GB" sz="1400" b="0">
            <a:latin typeface="Arial" charset="0"/>
            <a:ea typeface="Arial" charset="0"/>
            <a:cs typeface="Arial" charset="0"/>
          </a:endParaRPr>
        </a:p>
      </dgm:t>
    </dgm:pt>
    <dgm:pt modelId="{57B81717-92B3-4B18-9D61-31B7F6276A02}">
      <dgm:prSet custT="1"/>
      <dgm:spPr/>
      <dgm:t>
        <a:bodyPr/>
        <a:lstStyle/>
        <a:p>
          <a:r>
            <a:rPr lang="en-GB" sz="600" b="0" dirty="0">
              <a:latin typeface="Arial" charset="0"/>
              <a:ea typeface="Arial" charset="0"/>
              <a:cs typeface="Arial" charset="0"/>
            </a:rPr>
            <a:t>Royal Montserrat Police Service</a:t>
          </a:r>
        </a:p>
      </dgm:t>
    </dgm:pt>
    <dgm:pt modelId="{081DEF62-95A3-4C6D-BC01-497E4DF8A463}" type="parTrans" cxnId="{47B6E515-5E7B-4ACE-A9B9-A19F190C7965}">
      <dgm:prSet/>
      <dgm:spPr/>
      <dgm:t>
        <a:bodyPr/>
        <a:lstStyle/>
        <a:p>
          <a:endParaRPr lang="en-GB" sz="1400" b="0">
            <a:latin typeface="Arial" charset="0"/>
            <a:ea typeface="Arial" charset="0"/>
            <a:cs typeface="Arial" charset="0"/>
          </a:endParaRPr>
        </a:p>
      </dgm:t>
    </dgm:pt>
    <dgm:pt modelId="{D03869D6-B9BC-40AB-BC4F-B1ADE9E5BD8E}" type="sibTrans" cxnId="{47B6E515-5E7B-4ACE-A9B9-A19F190C7965}">
      <dgm:prSet/>
      <dgm:spPr/>
      <dgm:t>
        <a:bodyPr/>
        <a:lstStyle/>
        <a:p>
          <a:endParaRPr lang="en-GB" sz="1400" b="0">
            <a:latin typeface="Arial" charset="0"/>
            <a:ea typeface="Arial" charset="0"/>
            <a:cs typeface="Arial" charset="0"/>
          </a:endParaRPr>
        </a:p>
      </dgm:t>
    </dgm:pt>
    <dgm:pt modelId="{38AF7FDD-910F-4C45-A5ED-1DD551D6343D}">
      <dgm:prSet custT="1"/>
      <dgm:spPr/>
      <dgm:t>
        <a:bodyPr/>
        <a:lstStyle/>
        <a:p>
          <a:r>
            <a:rPr lang="en-GB" sz="600" b="0" dirty="0">
              <a:latin typeface="Arial" charset="0"/>
              <a:ea typeface="Arial" charset="0"/>
              <a:cs typeface="Arial" charset="0"/>
            </a:rPr>
            <a:t>Development and Policy Unit</a:t>
          </a:r>
        </a:p>
      </dgm:t>
    </dgm:pt>
    <dgm:pt modelId="{CF41DF1B-4966-4F43-B409-9A43D430FB9D}" type="parTrans" cxnId="{06EEB14B-1B36-408F-AD02-C9E342415195}">
      <dgm:prSet/>
      <dgm:spPr/>
      <dgm:t>
        <a:bodyPr/>
        <a:lstStyle/>
        <a:p>
          <a:endParaRPr lang="en-GB" sz="1400" b="0">
            <a:latin typeface="Arial" charset="0"/>
            <a:ea typeface="Arial" charset="0"/>
            <a:cs typeface="Arial" charset="0"/>
          </a:endParaRPr>
        </a:p>
      </dgm:t>
    </dgm:pt>
    <dgm:pt modelId="{5BD7ECF6-F5AB-4296-A408-56CF1582B19C}" type="sibTrans" cxnId="{06EEB14B-1B36-408F-AD02-C9E342415195}">
      <dgm:prSet/>
      <dgm:spPr/>
      <dgm:t>
        <a:bodyPr/>
        <a:lstStyle/>
        <a:p>
          <a:endParaRPr lang="en-GB" sz="1400" b="0">
            <a:latin typeface="Arial" charset="0"/>
            <a:ea typeface="Arial" charset="0"/>
            <a:cs typeface="Arial" charset="0"/>
          </a:endParaRPr>
        </a:p>
      </dgm:t>
    </dgm:pt>
    <dgm:pt modelId="{5ACB5A88-F09B-4E5C-9FEC-78D4E84CBC8D}">
      <dgm:prSet custT="1"/>
      <dgm:spPr/>
      <dgm:t>
        <a:bodyPr/>
        <a:lstStyle/>
        <a:p>
          <a:r>
            <a:rPr lang="en-GB" sz="600" b="0" dirty="0">
              <a:latin typeface="Arial" charset="0"/>
              <a:ea typeface="Arial" charset="0"/>
              <a:cs typeface="Arial" charset="0"/>
            </a:rPr>
            <a:t>Disaster Management Coordination Agency</a:t>
          </a:r>
        </a:p>
      </dgm:t>
    </dgm:pt>
    <dgm:pt modelId="{F7CA028A-D799-4F1B-9C77-29DF564AF4E0}" type="parTrans" cxnId="{99EA7B8B-DDC0-49B6-AE26-EA1F319705EB}">
      <dgm:prSet/>
      <dgm:spPr/>
      <dgm:t>
        <a:bodyPr/>
        <a:lstStyle/>
        <a:p>
          <a:endParaRPr lang="en-GB" sz="1400" b="0">
            <a:latin typeface="Arial" charset="0"/>
            <a:ea typeface="Arial" charset="0"/>
            <a:cs typeface="Arial" charset="0"/>
          </a:endParaRPr>
        </a:p>
      </dgm:t>
    </dgm:pt>
    <dgm:pt modelId="{003BAFDB-C676-40E7-B1DD-75E8307FE144}" type="sibTrans" cxnId="{99EA7B8B-DDC0-49B6-AE26-EA1F319705EB}">
      <dgm:prSet/>
      <dgm:spPr/>
      <dgm:t>
        <a:bodyPr/>
        <a:lstStyle/>
        <a:p>
          <a:endParaRPr lang="en-GB" sz="1400" b="0">
            <a:latin typeface="Arial" charset="0"/>
            <a:ea typeface="Arial" charset="0"/>
            <a:cs typeface="Arial" charset="0"/>
          </a:endParaRPr>
        </a:p>
      </dgm:t>
    </dgm:pt>
    <dgm:pt modelId="{9CEF2C07-7C9F-4B00-97BF-B51FDC09954B}">
      <dgm:prSet custT="1"/>
      <dgm:spPr/>
      <dgm:t>
        <a:bodyPr/>
        <a:lstStyle/>
        <a:p>
          <a:r>
            <a:rPr lang="en-GB" sz="600" b="0" dirty="0">
              <a:latin typeface="Arial" charset="0"/>
              <a:ea typeface="Arial" charset="0"/>
              <a:cs typeface="Arial" charset="0"/>
            </a:rPr>
            <a:t>Airport Authority</a:t>
          </a:r>
        </a:p>
      </dgm:t>
    </dgm:pt>
    <dgm:pt modelId="{84995086-6496-4AB2-A4EB-C4DF5B66BCB3}" type="parTrans" cxnId="{B4F324CC-3B31-492F-A5B2-0D708C46C2D8}">
      <dgm:prSet/>
      <dgm:spPr/>
      <dgm:t>
        <a:bodyPr/>
        <a:lstStyle/>
        <a:p>
          <a:endParaRPr lang="en-GB" sz="1400" b="0">
            <a:latin typeface="Arial" charset="0"/>
            <a:ea typeface="Arial" charset="0"/>
            <a:cs typeface="Arial" charset="0"/>
          </a:endParaRPr>
        </a:p>
      </dgm:t>
    </dgm:pt>
    <dgm:pt modelId="{F8753523-A74C-4E16-B436-CF546E99D106}" type="sibTrans" cxnId="{B4F324CC-3B31-492F-A5B2-0D708C46C2D8}">
      <dgm:prSet/>
      <dgm:spPr/>
      <dgm:t>
        <a:bodyPr/>
        <a:lstStyle/>
        <a:p>
          <a:endParaRPr lang="en-GB" sz="1400" b="0">
            <a:latin typeface="Arial" charset="0"/>
            <a:ea typeface="Arial" charset="0"/>
            <a:cs typeface="Arial" charset="0"/>
          </a:endParaRPr>
        </a:p>
      </dgm:t>
    </dgm:pt>
    <dgm:pt modelId="{4F4435B3-174E-4FDB-8D4F-9C16F1E492DF}">
      <dgm:prSet custT="1"/>
      <dgm:spPr/>
      <dgm:t>
        <a:bodyPr/>
        <a:lstStyle/>
        <a:p>
          <a:r>
            <a:rPr lang="en-GB" sz="600" b="0" dirty="0">
              <a:latin typeface="Arial" charset="0"/>
              <a:ea typeface="Arial" charset="0"/>
              <a:cs typeface="Arial" charset="0"/>
            </a:rPr>
            <a:t>Montserrat Fishers and Boaters Association</a:t>
          </a:r>
        </a:p>
      </dgm:t>
    </dgm:pt>
    <dgm:pt modelId="{3442DBC1-F950-4AAA-87B5-3718998136DF}" type="parTrans" cxnId="{9AD8A280-FCFC-44E3-B7F4-B7A3DC292D69}">
      <dgm:prSet/>
      <dgm:spPr/>
      <dgm:t>
        <a:bodyPr/>
        <a:lstStyle/>
        <a:p>
          <a:endParaRPr lang="en-GB" sz="1400" b="0">
            <a:latin typeface="Arial" charset="0"/>
            <a:ea typeface="Arial" charset="0"/>
            <a:cs typeface="Arial" charset="0"/>
          </a:endParaRPr>
        </a:p>
      </dgm:t>
    </dgm:pt>
    <dgm:pt modelId="{5F311D0E-8AA0-4CAB-ACC4-00C4DC563DAB}" type="sibTrans" cxnId="{9AD8A280-FCFC-44E3-B7F4-B7A3DC292D69}">
      <dgm:prSet/>
      <dgm:spPr/>
      <dgm:t>
        <a:bodyPr/>
        <a:lstStyle/>
        <a:p>
          <a:endParaRPr lang="en-GB" sz="1400" b="0">
            <a:latin typeface="Arial" charset="0"/>
            <a:ea typeface="Arial" charset="0"/>
            <a:cs typeface="Arial" charset="0"/>
          </a:endParaRPr>
        </a:p>
      </dgm:t>
    </dgm:pt>
    <dgm:pt modelId="{22543E28-E581-41B7-8F32-A9C4C14167EB}">
      <dgm:prSet custT="1"/>
      <dgm:spPr/>
      <dgm:t>
        <a:bodyPr/>
        <a:lstStyle/>
        <a:p>
          <a:r>
            <a:rPr lang="en-GB" sz="600" b="0" dirty="0">
              <a:latin typeface="Arial" charset="0"/>
              <a:ea typeface="Arial" charset="0"/>
              <a:cs typeface="Arial" charset="0"/>
            </a:rPr>
            <a:t>Attorney Generals Chambers</a:t>
          </a:r>
        </a:p>
      </dgm:t>
    </dgm:pt>
    <dgm:pt modelId="{F926AF56-1854-460A-B6B4-41C5909B1497}" type="sibTrans" cxnId="{2C3BC405-4DF0-4383-ABFF-2E82D5C4874E}">
      <dgm:prSet/>
      <dgm:spPr/>
      <dgm:t>
        <a:bodyPr/>
        <a:lstStyle/>
        <a:p>
          <a:endParaRPr lang="en-GB" sz="1400" b="0">
            <a:latin typeface="Arial" charset="0"/>
            <a:ea typeface="Arial" charset="0"/>
            <a:cs typeface="Arial" charset="0"/>
          </a:endParaRPr>
        </a:p>
      </dgm:t>
    </dgm:pt>
    <dgm:pt modelId="{40CC31A1-B6A4-45BD-8889-1457885D09A6}" type="parTrans" cxnId="{2C3BC405-4DF0-4383-ABFF-2E82D5C4874E}">
      <dgm:prSet/>
      <dgm:spPr/>
      <dgm:t>
        <a:bodyPr/>
        <a:lstStyle/>
        <a:p>
          <a:endParaRPr lang="en-GB" sz="1400" b="0">
            <a:latin typeface="Arial" charset="0"/>
            <a:ea typeface="Arial" charset="0"/>
            <a:cs typeface="Arial" charset="0"/>
          </a:endParaRPr>
        </a:p>
      </dgm:t>
    </dgm:pt>
    <dgm:pt modelId="{E20FE8CA-34B0-4859-BFF3-4DFD41985513}">
      <dgm:prSet custT="1"/>
      <dgm:spPr/>
      <dgm:t>
        <a:bodyPr/>
        <a:lstStyle/>
        <a:p>
          <a:r>
            <a:rPr lang="en-GB" sz="600" b="0" dirty="0">
              <a:latin typeface="Arial" charset="0"/>
              <a:ea typeface="Arial" charset="0"/>
              <a:cs typeface="Arial" charset="0"/>
            </a:rPr>
            <a:t>Customs and Revenue Services</a:t>
          </a:r>
        </a:p>
      </dgm:t>
    </dgm:pt>
    <dgm:pt modelId="{61CEF1AB-9628-4B4C-93BE-B8D52DEBD4E1}" type="parTrans" cxnId="{16AD8D4C-E1EC-4C7B-9C2C-E3336A83DA7A}">
      <dgm:prSet/>
      <dgm:spPr/>
      <dgm:t>
        <a:bodyPr/>
        <a:lstStyle/>
        <a:p>
          <a:endParaRPr lang="en-GB" sz="1400" b="0">
            <a:latin typeface="Arial" charset="0"/>
            <a:ea typeface="Arial" charset="0"/>
            <a:cs typeface="Arial" charset="0"/>
          </a:endParaRPr>
        </a:p>
      </dgm:t>
    </dgm:pt>
    <dgm:pt modelId="{341937C5-4C4F-416B-BE36-462D0185152A}" type="sibTrans" cxnId="{16AD8D4C-E1EC-4C7B-9C2C-E3336A83DA7A}">
      <dgm:prSet/>
      <dgm:spPr/>
      <dgm:t>
        <a:bodyPr/>
        <a:lstStyle/>
        <a:p>
          <a:endParaRPr lang="en-GB" sz="1400" b="0">
            <a:latin typeface="Arial" charset="0"/>
            <a:ea typeface="Arial" charset="0"/>
            <a:cs typeface="Arial" charset="0"/>
          </a:endParaRPr>
        </a:p>
      </dgm:t>
    </dgm:pt>
    <dgm:pt modelId="{D75F5B2C-AAFC-4B8B-8C9D-1A499ECC3324}">
      <dgm:prSet custT="1"/>
      <dgm:spPr/>
      <dgm:t>
        <a:bodyPr/>
        <a:lstStyle/>
        <a:p>
          <a:r>
            <a:rPr lang="en-GB" sz="600" b="0" dirty="0">
              <a:latin typeface="Arial" charset="0"/>
              <a:ea typeface="Arial" charset="0"/>
              <a:cs typeface="Arial" charset="0"/>
            </a:rPr>
            <a:t>Montserrat Port Authority</a:t>
          </a:r>
        </a:p>
      </dgm:t>
    </dgm:pt>
    <dgm:pt modelId="{4FA3709E-FDF6-441F-8603-597A9D5507D9}" type="parTrans" cxnId="{73E261BE-59BC-4FD4-8036-591CB9D27B51}">
      <dgm:prSet/>
      <dgm:spPr/>
      <dgm:t>
        <a:bodyPr/>
        <a:lstStyle/>
        <a:p>
          <a:endParaRPr lang="en-GB" sz="1400" b="0">
            <a:latin typeface="Arial" charset="0"/>
            <a:ea typeface="Arial" charset="0"/>
            <a:cs typeface="Arial" charset="0"/>
          </a:endParaRPr>
        </a:p>
      </dgm:t>
    </dgm:pt>
    <dgm:pt modelId="{4359E788-7B8D-4437-AD6B-C9F7BB6BE06F}" type="sibTrans" cxnId="{73E261BE-59BC-4FD4-8036-591CB9D27B51}">
      <dgm:prSet/>
      <dgm:spPr/>
      <dgm:t>
        <a:bodyPr/>
        <a:lstStyle/>
        <a:p>
          <a:endParaRPr lang="en-GB" sz="1400" b="0">
            <a:latin typeface="Arial" charset="0"/>
            <a:ea typeface="Arial" charset="0"/>
            <a:cs typeface="Arial" charset="0"/>
          </a:endParaRPr>
        </a:p>
      </dgm:t>
    </dgm:pt>
    <dgm:pt modelId="{D8FDD2A9-B898-4D11-A9AD-26F3BFD8F31A}">
      <dgm:prSet custT="1"/>
      <dgm:spPr/>
      <dgm:t>
        <a:bodyPr/>
        <a:lstStyle/>
        <a:p>
          <a:r>
            <a:rPr lang="en-GB" sz="600" b="0" dirty="0">
              <a:latin typeface="Arial" charset="0"/>
              <a:ea typeface="Arial" charset="0"/>
              <a:cs typeface="Arial" charset="0"/>
            </a:rPr>
            <a:t>Physical Planning Unit</a:t>
          </a:r>
        </a:p>
      </dgm:t>
    </dgm:pt>
    <dgm:pt modelId="{F9C1024A-27A3-4226-B40D-E89F71FAAFD8}" type="parTrans" cxnId="{65B6D3B4-D262-43A9-8412-8D5450F011DB}">
      <dgm:prSet/>
      <dgm:spPr/>
      <dgm:t>
        <a:bodyPr/>
        <a:lstStyle/>
        <a:p>
          <a:endParaRPr lang="en-GB" sz="1400" b="0">
            <a:latin typeface="Arial" charset="0"/>
            <a:ea typeface="Arial" charset="0"/>
            <a:cs typeface="Arial" charset="0"/>
          </a:endParaRPr>
        </a:p>
      </dgm:t>
    </dgm:pt>
    <dgm:pt modelId="{9FC4B7C3-61B4-4662-B1BC-8025703AA0EE}" type="sibTrans" cxnId="{65B6D3B4-D262-43A9-8412-8D5450F011DB}">
      <dgm:prSet/>
      <dgm:spPr/>
      <dgm:t>
        <a:bodyPr/>
        <a:lstStyle/>
        <a:p>
          <a:endParaRPr lang="en-GB" sz="1400" b="0">
            <a:latin typeface="Arial" charset="0"/>
            <a:ea typeface="Arial" charset="0"/>
            <a:cs typeface="Arial" charset="0"/>
          </a:endParaRPr>
        </a:p>
      </dgm:t>
    </dgm:pt>
    <dgm:pt modelId="{266948C0-0FAD-43BA-951E-EA10D628F119}" type="pres">
      <dgm:prSet presAssocID="{F5399B4A-7740-4C03-BA98-43087C5F7890}" presName="Name0" presStyleCnt="0">
        <dgm:presLayoutVars>
          <dgm:chMax val="1"/>
          <dgm:dir/>
          <dgm:animLvl val="ctr"/>
          <dgm:resizeHandles val="exact"/>
        </dgm:presLayoutVars>
      </dgm:prSet>
      <dgm:spPr/>
    </dgm:pt>
    <dgm:pt modelId="{E3E63BA4-E2D3-4B13-9D9D-4B8115C06104}" type="pres">
      <dgm:prSet presAssocID="{FD5DC620-4B4C-49E2-A801-37DFAE39B27F}" presName="centerShape" presStyleLbl="node0" presStyleIdx="0" presStyleCnt="1" custScaleX="256807" custScaleY="231720"/>
      <dgm:spPr/>
    </dgm:pt>
    <dgm:pt modelId="{6BC2D35C-DEBE-4230-9AC3-34C94FEA331C}" type="pres">
      <dgm:prSet presAssocID="{A181E584-9ADA-4648-99AE-D257EC6FF3B8}" presName="node" presStyleLbl="node1" presStyleIdx="0" presStyleCnt="13" custScaleX="112964">
        <dgm:presLayoutVars>
          <dgm:bulletEnabled val="1"/>
        </dgm:presLayoutVars>
      </dgm:prSet>
      <dgm:spPr/>
    </dgm:pt>
    <dgm:pt modelId="{A84C3AE5-8D03-4258-B3FE-9E4FF6A9A693}" type="pres">
      <dgm:prSet presAssocID="{A181E584-9ADA-4648-99AE-D257EC6FF3B8}" presName="dummy" presStyleCnt="0"/>
      <dgm:spPr/>
    </dgm:pt>
    <dgm:pt modelId="{C7628BA4-4A0A-480C-BD3D-28C32EC904D8}" type="pres">
      <dgm:prSet presAssocID="{F8A33EEB-115E-40E3-9D7B-444A64860CE4}" presName="sibTrans" presStyleLbl="sibTrans2D1" presStyleIdx="0" presStyleCnt="13"/>
      <dgm:spPr/>
    </dgm:pt>
    <dgm:pt modelId="{D99109A5-32AE-4C63-89E8-79123160B448}" type="pres">
      <dgm:prSet presAssocID="{FBF798C4-1165-4BF9-9635-F332ADE125B3}" presName="node" presStyleLbl="node1" presStyleIdx="1" presStyleCnt="13" custScaleX="108789">
        <dgm:presLayoutVars>
          <dgm:bulletEnabled val="1"/>
        </dgm:presLayoutVars>
      </dgm:prSet>
      <dgm:spPr/>
    </dgm:pt>
    <dgm:pt modelId="{F8C94A43-51F2-43B1-B495-96BA43A84015}" type="pres">
      <dgm:prSet presAssocID="{FBF798C4-1165-4BF9-9635-F332ADE125B3}" presName="dummy" presStyleCnt="0"/>
      <dgm:spPr/>
    </dgm:pt>
    <dgm:pt modelId="{8401023D-43AD-42E4-8C1B-4B608C680C12}" type="pres">
      <dgm:prSet presAssocID="{F1727A19-2AE1-48A0-86FE-091CA31CF15D}" presName="sibTrans" presStyleLbl="sibTrans2D1" presStyleIdx="1" presStyleCnt="13"/>
      <dgm:spPr/>
    </dgm:pt>
    <dgm:pt modelId="{4B22D8E7-7E21-4C9F-BE3D-E2ECE3E47B71}" type="pres">
      <dgm:prSet presAssocID="{2F68F955-21AB-470B-9357-617D4444AD57}" presName="node" presStyleLbl="node1" presStyleIdx="2" presStyleCnt="13" custScaleX="115097">
        <dgm:presLayoutVars>
          <dgm:bulletEnabled val="1"/>
        </dgm:presLayoutVars>
      </dgm:prSet>
      <dgm:spPr/>
    </dgm:pt>
    <dgm:pt modelId="{EA612F6D-3515-4523-A992-AA11761D307C}" type="pres">
      <dgm:prSet presAssocID="{2F68F955-21AB-470B-9357-617D4444AD57}" presName="dummy" presStyleCnt="0"/>
      <dgm:spPr/>
    </dgm:pt>
    <dgm:pt modelId="{3DAD7A22-B55D-46C0-876C-028A3EA3769C}" type="pres">
      <dgm:prSet presAssocID="{4942958D-C415-4B78-A954-E403A57CF7B3}" presName="sibTrans" presStyleLbl="sibTrans2D1" presStyleIdx="2" presStyleCnt="13"/>
      <dgm:spPr/>
    </dgm:pt>
    <dgm:pt modelId="{6A6014F3-68B0-48E3-94CB-2040D72D2D33}" type="pres">
      <dgm:prSet presAssocID="{1E85CDA8-62A4-4360-B677-0E520B73FBEB}" presName="node" presStyleLbl="node1" presStyleIdx="3" presStyleCnt="13">
        <dgm:presLayoutVars>
          <dgm:bulletEnabled val="1"/>
        </dgm:presLayoutVars>
      </dgm:prSet>
      <dgm:spPr/>
    </dgm:pt>
    <dgm:pt modelId="{EFCE6AE4-55DA-442A-8387-2F9256BBF226}" type="pres">
      <dgm:prSet presAssocID="{1E85CDA8-62A4-4360-B677-0E520B73FBEB}" presName="dummy" presStyleCnt="0"/>
      <dgm:spPr/>
    </dgm:pt>
    <dgm:pt modelId="{15210FDB-D469-459A-ABCA-839A213086CA}" type="pres">
      <dgm:prSet presAssocID="{3A0594D0-1421-4A68-A3AF-498A8B8EC64B}" presName="sibTrans" presStyleLbl="sibTrans2D1" presStyleIdx="3" presStyleCnt="13"/>
      <dgm:spPr/>
    </dgm:pt>
    <dgm:pt modelId="{E762F3E3-E6EB-4113-99DB-6853D14D9AA6}" type="pres">
      <dgm:prSet presAssocID="{4F4435B3-174E-4FDB-8D4F-9C16F1E492DF}" presName="node" presStyleLbl="node1" presStyleIdx="4" presStyleCnt="13">
        <dgm:presLayoutVars>
          <dgm:bulletEnabled val="1"/>
        </dgm:presLayoutVars>
      </dgm:prSet>
      <dgm:spPr/>
    </dgm:pt>
    <dgm:pt modelId="{4CA2780B-A9AD-4836-A719-F915AD080574}" type="pres">
      <dgm:prSet presAssocID="{4F4435B3-174E-4FDB-8D4F-9C16F1E492DF}" presName="dummy" presStyleCnt="0"/>
      <dgm:spPr/>
    </dgm:pt>
    <dgm:pt modelId="{35F4EDA6-15E6-436A-9A3B-BED7DCA29A6D}" type="pres">
      <dgm:prSet presAssocID="{5F311D0E-8AA0-4CAB-ACC4-00C4DC563DAB}" presName="sibTrans" presStyleLbl="sibTrans2D1" presStyleIdx="4" presStyleCnt="13"/>
      <dgm:spPr/>
    </dgm:pt>
    <dgm:pt modelId="{077F3D2E-DA67-481B-BD99-BB6D30AF05BF}" type="pres">
      <dgm:prSet presAssocID="{57B81717-92B3-4B18-9D61-31B7F6276A02}" presName="node" presStyleLbl="node1" presStyleIdx="5" presStyleCnt="13">
        <dgm:presLayoutVars>
          <dgm:bulletEnabled val="1"/>
        </dgm:presLayoutVars>
      </dgm:prSet>
      <dgm:spPr/>
    </dgm:pt>
    <dgm:pt modelId="{C0AD6587-4767-4D8D-8FD6-E50F292353FA}" type="pres">
      <dgm:prSet presAssocID="{57B81717-92B3-4B18-9D61-31B7F6276A02}" presName="dummy" presStyleCnt="0"/>
      <dgm:spPr/>
    </dgm:pt>
    <dgm:pt modelId="{BD905817-27FC-401C-9395-B8009AD96F0C}" type="pres">
      <dgm:prSet presAssocID="{D03869D6-B9BC-40AB-BC4F-B1ADE9E5BD8E}" presName="sibTrans" presStyleLbl="sibTrans2D1" presStyleIdx="5" presStyleCnt="13"/>
      <dgm:spPr/>
    </dgm:pt>
    <dgm:pt modelId="{67AE28FB-568E-4571-BEA9-1F6C2E50CC09}" type="pres">
      <dgm:prSet presAssocID="{E20FE8CA-34B0-4859-BFF3-4DFD41985513}" presName="node" presStyleLbl="node1" presStyleIdx="6" presStyleCnt="13">
        <dgm:presLayoutVars>
          <dgm:bulletEnabled val="1"/>
        </dgm:presLayoutVars>
      </dgm:prSet>
      <dgm:spPr/>
    </dgm:pt>
    <dgm:pt modelId="{B5F6E470-0501-4F3B-A648-C22724F9EC34}" type="pres">
      <dgm:prSet presAssocID="{E20FE8CA-34B0-4859-BFF3-4DFD41985513}" presName="dummy" presStyleCnt="0"/>
      <dgm:spPr/>
    </dgm:pt>
    <dgm:pt modelId="{F5D2530C-0899-4609-8398-313687C9ABDF}" type="pres">
      <dgm:prSet presAssocID="{341937C5-4C4F-416B-BE36-462D0185152A}" presName="sibTrans" presStyleLbl="sibTrans2D1" presStyleIdx="6" presStyleCnt="13"/>
      <dgm:spPr/>
    </dgm:pt>
    <dgm:pt modelId="{917108D3-DCF6-4910-B599-A21C9F89B6E2}" type="pres">
      <dgm:prSet presAssocID="{38AF7FDD-910F-4C45-A5ED-1DD551D6343D}" presName="node" presStyleLbl="node1" presStyleIdx="7" presStyleCnt="13" custScaleX="124816">
        <dgm:presLayoutVars>
          <dgm:bulletEnabled val="1"/>
        </dgm:presLayoutVars>
      </dgm:prSet>
      <dgm:spPr/>
    </dgm:pt>
    <dgm:pt modelId="{C4F3D5FD-0804-49FE-9223-BD0CFA4E2518}" type="pres">
      <dgm:prSet presAssocID="{38AF7FDD-910F-4C45-A5ED-1DD551D6343D}" presName="dummy" presStyleCnt="0"/>
      <dgm:spPr/>
    </dgm:pt>
    <dgm:pt modelId="{6C4D1426-3C29-4BB4-AC50-1DCBFCEEED60}" type="pres">
      <dgm:prSet presAssocID="{5BD7ECF6-F5AB-4296-A408-56CF1582B19C}" presName="sibTrans" presStyleLbl="sibTrans2D1" presStyleIdx="7" presStyleCnt="13"/>
      <dgm:spPr/>
    </dgm:pt>
    <dgm:pt modelId="{E0975EFB-64E6-46F1-9BCF-A938EF1D871E}" type="pres">
      <dgm:prSet presAssocID="{5ACB5A88-F09B-4E5C-9FEC-78D4E84CBC8D}" presName="node" presStyleLbl="node1" presStyleIdx="8" presStyleCnt="13" custScaleX="121717">
        <dgm:presLayoutVars>
          <dgm:bulletEnabled val="1"/>
        </dgm:presLayoutVars>
      </dgm:prSet>
      <dgm:spPr/>
    </dgm:pt>
    <dgm:pt modelId="{1DD0D0D3-E121-45CA-BF06-3827D9DED0E8}" type="pres">
      <dgm:prSet presAssocID="{5ACB5A88-F09B-4E5C-9FEC-78D4E84CBC8D}" presName="dummy" presStyleCnt="0"/>
      <dgm:spPr/>
    </dgm:pt>
    <dgm:pt modelId="{56409C56-73E9-4997-8A35-3AC69B00BFA2}" type="pres">
      <dgm:prSet presAssocID="{003BAFDB-C676-40E7-B1DD-75E8307FE144}" presName="sibTrans" presStyleLbl="sibTrans2D1" presStyleIdx="8" presStyleCnt="13"/>
      <dgm:spPr/>
    </dgm:pt>
    <dgm:pt modelId="{7B2FAFA3-1FF2-4F3D-8549-74FD4AD48C8E}" type="pres">
      <dgm:prSet presAssocID="{9CEF2C07-7C9F-4B00-97BF-B51FDC09954B}" presName="node" presStyleLbl="node1" presStyleIdx="9" presStyleCnt="13" custScaleX="113042">
        <dgm:presLayoutVars>
          <dgm:bulletEnabled val="1"/>
        </dgm:presLayoutVars>
      </dgm:prSet>
      <dgm:spPr/>
    </dgm:pt>
    <dgm:pt modelId="{BAF845C2-6467-46B8-B6C9-F70C1CFC04F9}" type="pres">
      <dgm:prSet presAssocID="{9CEF2C07-7C9F-4B00-97BF-B51FDC09954B}" presName="dummy" presStyleCnt="0"/>
      <dgm:spPr/>
    </dgm:pt>
    <dgm:pt modelId="{9AF42C54-F407-4033-BCC4-9147799694CB}" type="pres">
      <dgm:prSet presAssocID="{F8753523-A74C-4E16-B436-CF546E99D106}" presName="sibTrans" presStyleLbl="sibTrans2D1" presStyleIdx="9" presStyleCnt="13"/>
      <dgm:spPr/>
    </dgm:pt>
    <dgm:pt modelId="{2C3AEA6D-D220-4FD2-BA28-6C5BD0767BA4}" type="pres">
      <dgm:prSet presAssocID="{D75F5B2C-AAFC-4B8B-8C9D-1A499ECC3324}" presName="node" presStyleLbl="node1" presStyleIdx="10" presStyleCnt="13" custScaleX="117341">
        <dgm:presLayoutVars>
          <dgm:bulletEnabled val="1"/>
        </dgm:presLayoutVars>
      </dgm:prSet>
      <dgm:spPr/>
    </dgm:pt>
    <dgm:pt modelId="{040B9B96-D14D-4E51-8690-915DCBBBE403}" type="pres">
      <dgm:prSet presAssocID="{D75F5B2C-AAFC-4B8B-8C9D-1A499ECC3324}" presName="dummy" presStyleCnt="0"/>
      <dgm:spPr/>
    </dgm:pt>
    <dgm:pt modelId="{A7EA03DF-9331-428F-976E-16A6011F2F88}" type="pres">
      <dgm:prSet presAssocID="{4359E788-7B8D-4437-AD6B-C9F7BB6BE06F}" presName="sibTrans" presStyleLbl="sibTrans2D1" presStyleIdx="10" presStyleCnt="13"/>
      <dgm:spPr/>
    </dgm:pt>
    <dgm:pt modelId="{EEE932E3-872B-45F8-893E-A144BAAA54CD}" type="pres">
      <dgm:prSet presAssocID="{22543E28-E581-41B7-8F32-A9C4C14167EB}" presName="node" presStyleLbl="node1" presStyleIdx="11" presStyleCnt="13" custScaleX="121199">
        <dgm:presLayoutVars>
          <dgm:bulletEnabled val="1"/>
        </dgm:presLayoutVars>
      </dgm:prSet>
      <dgm:spPr/>
    </dgm:pt>
    <dgm:pt modelId="{435BC931-F4D2-46A0-9C86-032AFB8C4275}" type="pres">
      <dgm:prSet presAssocID="{22543E28-E581-41B7-8F32-A9C4C14167EB}" presName="dummy" presStyleCnt="0"/>
      <dgm:spPr/>
    </dgm:pt>
    <dgm:pt modelId="{EDC5FE75-28E9-4630-999A-0116D46D1858}" type="pres">
      <dgm:prSet presAssocID="{F926AF56-1854-460A-B6B4-41C5909B1497}" presName="sibTrans" presStyleLbl="sibTrans2D1" presStyleIdx="11" presStyleCnt="13"/>
      <dgm:spPr/>
    </dgm:pt>
    <dgm:pt modelId="{05CE930B-AB71-4212-8D8D-5B590C1E6522}" type="pres">
      <dgm:prSet presAssocID="{D8FDD2A9-B898-4D11-A9AD-26F3BFD8F31A}" presName="node" presStyleLbl="node1" presStyleIdx="12" presStyleCnt="13">
        <dgm:presLayoutVars>
          <dgm:bulletEnabled val="1"/>
        </dgm:presLayoutVars>
      </dgm:prSet>
      <dgm:spPr/>
    </dgm:pt>
    <dgm:pt modelId="{064A0476-6C5B-481F-B42A-41912BC813DD}" type="pres">
      <dgm:prSet presAssocID="{D8FDD2A9-B898-4D11-A9AD-26F3BFD8F31A}" presName="dummy" presStyleCnt="0"/>
      <dgm:spPr/>
    </dgm:pt>
    <dgm:pt modelId="{8A1A62D2-3D02-4364-90BF-D16180FBD180}" type="pres">
      <dgm:prSet presAssocID="{9FC4B7C3-61B4-4662-B1BC-8025703AA0EE}" presName="sibTrans" presStyleLbl="sibTrans2D1" presStyleIdx="12" presStyleCnt="13"/>
      <dgm:spPr/>
    </dgm:pt>
  </dgm:ptLst>
  <dgm:cxnLst>
    <dgm:cxn modelId="{565DAF05-9622-5842-9C5E-5688FECEA197}" type="presOf" srcId="{F1727A19-2AE1-48A0-86FE-091CA31CF15D}" destId="{8401023D-43AD-42E4-8C1B-4B608C680C12}" srcOrd="0" destOrd="0" presId="urn:microsoft.com/office/officeart/2005/8/layout/radial6"/>
    <dgm:cxn modelId="{2C3BC405-4DF0-4383-ABFF-2E82D5C4874E}" srcId="{FD5DC620-4B4C-49E2-A801-37DFAE39B27F}" destId="{22543E28-E581-41B7-8F32-A9C4C14167EB}" srcOrd="11" destOrd="0" parTransId="{40CC31A1-B6A4-45BD-8889-1457885D09A6}" sibTransId="{F926AF56-1854-460A-B6B4-41C5909B1497}"/>
    <dgm:cxn modelId="{A0821E15-8AD4-7849-B2D0-22B280C30687}" type="presOf" srcId="{5BD7ECF6-F5AB-4296-A408-56CF1582B19C}" destId="{6C4D1426-3C29-4BB4-AC50-1DCBFCEEED60}" srcOrd="0" destOrd="0" presId="urn:microsoft.com/office/officeart/2005/8/layout/radial6"/>
    <dgm:cxn modelId="{47B6E515-5E7B-4ACE-A9B9-A19F190C7965}" srcId="{FD5DC620-4B4C-49E2-A801-37DFAE39B27F}" destId="{57B81717-92B3-4B18-9D61-31B7F6276A02}" srcOrd="5" destOrd="0" parTransId="{081DEF62-95A3-4C6D-BC01-497E4DF8A463}" sibTransId="{D03869D6-B9BC-40AB-BC4F-B1ADE9E5BD8E}"/>
    <dgm:cxn modelId="{4F6FEE15-1A9F-4905-85C0-906A0C25907A}" srcId="{FD5DC620-4B4C-49E2-A801-37DFAE39B27F}" destId="{FBF798C4-1165-4BF9-9635-F332ADE125B3}" srcOrd="1" destOrd="0" parTransId="{97616CA1-C6DF-446F-A8A4-34811D5C6DA5}" sibTransId="{F1727A19-2AE1-48A0-86FE-091CA31CF15D}"/>
    <dgm:cxn modelId="{5E851A16-91EC-DE4D-A94E-58A4F7DCEAB2}" type="presOf" srcId="{341937C5-4C4F-416B-BE36-462D0185152A}" destId="{F5D2530C-0899-4609-8398-313687C9ABDF}" srcOrd="0" destOrd="0" presId="urn:microsoft.com/office/officeart/2005/8/layout/radial6"/>
    <dgm:cxn modelId="{835E0417-3342-5147-B16D-0A2A72F6B261}" type="presOf" srcId="{38AF7FDD-910F-4C45-A5ED-1DD551D6343D}" destId="{917108D3-DCF6-4910-B599-A21C9F89B6E2}" srcOrd="0" destOrd="0" presId="urn:microsoft.com/office/officeart/2005/8/layout/radial6"/>
    <dgm:cxn modelId="{96C4D61D-7437-FE45-AC6E-6FE41111F6C2}" type="presOf" srcId="{3A0594D0-1421-4A68-A3AF-498A8B8EC64B}" destId="{15210FDB-D469-459A-ABCA-839A213086CA}" srcOrd="0" destOrd="0" presId="urn:microsoft.com/office/officeart/2005/8/layout/radial6"/>
    <dgm:cxn modelId="{9874A030-05AD-E648-A890-DD3E1C15082D}" type="presOf" srcId="{F926AF56-1854-460A-B6B4-41C5909B1497}" destId="{EDC5FE75-28E9-4630-999A-0116D46D1858}" srcOrd="0" destOrd="0" presId="urn:microsoft.com/office/officeart/2005/8/layout/radial6"/>
    <dgm:cxn modelId="{9C3CAC43-DB16-FD4D-9F1E-10D2243591AD}" type="presOf" srcId="{FBF798C4-1165-4BF9-9635-F332ADE125B3}" destId="{D99109A5-32AE-4C63-89E8-79123160B448}" srcOrd="0" destOrd="0" presId="urn:microsoft.com/office/officeart/2005/8/layout/radial6"/>
    <dgm:cxn modelId="{C237FD65-D33F-BF47-852D-C8388182972D}" type="presOf" srcId="{4359E788-7B8D-4437-AD6B-C9F7BB6BE06F}" destId="{A7EA03DF-9331-428F-976E-16A6011F2F88}" srcOrd="0" destOrd="0" presId="urn:microsoft.com/office/officeart/2005/8/layout/radial6"/>
    <dgm:cxn modelId="{06EEB14B-1B36-408F-AD02-C9E342415195}" srcId="{FD5DC620-4B4C-49E2-A801-37DFAE39B27F}" destId="{38AF7FDD-910F-4C45-A5ED-1DD551D6343D}" srcOrd="7" destOrd="0" parTransId="{CF41DF1B-4966-4F43-B409-9A43D430FB9D}" sibTransId="{5BD7ECF6-F5AB-4296-A408-56CF1582B19C}"/>
    <dgm:cxn modelId="{16AD8D4C-E1EC-4C7B-9C2C-E3336A83DA7A}" srcId="{FD5DC620-4B4C-49E2-A801-37DFAE39B27F}" destId="{E20FE8CA-34B0-4859-BFF3-4DFD41985513}" srcOrd="6" destOrd="0" parTransId="{61CEF1AB-9628-4B4C-93BE-B8D52DEBD4E1}" sibTransId="{341937C5-4C4F-416B-BE36-462D0185152A}"/>
    <dgm:cxn modelId="{7F34786F-78BE-1E41-A2AA-A18A29E3E1EC}" type="presOf" srcId="{5ACB5A88-F09B-4E5C-9FEC-78D4E84CBC8D}" destId="{E0975EFB-64E6-46F1-9BCF-A938EF1D871E}" srcOrd="0" destOrd="0" presId="urn:microsoft.com/office/officeart/2005/8/layout/radial6"/>
    <dgm:cxn modelId="{FC96A271-76F5-4CDF-8CDC-4B5D615DE18B}" srcId="{F5399B4A-7740-4C03-BA98-43087C5F7890}" destId="{FD5DC620-4B4C-49E2-A801-37DFAE39B27F}" srcOrd="0" destOrd="0" parTransId="{601CAAE7-510B-4634-BC7D-8E97F7882CC5}" sibTransId="{D796EA2D-CDC3-49A9-9B35-44596D51EF18}"/>
    <dgm:cxn modelId="{C878E374-226B-B84F-97D9-709960694D79}" type="presOf" srcId="{D8FDD2A9-B898-4D11-A9AD-26F3BFD8F31A}" destId="{05CE930B-AB71-4212-8D8D-5B590C1E6522}" srcOrd="0" destOrd="0" presId="urn:microsoft.com/office/officeart/2005/8/layout/radial6"/>
    <dgm:cxn modelId="{22066375-5B7E-434E-BA0C-4F38B2B3D4A5}" type="presOf" srcId="{1E85CDA8-62A4-4360-B677-0E520B73FBEB}" destId="{6A6014F3-68B0-48E3-94CB-2040D72D2D33}" srcOrd="0" destOrd="0" presId="urn:microsoft.com/office/officeart/2005/8/layout/radial6"/>
    <dgm:cxn modelId="{D9E8FE57-FB68-4775-AD47-21CFE00586AF}" srcId="{F5399B4A-7740-4C03-BA98-43087C5F7890}" destId="{74F5D68A-571F-4D4B-A92E-0A22827A136A}" srcOrd="1" destOrd="0" parTransId="{E9B6E193-05D3-49E3-90C0-FC0917891158}" sibTransId="{CC53266B-BB89-4490-9774-32677D647D88}"/>
    <dgm:cxn modelId="{EC70BD7B-581E-864C-BDB4-97513CCC15D6}" type="presOf" srcId="{9CEF2C07-7C9F-4B00-97BF-B51FDC09954B}" destId="{7B2FAFA3-1FF2-4F3D-8549-74FD4AD48C8E}" srcOrd="0" destOrd="0" presId="urn:microsoft.com/office/officeart/2005/8/layout/radial6"/>
    <dgm:cxn modelId="{9AD8A280-FCFC-44E3-B7F4-B7A3DC292D69}" srcId="{FD5DC620-4B4C-49E2-A801-37DFAE39B27F}" destId="{4F4435B3-174E-4FDB-8D4F-9C16F1E492DF}" srcOrd="4" destOrd="0" parTransId="{3442DBC1-F950-4AAA-87B5-3718998136DF}" sibTransId="{5F311D0E-8AA0-4CAB-ACC4-00C4DC563DAB}"/>
    <dgm:cxn modelId="{F192898A-ED4C-8249-8D54-74AA82286A5B}" type="presOf" srcId="{22543E28-E581-41B7-8F32-A9C4C14167EB}" destId="{EEE932E3-872B-45F8-893E-A144BAAA54CD}" srcOrd="0" destOrd="0" presId="urn:microsoft.com/office/officeart/2005/8/layout/radial6"/>
    <dgm:cxn modelId="{99EA7B8B-DDC0-49B6-AE26-EA1F319705EB}" srcId="{FD5DC620-4B4C-49E2-A801-37DFAE39B27F}" destId="{5ACB5A88-F09B-4E5C-9FEC-78D4E84CBC8D}" srcOrd="8" destOrd="0" parTransId="{F7CA028A-D799-4F1B-9C77-29DF564AF4E0}" sibTransId="{003BAFDB-C676-40E7-B1DD-75E8307FE144}"/>
    <dgm:cxn modelId="{1802918C-5B8D-C243-995E-AE3302A98A1C}" type="presOf" srcId="{9FC4B7C3-61B4-4662-B1BC-8025703AA0EE}" destId="{8A1A62D2-3D02-4364-90BF-D16180FBD180}" srcOrd="0" destOrd="0" presId="urn:microsoft.com/office/officeart/2005/8/layout/radial6"/>
    <dgm:cxn modelId="{F3CA9991-ADBE-9D44-ABBD-889A7BD4020F}" type="presOf" srcId="{FD5DC620-4B4C-49E2-A801-37DFAE39B27F}" destId="{E3E63BA4-E2D3-4B13-9D9D-4B8115C06104}" srcOrd="0" destOrd="0" presId="urn:microsoft.com/office/officeart/2005/8/layout/radial6"/>
    <dgm:cxn modelId="{B6EE209D-4AFF-2544-9534-D25E16541B44}" type="presOf" srcId="{E20FE8CA-34B0-4859-BFF3-4DFD41985513}" destId="{67AE28FB-568E-4571-BEA9-1F6C2E50CC09}" srcOrd="0" destOrd="0" presId="urn:microsoft.com/office/officeart/2005/8/layout/radial6"/>
    <dgm:cxn modelId="{DC4E87A3-AAA2-5E43-AC20-796AAFD89220}" type="presOf" srcId="{4942958D-C415-4B78-A954-E403A57CF7B3}" destId="{3DAD7A22-B55D-46C0-876C-028A3EA3769C}" srcOrd="0" destOrd="0" presId="urn:microsoft.com/office/officeart/2005/8/layout/radial6"/>
    <dgm:cxn modelId="{65B6D3B4-D262-43A9-8412-8D5450F011DB}" srcId="{FD5DC620-4B4C-49E2-A801-37DFAE39B27F}" destId="{D8FDD2A9-B898-4D11-A9AD-26F3BFD8F31A}" srcOrd="12" destOrd="0" parTransId="{F9C1024A-27A3-4226-B40D-E89F71FAAFD8}" sibTransId="{9FC4B7C3-61B4-4662-B1BC-8025703AA0EE}"/>
    <dgm:cxn modelId="{CEE8D9B6-552B-E84C-B4FF-9CD4BFB6DDF4}" type="presOf" srcId="{003BAFDB-C676-40E7-B1DD-75E8307FE144}" destId="{56409C56-73E9-4997-8A35-3AC69B00BFA2}" srcOrd="0" destOrd="0" presId="urn:microsoft.com/office/officeart/2005/8/layout/radial6"/>
    <dgm:cxn modelId="{79AF9BB7-FD17-7345-8831-B73DE7C7F534}" type="presOf" srcId="{F8753523-A74C-4E16-B436-CF546E99D106}" destId="{9AF42C54-F407-4033-BCC4-9147799694CB}" srcOrd="0" destOrd="0" presId="urn:microsoft.com/office/officeart/2005/8/layout/radial6"/>
    <dgm:cxn modelId="{73E261BE-59BC-4FD4-8036-591CB9D27B51}" srcId="{FD5DC620-4B4C-49E2-A801-37DFAE39B27F}" destId="{D75F5B2C-AAFC-4B8B-8C9D-1A499ECC3324}" srcOrd="10" destOrd="0" parTransId="{4FA3709E-FDF6-441F-8603-597A9D5507D9}" sibTransId="{4359E788-7B8D-4437-AD6B-C9F7BB6BE06F}"/>
    <dgm:cxn modelId="{37BFB1BF-ADCE-9D4B-9FF6-BD73F6AFC8F9}" type="presOf" srcId="{2F68F955-21AB-470B-9357-617D4444AD57}" destId="{4B22D8E7-7E21-4C9F-BE3D-E2ECE3E47B71}" srcOrd="0" destOrd="0" presId="urn:microsoft.com/office/officeart/2005/8/layout/radial6"/>
    <dgm:cxn modelId="{9622CCC1-1CB7-F04C-B771-33C7BB877AC7}" type="presOf" srcId="{4F4435B3-174E-4FDB-8D4F-9C16F1E492DF}" destId="{E762F3E3-E6EB-4113-99DB-6853D14D9AA6}" srcOrd="0" destOrd="0" presId="urn:microsoft.com/office/officeart/2005/8/layout/radial6"/>
    <dgm:cxn modelId="{B4F324CC-3B31-492F-A5B2-0D708C46C2D8}" srcId="{FD5DC620-4B4C-49E2-A801-37DFAE39B27F}" destId="{9CEF2C07-7C9F-4B00-97BF-B51FDC09954B}" srcOrd="9" destOrd="0" parTransId="{84995086-6496-4AB2-A4EB-C4DF5B66BCB3}" sibTransId="{F8753523-A74C-4E16-B436-CF546E99D106}"/>
    <dgm:cxn modelId="{24FCE5CE-4713-444E-9E8E-4A000AB52B0E}" type="presOf" srcId="{D03869D6-B9BC-40AB-BC4F-B1ADE9E5BD8E}" destId="{BD905817-27FC-401C-9395-B8009AD96F0C}" srcOrd="0" destOrd="0" presId="urn:microsoft.com/office/officeart/2005/8/layout/radial6"/>
    <dgm:cxn modelId="{91AD26D2-ABB9-49EC-9CA1-58D84685A314}" srcId="{FD5DC620-4B4C-49E2-A801-37DFAE39B27F}" destId="{1E85CDA8-62A4-4360-B677-0E520B73FBEB}" srcOrd="3" destOrd="0" parTransId="{7A5FE8E4-1BEC-4AF3-83FB-98FF0D82315A}" sibTransId="{3A0594D0-1421-4A68-A3AF-498A8B8EC64B}"/>
    <dgm:cxn modelId="{88A9B0D7-CF61-B843-8BB2-0B826309EA44}" type="presOf" srcId="{5F311D0E-8AA0-4CAB-ACC4-00C4DC563DAB}" destId="{35F4EDA6-15E6-436A-9A3B-BED7DCA29A6D}" srcOrd="0" destOrd="0" presId="urn:microsoft.com/office/officeart/2005/8/layout/radial6"/>
    <dgm:cxn modelId="{BD5F36D8-3072-B341-9C50-D65E40E4E39E}" type="presOf" srcId="{A181E584-9ADA-4648-99AE-D257EC6FF3B8}" destId="{6BC2D35C-DEBE-4230-9AC3-34C94FEA331C}" srcOrd="0" destOrd="0" presId="urn:microsoft.com/office/officeart/2005/8/layout/radial6"/>
    <dgm:cxn modelId="{9B193EE8-C29E-6C4A-8281-15DA4F0C985E}" type="presOf" srcId="{D75F5B2C-AAFC-4B8B-8C9D-1A499ECC3324}" destId="{2C3AEA6D-D220-4FD2-BA28-6C5BD0767BA4}" srcOrd="0" destOrd="0" presId="urn:microsoft.com/office/officeart/2005/8/layout/radial6"/>
    <dgm:cxn modelId="{E2FE91EE-20A4-4750-9A8D-568188FB3CD5}" srcId="{FD5DC620-4B4C-49E2-A801-37DFAE39B27F}" destId="{2F68F955-21AB-470B-9357-617D4444AD57}" srcOrd="2" destOrd="0" parTransId="{CAB84B70-91DD-426C-8A18-7519226E22C4}" sibTransId="{4942958D-C415-4B78-A954-E403A57CF7B3}"/>
    <dgm:cxn modelId="{1252BEF5-05F8-4EEA-BA24-2F2128EB02A0}" srcId="{FD5DC620-4B4C-49E2-A801-37DFAE39B27F}" destId="{A181E584-9ADA-4648-99AE-D257EC6FF3B8}" srcOrd="0" destOrd="0" parTransId="{6780692A-2766-42C1-8D61-76DE0D8029E6}" sibTransId="{F8A33EEB-115E-40E3-9D7B-444A64860CE4}"/>
    <dgm:cxn modelId="{A35703FA-06E4-9540-8A66-D2D25E7A9107}" type="presOf" srcId="{57B81717-92B3-4B18-9D61-31B7F6276A02}" destId="{077F3D2E-DA67-481B-BD99-BB6D30AF05BF}" srcOrd="0" destOrd="0" presId="urn:microsoft.com/office/officeart/2005/8/layout/radial6"/>
    <dgm:cxn modelId="{4C66B0FD-B8AB-3F45-A559-2B62681C9360}" type="presOf" srcId="{F8A33EEB-115E-40E3-9D7B-444A64860CE4}" destId="{C7628BA4-4A0A-480C-BD3D-28C32EC904D8}" srcOrd="0" destOrd="0" presId="urn:microsoft.com/office/officeart/2005/8/layout/radial6"/>
    <dgm:cxn modelId="{A19A25FE-62CD-FA4F-B744-7A789D3AFA1A}" type="presOf" srcId="{F5399B4A-7740-4C03-BA98-43087C5F7890}" destId="{266948C0-0FAD-43BA-951E-EA10D628F119}" srcOrd="0" destOrd="0" presId="urn:microsoft.com/office/officeart/2005/8/layout/radial6"/>
    <dgm:cxn modelId="{F219D9F5-3324-DF47-B9C4-D395A0B05900}" type="presParOf" srcId="{266948C0-0FAD-43BA-951E-EA10D628F119}" destId="{E3E63BA4-E2D3-4B13-9D9D-4B8115C06104}" srcOrd="0" destOrd="0" presId="urn:microsoft.com/office/officeart/2005/8/layout/radial6"/>
    <dgm:cxn modelId="{E5EA75E0-F7FB-D544-A062-4247E85718BC}" type="presParOf" srcId="{266948C0-0FAD-43BA-951E-EA10D628F119}" destId="{6BC2D35C-DEBE-4230-9AC3-34C94FEA331C}" srcOrd="1" destOrd="0" presId="urn:microsoft.com/office/officeart/2005/8/layout/radial6"/>
    <dgm:cxn modelId="{3D6EED74-B9FC-BB44-89FE-C706002FF6F8}" type="presParOf" srcId="{266948C0-0FAD-43BA-951E-EA10D628F119}" destId="{A84C3AE5-8D03-4258-B3FE-9E4FF6A9A693}" srcOrd="2" destOrd="0" presId="urn:microsoft.com/office/officeart/2005/8/layout/radial6"/>
    <dgm:cxn modelId="{ED7480CB-B4F3-A04C-BF33-3F9410DE6F87}" type="presParOf" srcId="{266948C0-0FAD-43BA-951E-EA10D628F119}" destId="{C7628BA4-4A0A-480C-BD3D-28C32EC904D8}" srcOrd="3" destOrd="0" presId="urn:microsoft.com/office/officeart/2005/8/layout/radial6"/>
    <dgm:cxn modelId="{9AC8AC52-E2E6-C243-81E7-B9EC3AA037E8}" type="presParOf" srcId="{266948C0-0FAD-43BA-951E-EA10D628F119}" destId="{D99109A5-32AE-4C63-89E8-79123160B448}" srcOrd="4" destOrd="0" presId="urn:microsoft.com/office/officeart/2005/8/layout/radial6"/>
    <dgm:cxn modelId="{C9CC450C-0D7D-504F-95AC-7B4453B042BE}" type="presParOf" srcId="{266948C0-0FAD-43BA-951E-EA10D628F119}" destId="{F8C94A43-51F2-43B1-B495-96BA43A84015}" srcOrd="5" destOrd="0" presId="urn:microsoft.com/office/officeart/2005/8/layout/radial6"/>
    <dgm:cxn modelId="{E05DF15E-2B90-D942-B8C7-986AEA7DD3C6}" type="presParOf" srcId="{266948C0-0FAD-43BA-951E-EA10D628F119}" destId="{8401023D-43AD-42E4-8C1B-4B608C680C12}" srcOrd="6" destOrd="0" presId="urn:microsoft.com/office/officeart/2005/8/layout/radial6"/>
    <dgm:cxn modelId="{610FF599-2316-2B40-A170-902BD5597617}" type="presParOf" srcId="{266948C0-0FAD-43BA-951E-EA10D628F119}" destId="{4B22D8E7-7E21-4C9F-BE3D-E2ECE3E47B71}" srcOrd="7" destOrd="0" presId="urn:microsoft.com/office/officeart/2005/8/layout/radial6"/>
    <dgm:cxn modelId="{60F49FD7-8822-FD43-965E-EB59FFEA1F4A}" type="presParOf" srcId="{266948C0-0FAD-43BA-951E-EA10D628F119}" destId="{EA612F6D-3515-4523-A992-AA11761D307C}" srcOrd="8" destOrd="0" presId="urn:microsoft.com/office/officeart/2005/8/layout/radial6"/>
    <dgm:cxn modelId="{8D037097-37F0-4D47-AF96-37F0BA9174BD}" type="presParOf" srcId="{266948C0-0FAD-43BA-951E-EA10D628F119}" destId="{3DAD7A22-B55D-46C0-876C-028A3EA3769C}" srcOrd="9" destOrd="0" presId="urn:microsoft.com/office/officeart/2005/8/layout/radial6"/>
    <dgm:cxn modelId="{7B49B018-2566-3344-A676-B1A34C701C5B}" type="presParOf" srcId="{266948C0-0FAD-43BA-951E-EA10D628F119}" destId="{6A6014F3-68B0-48E3-94CB-2040D72D2D33}" srcOrd="10" destOrd="0" presId="urn:microsoft.com/office/officeart/2005/8/layout/radial6"/>
    <dgm:cxn modelId="{9D783292-8D95-4743-9DC2-8EE30C76CDF9}" type="presParOf" srcId="{266948C0-0FAD-43BA-951E-EA10D628F119}" destId="{EFCE6AE4-55DA-442A-8387-2F9256BBF226}" srcOrd="11" destOrd="0" presId="urn:microsoft.com/office/officeart/2005/8/layout/radial6"/>
    <dgm:cxn modelId="{987CF116-F6A6-0940-B5E2-03C471CBB6BB}" type="presParOf" srcId="{266948C0-0FAD-43BA-951E-EA10D628F119}" destId="{15210FDB-D469-459A-ABCA-839A213086CA}" srcOrd="12" destOrd="0" presId="urn:microsoft.com/office/officeart/2005/8/layout/radial6"/>
    <dgm:cxn modelId="{EE29F0D9-877C-2F40-9FC0-BCE6E96D9DBB}" type="presParOf" srcId="{266948C0-0FAD-43BA-951E-EA10D628F119}" destId="{E762F3E3-E6EB-4113-99DB-6853D14D9AA6}" srcOrd="13" destOrd="0" presId="urn:microsoft.com/office/officeart/2005/8/layout/radial6"/>
    <dgm:cxn modelId="{DB6D9FCA-7692-1D44-99FD-52ED11174073}" type="presParOf" srcId="{266948C0-0FAD-43BA-951E-EA10D628F119}" destId="{4CA2780B-A9AD-4836-A719-F915AD080574}" srcOrd="14" destOrd="0" presId="urn:microsoft.com/office/officeart/2005/8/layout/radial6"/>
    <dgm:cxn modelId="{B146AA49-EA8B-424D-B598-7E7E908E891B}" type="presParOf" srcId="{266948C0-0FAD-43BA-951E-EA10D628F119}" destId="{35F4EDA6-15E6-436A-9A3B-BED7DCA29A6D}" srcOrd="15" destOrd="0" presId="urn:microsoft.com/office/officeart/2005/8/layout/radial6"/>
    <dgm:cxn modelId="{F722FB1B-A408-0F4C-B918-F6AF6B7EFB4E}" type="presParOf" srcId="{266948C0-0FAD-43BA-951E-EA10D628F119}" destId="{077F3D2E-DA67-481B-BD99-BB6D30AF05BF}" srcOrd="16" destOrd="0" presId="urn:microsoft.com/office/officeart/2005/8/layout/radial6"/>
    <dgm:cxn modelId="{CEE653A3-7705-B540-93E0-4D11CC01B582}" type="presParOf" srcId="{266948C0-0FAD-43BA-951E-EA10D628F119}" destId="{C0AD6587-4767-4D8D-8FD6-E50F292353FA}" srcOrd="17" destOrd="0" presId="urn:microsoft.com/office/officeart/2005/8/layout/radial6"/>
    <dgm:cxn modelId="{A37797BF-ABBD-6A4C-B1D6-86FDC30F856B}" type="presParOf" srcId="{266948C0-0FAD-43BA-951E-EA10D628F119}" destId="{BD905817-27FC-401C-9395-B8009AD96F0C}" srcOrd="18" destOrd="0" presId="urn:microsoft.com/office/officeart/2005/8/layout/radial6"/>
    <dgm:cxn modelId="{BA3DAC35-FC1C-FB43-BE80-67D10D7B324A}" type="presParOf" srcId="{266948C0-0FAD-43BA-951E-EA10D628F119}" destId="{67AE28FB-568E-4571-BEA9-1F6C2E50CC09}" srcOrd="19" destOrd="0" presId="urn:microsoft.com/office/officeart/2005/8/layout/radial6"/>
    <dgm:cxn modelId="{359A9CC3-71AA-CF4E-BF01-743DF4A1B041}" type="presParOf" srcId="{266948C0-0FAD-43BA-951E-EA10D628F119}" destId="{B5F6E470-0501-4F3B-A648-C22724F9EC34}" srcOrd="20" destOrd="0" presId="urn:microsoft.com/office/officeart/2005/8/layout/radial6"/>
    <dgm:cxn modelId="{0091A1D1-933B-374B-A668-139AD7BBFB52}" type="presParOf" srcId="{266948C0-0FAD-43BA-951E-EA10D628F119}" destId="{F5D2530C-0899-4609-8398-313687C9ABDF}" srcOrd="21" destOrd="0" presId="urn:microsoft.com/office/officeart/2005/8/layout/radial6"/>
    <dgm:cxn modelId="{09755E06-9E95-A245-A140-1A489A041C34}" type="presParOf" srcId="{266948C0-0FAD-43BA-951E-EA10D628F119}" destId="{917108D3-DCF6-4910-B599-A21C9F89B6E2}" srcOrd="22" destOrd="0" presId="urn:microsoft.com/office/officeart/2005/8/layout/radial6"/>
    <dgm:cxn modelId="{EEF0DCB7-6C98-F340-A98B-D37870E0ADFA}" type="presParOf" srcId="{266948C0-0FAD-43BA-951E-EA10D628F119}" destId="{C4F3D5FD-0804-49FE-9223-BD0CFA4E2518}" srcOrd="23" destOrd="0" presId="urn:microsoft.com/office/officeart/2005/8/layout/radial6"/>
    <dgm:cxn modelId="{6CFE75C1-ADB7-634E-8DC6-CA2EBC1309AF}" type="presParOf" srcId="{266948C0-0FAD-43BA-951E-EA10D628F119}" destId="{6C4D1426-3C29-4BB4-AC50-1DCBFCEEED60}" srcOrd="24" destOrd="0" presId="urn:microsoft.com/office/officeart/2005/8/layout/radial6"/>
    <dgm:cxn modelId="{4AEF7EB2-60CC-964F-8FD1-E17C1FB7E905}" type="presParOf" srcId="{266948C0-0FAD-43BA-951E-EA10D628F119}" destId="{E0975EFB-64E6-46F1-9BCF-A938EF1D871E}" srcOrd="25" destOrd="0" presId="urn:microsoft.com/office/officeart/2005/8/layout/radial6"/>
    <dgm:cxn modelId="{50A747B1-40A6-FA4C-99A9-700E1CED01E3}" type="presParOf" srcId="{266948C0-0FAD-43BA-951E-EA10D628F119}" destId="{1DD0D0D3-E121-45CA-BF06-3827D9DED0E8}" srcOrd="26" destOrd="0" presId="urn:microsoft.com/office/officeart/2005/8/layout/radial6"/>
    <dgm:cxn modelId="{ACE35CE6-A6E9-CF47-BE2C-3379A83C508A}" type="presParOf" srcId="{266948C0-0FAD-43BA-951E-EA10D628F119}" destId="{56409C56-73E9-4997-8A35-3AC69B00BFA2}" srcOrd="27" destOrd="0" presId="urn:microsoft.com/office/officeart/2005/8/layout/radial6"/>
    <dgm:cxn modelId="{8A28D8C6-1045-784B-92E4-F4C5CBB43C8A}" type="presParOf" srcId="{266948C0-0FAD-43BA-951E-EA10D628F119}" destId="{7B2FAFA3-1FF2-4F3D-8549-74FD4AD48C8E}" srcOrd="28" destOrd="0" presId="urn:microsoft.com/office/officeart/2005/8/layout/radial6"/>
    <dgm:cxn modelId="{8804B9AE-22D0-4E4B-AA39-76BB612D6E9F}" type="presParOf" srcId="{266948C0-0FAD-43BA-951E-EA10D628F119}" destId="{BAF845C2-6467-46B8-B6C9-F70C1CFC04F9}" srcOrd="29" destOrd="0" presId="urn:microsoft.com/office/officeart/2005/8/layout/radial6"/>
    <dgm:cxn modelId="{B268B2E7-B08E-114C-8817-1BC5071471D0}" type="presParOf" srcId="{266948C0-0FAD-43BA-951E-EA10D628F119}" destId="{9AF42C54-F407-4033-BCC4-9147799694CB}" srcOrd="30" destOrd="0" presId="urn:microsoft.com/office/officeart/2005/8/layout/radial6"/>
    <dgm:cxn modelId="{1191666B-2DEE-674A-B6B5-5BB4CA23B2EC}" type="presParOf" srcId="{266948C0-0FAD-43BA-951E-EA10D628F119}" destId="{2C3AEA6D-D220-4FD2-BA28-6C5BD0767BA4}" srcOrd="31" destOrd="0" presId="urn:microsoft.com/office/officeart/2005/8/layout/radial6"/>
    <dgm:cxn modelId="{71B26229-607A-F245-888C-C920733BF4EA}" type="presParOf" srcId="{266948C0-0FAD-43BA-951E-EA10D628F119}" destId="{040B9B96-D14D-4E51-8690-915DCBBBE403}" srcOrd="32" destOrd="0" presId="urn:microsoft.com/office/officeart/2005/8/layout/radial6"/>
    <dgm:cxn modelId="{CC046595-FEE6-E847-874E-CE29220D51E5}" type="presParOf" srcId="{266948C0-0FAD-43BA-951E-EA10D628F119}" destId="{A7EA03DF-9331-428F-976E-16A6011F2F88}" srcOrd="33" destOrd="0" presId="urn:microsoft.com/office/officeart/2005/8/layout/radial6"/>
    <dgm:cxn modelId="{93240661-348A-214E-AF49-EBF6CAFA55C4}" type="presParOf" srcId="{266948C0-0FAD-43BA-951E-EA10D628F119}" destId="{EEE932E3-872B-45F8-893E-A144BAAA54CD}" srcOrd="34" destOrd="0" presId="urn:microsoft.com/office/officeart/2005/8/layout/radial6"/>
    <dgm:cxn modelId="{E7682F90-939E-7546-B786-C2835C7B432B}" type="presParOf" srcId="{266948C0-0FAD-43BA-951E-EA10D628F119}" destId="{435BC931-F4D2-46A0-9C86-032AFB8C4275}" srcOrd="35" destOrd="0" presId="urn:microsoft.com/office/officeart/2005/8/layout/radial6"/>
    <dgm:cxn modelId="{110AF0F1-5DCA-1C49-B9F9-4CAA0E76B794}" type="presParOf" srcId="{266948C0-0FAD-43BA-951E-EA10D628F119}" destId="{EDC5FE75-28E9-4630-999A-0116D46D1858}" srcOrd="36" destOrd="0" presId="urn:microsoft.com/office/officeart/2005/8/layout/radial6"/>
    <dgm:cxn modelId="{7CC7436F-B95B-284A-96E0-DAD4209F4FC5}" type="presParOf" srcId="{266948C0-0FAD-43BA-951E-EA10D628F119}" destId="{05CE930B-AB71-4212-8D8D-5B590C1E6522}" srcOrd="37" destOrd="0" presId="urn:microsoft.com/office/officeart/2005/8/layout/radial6"/>
    <dgm:cxn modelId="{D3CC3F1A-1CE4-1F45-A8E9-B941704B777A}" type="presParOf" srcId="{266948C0-0FAD-43BA-951E-EA10D628F119}" destId="{064A0476-6C5B-481F-B42A-41912BC813DD}" srcOrd="38" destOrd="0" presId="urn:microsoft.com/office/officeart/2005/8/layout/radial6"/>
    <dgm:cxn modelId="{515FCAA5-8FB6-C841-AF29-954FEBF41A4D}" type="presParOf" srcId="{266948C0-0FAD-43BA-951E-EA10D628F119}" destId="{8A1A62D2-3D02-4364-90BF-D16180FBD180}" srcOrd="39" destOrd="0" presId="urn:microsoft.com/office/officeart/2005/8/layout/radial6"/>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E0027CA-AF75-4560-B39D-89A4A5917847}"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GB"/>
        </a:p>
      </dgm:t>
    </dgm:pt>
    <dgm:pt modelId="{6548BE78-D3A7-4E11-BC43-1699F198391F}">
      <dgm:prSet phldrT="[Text]"/>
      <dgm:spPr>
        <a:solidFill>
          <a:srgbClr val="002060"/>
        </a:solidFill>
      </dgm:spPr>
      <dgm:t>
        <a:bodyPr/>
        <a:lstStyle/>
        <a:p>
          <a:r>
            <a:rPr lang="en-GB" dirty="0">
              <a:latin typeface="Arial" charset="0"/>
              <a:ea typeface="Arial" charset="0"/>
              <a:cs typeface="Arial" charset="0"/>
            </a:rPr>
            <a:t>Natural capital assessments, mapping and monitoring methods</a:t>
          </a:r>
        </a:p>
      </dgm:t>
    </dgm:pt>
    <dgm:pt modelId="{27ABDA4D-5DB3-45E3-B780-1422239E053A}" type="parTrans" cxnId="{EEE3CF15-38F2-4A5A-B9E3-26FF1692A144}">
      <dgm:prSet/>
      <dgm:spPr/>
      <dgm:t>
        <a:bodyPr/>
        <a:lstStyle/>
        <a:p>
          <a:endParaRPr lang="en-GB">
            <a:latin typeface="Arial" charset="0"/>
            <a:ea typeface="Arial" charset="0"/>
            <a:cs typeface="Arial" charset="0"/>
          </a:endParaRPr>
        </a:p>
      </dgm:t>
    </dgm:pt>
    <dgm:pt modelId="{0269DB05-88C1-4F56-BFF6-DBE519B37CD6}" type="sibTrans" cxnId="{EEE3CF15-38F2-4A5A-B9E3-26FF1692A144}">
      <dgm:prSet/>
      <dgm:spPr/>
      <dgm:t>
        <a:bodyPr/>
        <a:lstStyle/>
        <a:p>
          <a:endParaRPr lang="en-GB">
            <a:latin typeface="Arial" charset="0"/>
            <a:ea typeface="Arial" charset="0"/>
            <a:cs typeface="Arial" charset="0"/>
          </a:endParaRPr>
        </a:p>
      </dgm:t>
    </dgm:pt>
    <dgm:pt modelId="{D7F846E4-1014-452F-BB1E-B49736F8307F}">
      <dgm:prSet/>
      <dgm:spPr>
        <a:solidFill>
          <a:srgbClr val="002060"/>
        </a:solidFill>
      </dgm:spPr>
      <dgm:t>
        <a:bodyPr/>
        <a:lstStyle/>
        <a:p>
          <a:r>
            <a:rPr lang="en-GB" dirty="0">
              <a:latin typeface="Arial" charset="0"/>
              <a:ea typeface="Arial" charset="0"/>
              <a:cs typeface="Arial" charset="0"/>
            </a:rPr>
            <a:t>Earth Observation based mapping and interpretation</a:t>
          </a:r>
        </a:p>
      </dgm:t>
    </dgm:pt>
    <dgm:pt modelId="{91056CAE-3065-4462-AD65-24DD7A8ADD28}" type="parTrans" cxnId="{6E7351BD-0BB9-446F-9F33-84012E1DB1C8}">
      <dgm:prSet/>
      <dgm:spPr/>
      <dgm:t>
        <a:bodyPr/>
        <a:lstStyle/>
        <a:p>
          <a:endParaRPr lang="en-GB">
            <a:latin typeface="Arial" charset="0"/>
            <a:ea typeface="Arial" charset="0"/>
            <a:cs typeface="Arial" charset="0"/>
          </a:endParaRPr>
        </a:p>
      </dgm:t>
    </dgm:pt>
    <dgm:pt modelId="{E8B385B1-C203-4A6F-9B57-823B3A2A50AC}" type="sibTrans" cxnId="{6E7351BD-0BB9-446F-9F33-84012E1DB1C8}">
      <dgm:prSet/>
      <dgm:spPr/>
      <dgm:t>
        <a:bodyPr/>
        <a:lstStyle/>
        <a:p>
          <a:endParaRPr lang="en-GB">
            <a:latin typeface="Arial" charset="0"/>
            <a:ea typeface="Arial" charset="0"/>
            <a:cs typeface="Arial" charset="0"/>
          </a:endParaRPr>
        </a:p>
      </dgm:t>
    </dgm:pt>
    <dgm:pt modelId="{81DE60F8-C5FD-4F7C-A405-37CE42133E00}">
      <dgm:prSet/>
      <dgm:spPr>
        <a:solidFill>
          <a:srgbClr val="002060"/>
        </a:solidFill>
      </dgm:spPr>
      <dgm:t>
        <a:bodyPr/>
        <a:lstStyle/>
        <a:p>
          <a:r>
            <a:rPr lang="en-GB" dirty="0">
              <a:latin typeface="Arial" charset="0"/>
              <a:ea typeface="Arial" charset="0"/>
              <a:cs typeface="Arial" charset="0"/>
            </a:rPr>
            <a:t>Identify priority Natural Capital </a:t>
          </a:r>
          <a:r>
            <a:rPr lang="en-GB">
              <a:latin typeface="Arial" charset="0"/>
              <a:ea typeface="Arial" charset="0"/>
              <a:cs typeface="Arial" charset="0"/>
            </a:rPr>
            <a:t>Assets &amp; </a:t>
          </a:r>
          <a:r>
            <a:rPr lang="en-GB" dirty="0">
              <a:latin typeface="Arial" charset="0"/>
              <a:ea typeface="Arial" charset="0"/>
              <a:cs typeface="Arial" charset="0"/>
            </a:rPr>
            <a:t>develop metrics to monitor change over time </a:t>
          </a:r>
        </a:p>
      </dgm:t>
    </dgm:pt>
    <dgm:pt modelId="{1660433C-D60B-4517-8269-2EA9811EA60B}" type="parTrans" cxnId="{7D4AD5B9-C537-42C8-8558-1BDA41E0A8D7}">
      <dgm:prSet/>
      <dgm:spPr/>
      <dgm:t>
        <a:bodyPr/>
        <a:lstStyle/>
        <a:p>
          <a:endParaRPr lang="en-GB">
            <a:latin typeface="Arial" charset="0"/>
            <a:ea typeface="Arial" charset="0"/>
            <a:cs typeface="Arial" charset="0"/>
          </a:endParaRPr>
        </a:p>
      </dgm:t>
    </dgm:pt>
    <dgm:pt modelId="{F83592B7-1975-4193-872B-E6CC0A6EDAC2}" type="sibTrans" cxnId="{7D4AD5B9-C537-42C8-8558-1BDA41E0A8D7}">
      <dgm:prSet/>
      <dgm:spPr/>
      <dgm:t>
        <a:bodyPr/>
        <a:lstStyle/>
        <a:p>
          <a:endParaRPr lang="en-GB">
            <a:latin typeface="Arial" charset="0"/>
            <a:ea typeface="Arial" charset="0"/>
            <a:cs typeface="Arial" charset="0"/>
          </a:endParaRPr>
        </a:p>
      </dgm:t>
    </dgm:pt>
    <dgm:pt modelId="{332A9BC5-B71C-4D55-8627-2A42A5AAA7C5}">
      <dgm:prSet/>
      <dgm:spPr>
        <a:solidFill>
          <a:srgbClr val="002060"/>
        </a:solidFill>
      </dgm:spPr>
      <dgm:t>
        <a:bodyPr/>
        <a:lstStyle/>
        <a:p>
          <a:r>
            <a:rPr lang="en-GB" dirty="0">
              <a:latin typeface="Arial" charset="0"/>
              <a:ea typeface="Arial" charset="0"/>
              <a:cs typeface="Arial" charset="0"/>
            </a:rPr>
            <a:t>Development of a GIS based value maps for Montserrat</a:t>
          </a:r>
        </a:p>
      </dgm:t>
    </dgm:pt>
    <dgm:pt modelId="{EBB147C7-3BC4-4E8A-A083-2EE9B5F34CAE}" type="parTrans" cxnId="{461C0AEC-96BF-48F8-97C1-778F03E141B3}">
      <dgm:prSet/>
      <dgm:spPr/>
      <dgm:t>
        <a:bodyPr/>
        <a:lstStyle/>
        <a:p>
          <a:endParaRPr lang="en-GB">
            <a:latin typeface="Arial" charset="0"/>
            <a:ea typeface="Arial" charset="0"/>
            <a:cs typeface="Arial" charset="0"/>
          </a:endParaRPr>
        </a:p>
      </dgm:t>
    </dgm:pt>
    <dgm:pt modelId="{9A69E94E-8271-49C2-99C6-D2C36818D964}" type="sibTrans" cxnId="{461C0AEC-96BF-48F8-97C1-778F03E141B3}">
      <dgm:prSet/>
      <dgm:spPr/>
      <dgm:t>
        <a:bodyPr/>
        <a:lstStyle/>
        <a:p>
          <a:endParaRPr lang="en-GB">
            <a:latin typeface="Arial" charset="0"/>
            <a:ea typeface="Arial" charset="0"/>
            <a:cs typeface="Arial" charset="0"/>
          </a:endParaRPr>
        </a:p>
      </dgm:t>
    </dgm:pt>
    <dgm:pt modelId="{AE1C8422-AE94-44F4-B3CB-AFF1F88F56FA}" type="pres">
      <dgm:prSet presAssocID="{EE0027CA-AF75-4560-B39D-89A4A5917847}" presName="Name0" presStyleCnt="0">
        <dgm:presLayoutVars>
          <dgm:dir/>
          <dgm:resizeHandles val="exact"/>
        </dgm:presLayoutVars>
      </dgm:prSet>
      <dgm:spPr/>
    </dgm:pt>
    <dgm:pt modelId="{9C6510A9-D469-4783-8168-4987A4BBB6C4}" type="pres">
      <dgm:prSet presAssocID="{EE0027CA-AF75-4560-B39D-89A4A5917847}" presName="cycle" presStyleCnt="0"/>
      <dgm:spPr/>
    </dgm:pt>
    <dgm:pt modelId="{C4F346C2-6E59-41B6-B62A-132109576269}" type="pres">
      <dgm:prSet presAssocID="{D7F846E4-1014-452F-BB1E-B49736F8307F}" presName="nodeFirstNode" presStyleLbl="node1" presStyleIdx="0" presStyleCnt="4" custRadScaleRad="101725">
        <dgm:presLayoutVars>
          <dgm:bulletEnabled val="1"/>
        </dgm:presLayoutVars>
      </dgm:prSet>
      <dgm:spPr/>
    </dgm:pt>
    <dgm:pt modelId="{614AF198-8738-4E7A-AFDA-A80628E73B53}" type="pres">
      <dgm:prSet presAssocID="{E8B385B1-C203-4A6F-9B57-823B3A2A50AC}" presName="sibTransFirstNode" presStyleLbl="bgShp" presStyleIdx="0" presStyleCnt="1"/>
      <dgm:spPr/>
    </dgm:pt>
    <dgm:pt modelId="{33D1AB5F-797C-4BFC-B99D-7AAE3534FD82}" type="pres">
      <dgm:prSet presAssocID="{6548BE78-D3A7-4E11-BC43-1699F198391F}" presName="nodeFollowingNodes" presStyleLbl="node1" presStyleIdx="1" presStyleCnt="4">
        <dgm:presLayoutVars>
          <dgm:bulletEnabled val="1"/>
        </dgm:presLayoutVars>
      </dgm:prSet>
      <dgm:spPr/>
    </dgm:pt>
    <dgm:pt modelId="{79409FCA-001D-4188-98A5-81A074DA471A}" type="pres">
      <dgm:prSet presAssocID="{81DE60F8-C5FD-4F7C-A405-37CE42133E00}" presName="nodeFollowingNodes" presStyleLbl="node1" presStyleIdx="2" presStyleCnt="4">
        <dgm:presLayoutVars>
          <dgm:bulletEnabled val="1"/>
        </dgm:presLayoutVars>
      </dgm:prSet>
      <dgm:spPr/>
    </dgm:pt>
    <dgm:pt modelId="{B12F235D-D6B0-4E2D-A5E4-92C0E75A7FB9}" type="pres">
      <dgm:prSet presAssocID="{332A9BC5-B71C-4D55-8627-2A42A5AAA7C5}" presName="nodeFollowingNodes" presStyleLbl="node1" presStyleIdx="3" presStyleCnt="4">
        <dgm:presLayoutVars>
          <dgm:bulletEnabled val="1"/>
        </dgm:presLayoutVars>
      </dgm:prSet>
      <dgm:spPr/>
    </dgm:pt>
  </dgm:ptLst>
  <dgm:cxnLst>
    <dgm:cxn modelId="{44DD9B0A-E261-014F-8F88-7AB3D79683E8}" type="presOf" srcId="{E8B385B1-C203-4A6F-9B57-823B3A2A50AC}" destId="{614AF198-8738-4E7A-AFDA-A80628E73B53}" srcOrd="0" destOrd="0" presId="urn:microsoft.com/office/officeart/2005/8/layout/cycle3"/>
    <dgm:cxn modelId="{DC501213-9B82-534C-9FCA-81F0D48A873D}" type="presOf" srcId="{332A9BC5-B71C-4D55-8627-2A42A5AAA7C5}" destId="{B12F235D-D6B0-4E2D-A5E4-92C0E75A7FB9}" srcOrd="0" destOrd="0" presId="urn:microsoft.com/office/officeart/2005/8/layout/cycle3"/>
    <dgm:cxn modelId="{EEE3CF15-38F2-4A5A-B9E3-26FF1692A144}" srcId="{EE0027CA-AF75-4560-B39D-89A4A5917847}" destId="{6548BE78-D3A7-4E11-BC43-1699F198391F}" srcOrd="1" destOrd="0" parTransId="{27ABDA4D-5DB3-45E3-B780-1422239E053A}" sibTransId="{0269DB05-88C1-4F56-BFF6-DBE519B37CD6}"/>
    <dgm:cxn modelId="{8459B041-B5A6-3E4C-B81E-1797DD0E883C}" type="presOf" srcId="{D7F846E4-1014-452F-BB1E-B49736F8307F}" destId="{C4F346C2-6E59-41B6-B62A-132109576269}" srcOrd="0" destOrd="0" presId="urn:microsoft.com/office/officeart/2005/8/layout/cycle3"/>
    <dgm:cxn modelId="{13718950-412C-1D4A-A956-26A6A668393B}" type="presOf" srcId="{EE0027CA-AF75-4560-B39D-89A4A5917847}" destId="{AE1C8422-AE94-44F4-B3CB-AFF1F88F56FA}" srcOrd="0" destOrd="0" presId="urn:microsoft.com/office/officeart/2005/8/layout/cycle3"/>
    <dgm:cxn modelId="{0532CF58-CC91-D443-8204-D66828F12D76}" type="presOf" srcId="{6548BE78-D3A7-4E11-BC43-1699F198391F}" destId="{33D1AB5F-797C-4BFC-B99D-7AAE3534FD82}" srcOrd="0" destOrd="0" presId="urn:microsoft.com/office/officeart/2005/8/layout/cycle3"/>
    <dgm:cxn modelId="{7D4AD5B9-C537-42C8-8558-1BDA41E0A8D7}" srcId="{EE0027CA-AF75-4560-B39D-89A4A5917847}" destId="{81DE60F8-C5FD-4F7C-A405-37CE42133E00}" srcOrd="2" destOrd="0" parTransId="{1660433C-D60B-4517-8269-2EA9811EA60B}" sibTransId="{F83592B7-1975-4193-872B-E6CC0A6EDAC2}"/>
    <dgm:cxn modelId="{6E7351BD-0BB9-446F-9F33-84012E1DB1C8}" srcId="{EE0027CA-AF75-4560-B39D-89A4A5917847}" destId="{D7F846E4-1014-452F-BB1E-B49736F8307F}" srcOrd="0" destOrd="0" parTransId="{91056CAE-3065-4462-AD65-24DD7A8ADD28}" sibTransId="{E8B385B1-C203-4A6F-9B57-823B3A2A50AC}"/>
    <dgm:cxn modelId="{DE4F21D5-FF9D-DD4C-B884-EA74544C557B}" type="presOf" srcId="{81DE60F8-C5FD-4F7C-A405-37CE42133E00}" destId="{79409FCA-001D-4188-98A5-81A074DA471A}" srcOrd="0" destOrd="0" presId="urn:microsoft.com/office/officeart/2005/8/layout/cycle3"/>
    <dgm:cxn modelId="{461C0AEC-96BF-48F8-97C1-778F03E141B3}" srcId="{EE0027CA-AF75-4560-B39D-89A4A5917847}" destId="{332A9BC5-B71C-4D55-8627-2A42A5AAA7C5}" srcOrd="3" destOrd="0" parTransId="{EBB147C7-3BC4-4E8A-A083-2EE9B5F34CAE}" sibTransId="{9A69E94E-8271-49C2-99C6-D2C36818D964}"/>
    <dgm:cxn modelId="{9659EEA8-F8E9-7245-8B2B-4337D7D7A730}" type="presParOf" srcId="{AE1C8422-AE94-44F4-B3CB-AFF1F88F56FA}" destId="{9C6510A9-D469-4783-8168-4987A4BBB6C4}" srcOrd="0" destOrd="0" presId="urn:microsoft.com/office/officeart/2005/8/layout/cycle3"/>
    <dgm:cxn modelId="{8B32811E-5E39-CE47-AEB6-1CFBF27635AB}" type="presParOf" srcId="{9C6510A9-D469-4783-8168-4987A4BBB6C4}" destId="{C4F346C2-6E59-41B6-B62A-132109576269}" srcOrd="0" destOrd="0" presId="urn:microsoft.com/office/officeart/2005/8/layout/cycle3"/>
    <dgm:cxn modelId="{D2D3669F-7D3A-8F4D-BF2B-0A8ABDCA9F76}" type="presParOf" srcId="{9C6510A9-D469-4783-8168-4987A4BBB6C4}" destId="{614AF198-8738-4E7A-AFDA-A80628E73B53}" srcOrd="1" destOrd="0" presId="urn:microsoft.com/office/officeart/2005/8/layout/cycle3"/>
    <dgm:cxn modelId="{245A175F-35C6-FF4E-9313-C5CF269FE745}" type="presParOf" srcId="{9C6510A9-D469-4783-8168-4987A4BBB6C4}" destId="{33D1AB5F-797C-4BFC-B99D-7AAE3534FD82}" srcOrd="2" destOrd="0" presId="urn:microsoft.com/office/officeart/2005/8/layout/cycle3"/>
    <dgm:cxn modelId="{7B1943F6-7115-8A42-BCEA-632171AFE76F}" type="presParOf" srcId="{9C6510A9-D469-4783-8168-4987A4BBB6C4}" destId="{79409FCA-001D-4188-98A5-81A074DA471A}" srcOrd="3" destOrd="0" presId="urn:microsoft.com/office/officeart/2005/8/layout/cycle3"/>
    <dgm:cxn modelId="{8ADC8AB6-A92E-7F43-90D1-78AAD9506E9E}" type="presParOf" srcId="{9C6510A9-D469-4783-8168-4987A4BBB6C4}" destId="{B12F235D-D6B0-4E2D-A5E4-92C0E75A7FB9}" srcOrd="4" destOrd="0" presId="urn:microsoft.com/office/officeart/2005/8/layout/cycle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AD7A22-B55D-46C0-876C-028A3EA3769C}">
      <dsp:nvSpPr>
        <dsp:cNvPr id="0" name=""/>
        <dsp:cNvSpPr/>
      </dsp:nvSpPr>
      <dsp:spPr>
        <a:xfrm>
          <a:off x="823248" y="562921"/>
          <a:ext cx="3748962" cy="3748962"/>
        </a:xfrm>
        <a:prstGeom prst="blockArc">
          <a:avLst>
            <a:gd name="adj1" fmla="val 11880000"/>
            <a:gd name="adj2" fmla="val 16200000"/>
            <a:gd name="adj3" fmla="val 4640"/>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4E16EDB-639E-462F-84CA-02C8D1CD7D33}">
      <dsp:nvSpPr>
        <dsp:cNvPr id="0" name=""/>
        <dsp:cNvSpPr/>
      </dsp:nvSpPr>
      <dsp:spPr>
        <a:xfrm>
          <a:off x="823248" y="562921"/>
          <a:ext cx="3748962" cy="3748962"/>
        </a:xfrm>
        <a:prstGeom prst="blockArc">
          <a:avLst>
            <a:gd name="adj1" fmla="val 7560000"/>
            <a:gd name="adj2" fmla="val 11880000"/>
            <a:gd name="adj3" fmla="val 4640"/>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401023D-43AD-42E4-8C1B-4B608C680C12}">
      <dsp:nvSpPr>
        <dsp:cNvPr id="0" name=""/>
        <dsp:cNvSpPr/>
      </dsp:nvSpPr>
      <dsp:spPr>
        <a:xfrm>
          <a:off x="884691" y="609572"/>
          <a:ext cx="3748962" cy="3748962"/>
        </a:xfrm>
        <a:prstGeom prst="blockArc">
          <a:avLst>
            <a:gd name="adj1" fmla="val 3191201"/>
            <a:gd name="adj2" fmla="val 7704855"/>
            <a:gd name="adj3" fmla="val 4640"/>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7628BA4-4A0A-480C-BD3D-28C32EC904D8}">
      <dsp:nvSpPr>
        <dsp:cNvPr id="0" name=""/>
        <dsp:cNvSpPr/>
      </dsp:nvSpPr>
      <dsp:spPr>
        <a:xfrm>
          <a:off x="849058" y="636930"/>
          <a:ext cx="3748962" cy="3748962"/>
        </a:xfrm>
        <a:prstGeom prst="blockArc">
          <a:avLst>
            <a:gd name="adj1" fmla="val 20372829"/>
            <a:gd name="adj2" fmla="val 3106853"/>
            <a:gd name="adj3" fmla="val 4640"/>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825C56B-494A-4D07-8459-606566EF6F57}">
      <dsp:nvSpPr>
        <dsp:cNvPr id="0" name=""/>
        <dsp:cNvSpPr/>
      </dsp:nvSpPr>
      <dsp:spPr>
        <a:xfrm>
          <a:off x="823248" y="562921"/>
          <a:ext cx="3748962" cy="3748962"/>
        </a:xfrm>
        <a:prstGeom prst="blockArc">
          <a:avLst>
            <a:gd name="adj1" fmla="val 16200000"/>
            <a:gd name="adj2" fmla="val 20520000"/>
            <a:gd name="adj3" fmla="val 4640"/>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D02C3BC-4802-478A-A10D-06967BDA2EF7}">
      <dsp:nvSpPr>
        <dsp:cNvPr id="0" name=""/>
        <dsp:cNvSpPr/>
      </dsp:nvSpPr>
      <dsp:spPr>
        <a:xfrm>
          <a:off x="1834930" y="1574604"/>
          <a:ext cx="1725598" cy="1725598"/>
        </a:xfrm>
        <a:prstGeom prst="ellipse">
          <a:avLst/>
        </a:prstGeom>
        <a:blipFill rotWithShape="0">
          <a:blip xmlns:r="http://schemas.openxmlformats.org/officeDocument/2006/relationships" r:embed="rId1"/>
          <a:srcRect/>
          <a:stretch>
            <a:fillRect t="-14000" b="-14000"/>
          </a:stretch>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GB" sz="3900" b="1" kern="1200" dirty="0">
              <a:solidFill>
                <a:schemeClr val="tx1"/>
              </a:solidFill>
              <a:latin typeface="Arial" charset="0"/>
              <a:ea typeface="Arial" charset="0"/>
              <a:cs typeface="Arial" charset="0"/>
            </a:rPr>
            <a:t>GoM</a:t>
          </a:r>
        </a:p>
      </dsp:txBody>
      <dsp:txXfrm>
        <a:off x="2087638" y="1827312"/>
        <a:ext cx="1220182" cy="1220182"/>
      </dsp:txXfrm>
    </dsp:sp>
    <dsp:sp modelId="{97D36725-3165-4AAB-92F0-E278D8AC2722}">
      <dsp:nvSpPr>
        <dsp:cNvPr id="0" name=""/>
        <dsp:cNvSpPr/>
      </dsp:nvSpPr>
      <dsp:spPr>
        <a:xfrm>
          <a:off x="2093770" y="2447"/>
          <a:ext cx="1207918" cy="1207918"/>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a:latin typeface="Arial" charset="0"/>
              <a:ea typeface="Arial" charset="0"/>
              <a:cs typeface="Arial" charset="0"/>
            </a:rPr>
            <a:t>Finance, Economic Development Tourism &amp; Culture</a:t>
          </a:r>
        </a:p>
      </dsp:txBody>
      <dsp:txXfrm>
        <a:off x="2270665" y="179342"/>
        <a:ext cx="854128" cy="854128"/>
      </dsp:txXfrm>
    </dsp:sp>
    <dsp:sp modelId="{6BC2D35C-DEBE-4230-9AC3-34C94FEA331C}">
      <dsp:nvSpPr>
        <dsp:cNvPr id="0" name=""/>
        <dsp:cNvSpPr/>
      </dsp:nvSpPr>
      <dsp:spPr>
        <a:xfrm>
          <a:off x="3835151" y="1267634"/>
          <a:ext cx="1207918" cy="1207918"/>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a:latin typeface="Arial" charset="0"/>
              <a:ea typeface="Arial" charset="0"/>
              <a:cs typeface="Arial" charset="0"/>
            </a:rPr>
            <a:t>Agriculture, Trade, Lands, Housing, &amp;  Environment</a:t>
          </a:r>
        </a:p>
      </dsp:txBody>
      <dsp:txXfrm>
        <a:off x="4012046" y="1444529"/>
        <a:ext cx="854128" cy="854128"/>
      </dsp:txXfrm>
    </dsp:sp>
    <dsp:sp modelId="{D99109A5-32AE-4C63-89E8-79123160B448}">
      <dsp:nvSpPr>
        <dsp:cNvPr id="0" name=""/>
        <dsp:cNvSpPr/>
      </dsp:nvSpPr>
      <dsp:spPr>
        <a:xfrm>
          <a:off x="3252364" y="3345975"/>
          <a:ext cx="1207918" cy="1207918"/>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a:latin typeface="Arial" charset="0"/>
              <a:ea typeface="Arial" charset="0"/>
              <a:cs typeface="Arial" charset="0"/>
            </a:rPr>
            <a:t> Health &amp; Community Services</a:t>
          </a:r>
        </a:p>
      </dsp:txBody>
      <dsp:txXfrm>
        <a:off x="3429259" y="3522870"/>
        <a:ext cx="854128" cy="854128"/>
      </dsp:txXfrm>
    </dsp:sp>
    <dsp:sp modelId="{E59816EF-6A30-41E7-BCDB-A80873FDA640}">
      <dsp:nvSpPr>
        <dsp:cNvPr id="0" name=""/>
        <dsp:cNvSpPr/>
      </dsp:nvSpPr>
      <dsp:spPr>
        <a:xfrm>
          <a:off x="1017537" y="3314751"/>
          <a:ext cx="1207918" cy="1207918"/>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b="1" kern="1200">
              <a:latin typeface="Arial" charset="0"/>
              <a:ea typeface="Arial" charset="0"/>
              <a:cs typeface="Arial" charset="0"/>
            </a:rPr>
            <a:t>Communication </a:t>
          </a:r>
        </a:p>
        <a:p>
          <a:pPr marL="0" lvl="0" indent="0" algn="ctr" defTabSz="355600">
            <a:lnSpc>
              <a:spcPct val="90000"/>
            </a:lnSpc>
            <a:spcBef>
              <a:spcPct val="0"/>
            </a:spcBef>
            <a:spcAft>
              <a:spcPct val="35000"/>
            </a:spcAft>
            <a:buNone/>
          </a:pPr>
          <a:r>
            <a:rPr lang="en-GB" sz="800" b="1" kern="1200">
              <a:latin typeface="Arial" charset="0"/>
              <a:ea typeface="Arial" charset="0"/>
              <a:cs typeface="Arial" charset="0"/>
            </a:rPr>
            <a:t>Works &amp; Labour</a:t>
          </a:r>
          <a:endParaRPr lang="en-GB" sz="800" b="1" kern="1200" dirty="0">
            <a:latin typeface="Arial" charset="0"/>
            <a:ea typeface="Arial" charset="0"/>
            <a:cs typeface="Arial" charset="0"/>
          </a:endParaRPr>
        </a:p>
      </dsp:txBody>
      <dsp:txXfrm>
        <a:off x="1194432" y="3491646"/>
        <a:ext cx="854128" cy="854128"/>
      </dsp:txXfrm>
    </dsp:sp>
    <dsp:sp modelId="{4B22D8E7-7E21-4C9F-BE3D-E2ECE3E47B71}">
      <dsp:nvSpPr>
        <dsp:cNvPr id="0" name=""/>
        <dsp:cNvSpPr/>
      </dsp:nvSpPr>
      <dsp:spPr>
        <a:xfrm>
          <a:off x="352389" y="1267634"/>
          <a:ext cx="1207918" cy="1207918"/>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a:latin typeface="Arial" charset="0"/>
              <a:ea typeface="Arial" charset="0"/>
              <a:cs typeface="Arial" charset="0"/>
            </a:rPr>
            <a:t>Education, Culture, Youth &amp; Sports Affairs</a:t>
          </a:r>
        </a:p>
      </dsp:txBody>
      <dsp:txXfrm>
        <a:off x="529284" y="1444529"/>
        <a:ext cx="854128" cy="8541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94A66-9208-41C5-A681-A1D8CA86DC34}">
      <dsp:nvSpPr>
        <dsp:cNvPr id="0" name=""/>
        <dsp:cNvSpPr/>
      </dsp:nvSpPr>
      <dsp:spPr>
        <a:xfrm>
          <a:off x="0" y="682200"/>
          <a:ext cx="1676705" cy="1006023"/>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solidFill>
                <a:schemeClr val="bg1"/>
              </a:solidFill>
              <a:latin typeface="Arial" panose="020B0604020202020204" pitchFamily="34" charset="0"/>
              <a:cs typeface="Arial" panose="020B0604020202020204" pitchFamily="34" charset="0"/>
            </a:rPr>
            <a:t>Turning the eradication of the invasive lionfish into a sustainable fishery &amp; delicacy </a:t>
          </a:r>
        </a:p>
      </dsp:txBody>
      <dsp:txXfrm>
        <a:off x="0" y="682200"/>
        <a:ext cx="1676705" cy="1006023"/>
      </dsp:txXfrm>
    </dsp:sp>
    <dsp:sp modelId="{6731BDAB-3BE8-42B3-A7FF-8821DA80247B}">
      <dsp:nvSpPr>
        <dsp:cNvPr id="0" name=""/>
        <dsp:cNvSpPr/>
      </dsp:nvSpPr>
      <dsp:spPr>
        <a:xfrm>
          <a:off x="1844375" y="682200"/>
          <a:ext cx="1676705" cy="1006023"/>
        </a:xfrm>
        <a:prstGeom prst="rect">
          <a:avLst/>
        </a:prstGeom>
        <a:solidFill>
          <a:schemeClr val="accent1">
            <a:shade val="80000"/>
            <a:hueOff val="31753"/>
            <a:satOff val="-569"/>
            <a:lumOff val="24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bg1"/>
              </a:solidFill>
              <a:latin typeface="Arial" panose="020B0604020202020204" pitchFamily="34" charset="0"/>
              <a:cs typeface="Arial" panose="020B0604020202020204" pitchFamily="34" charset="0"/>
            </a:rPr>
            <a:t>Capacity Development</a:t>
          </a:r>
        </a:p>
      </dsp:txBody>
      <dsp:txXfrm>
        <a:off x="1844375" y="682200"/>
        <a:ext cx="1676705" cy="1006023"/>
      </dsp:txXfrm>
    </dsp:sp>
    <dsp:sp modelId="{A40C12C8-7407-4F3A-B2C4-F13D7E4ED6ED}">
      <dsp:nvSpPr>
        <dsp:cNvPr id="0" name=""/>
        <dsp:cNvSpPr/>
      </dsp:nvSpPr>
      <dsp:spPr>
        <a:xfrm>
          <a:off x="3688751" y="682200"/>
          <a:ext cx="1676705" cy="1006023"/>
        </a:xfrm>
        <a:prstGeom prst="rect">
          <a:avLst/>
        </a:prstGeom>
        <a:solidFill>
          <a:schemeClr val="accent1">
            <a:shade val="80000"/>
            <a:hueOff val="63506"/>
            <a:satOff val="-1137"/>
            <a:lumOff val="48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dirty="0">
              <a:solidFill>
                <a:schemeClr val="bg1"/>
              </a:solidFill>
              <a:latin typeface="Arial" panose="020B0604020202020204" pitchFamily="34" charset="0"/>
              <a:ea typeface="Arial" charset="0"/>
              <a:cs typeface="Arial" panose="020B0604020202020204" pitchFamily="34" charset="0"/>
            </a:rPr>
            <a:t>Strengthen </a:t>
          </a:r>
          <a:r>
            <a:rPr lang="en-GB" sz="1400" kern="1200" dirty="0">
              <a:solidFill>
                <a:schemeClr val="bg1"/>
              </a:solidFill>
              <a:latin typeface="Arial" panose="020B0604020202020204" pitchFamily="34" charset="0"/>
              <a:cs typeface="Arial" panose="020B0604020202020204" pitchFamily="34" charset="0"/>
            </a:rPr>
            <a:t>Partnerships</a:t>
          </a:r>
          <a:endParaRPr lang="en-GB" sz="1400" b="0" kern="1200" dirty="0">
            <a:solidFill>
              <a:schemeClr val="bg1"/>
            </a:solidFill>
            <a:latin typeface="Arial" panose="020B0604020202020204" pitchFamily="34" charset="0"/>
            <a:ea typeface="Arial" charset="0"/>
            <a:cs typeface="Arial" panose="020B0604020202020204" pitchFamily="34" charset="0"/>
          </a:endParaRPr>
        </a:p>
      </dsp:txBody>
      <dsp:txXfrm>
        <a:off x="3688751" y="682200"/>
        <a:ext cx="1676705" cy="1006023"/>
      </dsp:txXfrm>
    </dsp:sp>
    <dsp:sp modelId="{CBE6D547-CB31-40A6-8984-69105BBCF113}">
      <dsp:nvSpPr>
        <dsp:cNvPr id="0" name=""/>
        <dsp:cNvSpPr/>
      </dsp:nvSpPr>
      <dsp:spPr>
        <a:xfrm>
          <a:off x="0" y="1855894"/>
          <a:ext cx="1676705" cy="1006023"/>
        </a:xfrm>
        <a:prstGeom prst="rect">
          <a:avLst/>
        </a:prstGeom>
        <a:solidFill>
          <a:schemeClr val="accent1">
            <a:shade val="80000"/>
            <a:hueOff val="95259"/>
            <a:satOff val="-1706"/>
            <a:lumOff val="72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dirty="0">
              <a:solidFill>
                <a:schemeClr val="bg1"/>
              </a:solidFill>
              <a:latin typeface="Arial" charset="0"/>
              <a:ea typeface="Arial" charset="0"/>
              <a:cs typeface="Arial" charset="0"/>
            </a:rPr>
            <a:t>Stakeholder </a:t>
          </a:r>
          <a:r>
            <a:rPr lang="en-GB" sz="1400" kern="1200" dirty="0">
              <a:solidFill>
                <a:schemeClr val="bg1"/>
              </a:solidFill>
              <a:latin typeface="Arial" panose="020B0604020202020204" pitchFamily="34" charset="0"/>
              <a:cs typeface="Arial" panose="020B0604020202020204" pitchFamily="34" charset="0"/>
            </a:rPr>
            <a:t>awareness</a:t>
          </a:r>
          <a:r>
            <a:rPr lang="en-GB" sz="1400" b="0" kern="1200" dirty="0">
              <a:solidFill>
                <a:schemeClr val="bg1"/>
              </a:solidFill>
              <a:latin typeface="Arial" panose="020B0604020202020204" pitchFamily="34" charset="0"/>
              <a:ea typeface="Arial" charset="0"/>
              <a:cs typeface="Arial" panose="020B0604020202020204" pitchFamily="34" charset="0"/>
            </a:rPr>
            <a:t> and </a:t>
          </a:r>
          <a:r>
            <a:rPr lang="en-GB" sz="1400" kern="1200" dirty="0">
              <a:solidFill>
                <a:schemeClr val="bg1"/>
              </a:solidFill>
              <a:latin typeface="Arial" panose="020B0604020202020204" pitchFamily="34" charset="0"/>
              <a:cs typeface="Arial" panose="020B0604020202020204" pitchFamily="34" charset="0"/>
            </a:rPr>
            <a:t>sensitization</a:t>
          </a:r>
          <a:r>
            <a:rPr lang="en-GB" sz="1400" b="0" kern="1200" dirty="0">
              <a:solidFill>
                <a:schemeClr val="bg1"/>
              </a:solidFill>
              <a:latin typeface="Arial" panose="020B0604020202020204" pitchFamily="34" charset="0"/>
              <a:ea typeface="Arial" charset="0"/>
              <a:cs typeface="Arial" panose="020B0604020202020204" pitchFamily="34" charset="0"/>
            </a:rPr>
            <a:t> </a:t>
          </a:r>
          <a:r>
            <a:rPr lang="en-GB" sz="1400" b="0" kern="1200" dirty="0">
              <a:solidFill>
                <a:schemeClr val="bg1"/>
              </a:solidFill>
              <a:latin typeface="Arial" charset="0"/>
              <a:ea typeface="Arial" charset="0"/>
              <a:cs typeface="Arial" charset="0"/>
            </a:rPr>
            <a:t>of community ocean related issues</a:t>
          </a:r>
        </a:p>
      </dsp:txBody>
      <dsp:txXfrm>
        <a:off x="0" y="1855894"/>
        <a:ext cx="1676705" cy="1006023"/>
      </dsp:txXfrm>
    </dsp:sp>
    <dsp:sp modelId="{04FF1F87-08CD-4315-8ABF-B6CB14F7F3DE}">
      <dsp:nvSpPr>
        <dsp:cNvPr id="0" name=""/>
        <dsp:cNvSpPr/>
      </dsp:nvSpPr>
      <dsp:spPr>
        <a:xfrm>
          <a:off x="1844375" y="1855894"/>
          <a:ext cx="1676705" cy="1006023"/>
        </a:xfrm>
        <a:prstGeom prst="rect">
          <a:avLst/>
        </a:prstGeom>
        <a:solidFill>
          <a:schemeClr val="accent1">
            <a:shade val="80000"/>
            <a:hueOff val="127012"/>
            <a:satOff val="-2275"/>
            <a:lumOff val="96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dirty="0">
              <a:solidFill>
                <a:schemeClr val="bg1"/>
              </a:solidFill>
              <a:latin typeface="Arial" charset="0"/>
              <a:ea typeface="Arial" charset="0"/>
              <a:cs typeface="Arial" charset="0"/>
            </a:rPr>
            <a:t>Agree in principle to  protect 10% to 30% of </a:t>
          </a:r>
          <a:r>
            <a:rPr lang="en-GB" sz="1400" kern="1200" dirty="0">
              <a:solidFill>
                <a:schemeClr val="bg1"/>
              </a:solidFill>
              <a:latin typeface="Arial" panose="020B0604020202020204" pitchFamily="34" charset="0"/>
              <a:cs typeface="Arial" panose="020B0604020202020204" pitchFamily="34" charset="0"/>
            </a:rPr>
            <a:t>Montserrat’s</a:t>
          </a:r>
          <a:r>
            <a:rPr lang="en-GB" sz="1400" b="0" kern="1200" dirty="0">
              <a:solidFill>
                <a:schemeClr val="bg1"/>
              </a:solidFill>
              <a:latin typeface="Arial" charset="0"/>
              <a:ea typeface="Arial" charset="0"/>
              <a:cs typeface="Arial" charset="0"/>
            </a:rPr>
            <a:t> marine environment</a:t>
          </a:r>
        </a:p>
      </dsp:txBody>
      <dsp:txXfrm>
        <a:off x="1844375" y="1855894"/>
        <a:ext cx="1676705" cy="1006023"/>
      </dsp:txXfrm>
    </dsp:sp>
    <dsp:sp modelId="{B0C1B020-5636-4AA5-B7E6-204BAE30F306}">
      <dsp:nvSpPr>
        <dsp:cNvPr id="0" name=""/>
        <dsp:cNvSpPr/>
      </dsp:nvSpPr>
      <dsp:spPr>
        <a:xfrm>
          <a:off x="3688751" y="1855894"/>
          <a:ext cx="1676705" cy="1006023"/>
        </a:xfrm>
        <a:prstGeom prst="rect">
          <a:avLst/>
        </a:prstGeom>
        <a:solidFill>
          <a:schemeClr val="accent1">
            <a:shade val="80000"/>
            <a:hueOff val="158765"/>
            <a:satOff val="-2844"/>
            <a:lumOff val="120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0" kern="1200" dirty="0">
              <a:solidFill>
                <a:schemeClr val="bg1"/>
              </a:solidFill>
              <a:latin typeface="Arial" charset="0"/>
              <a:ea typeface="Arial" charset="0"/>
              <a:cs typeface="Arial" charset="0"/>
            </a:rPr>
            <a:t>Development of new legislative framework, revising and updating existing policies</a:t>
          </a:r>
        </a:p>
      </dsp:txBody>
      <dsp:txXfrm>
        <a:off x="3688751" y="1855894"/>
        <a:ext cx="1676705" cy="1006023"/>
      </dsp:txXfrm>
    </dsp:sp>
    <dsp:sp modelId="{95E67939-B6AC-4BDD-9FD9-D2C13D015EFE}">
      <dsp:nvSpPr>
        <dsp:cNvPr id="0" name=""/>
        <dsp:cNvSpPr/>
      </dsp:nvSpPr>
      <dsp:spPr>
        <a:xfrm>
          <a:off x="0" y="3029588"/>
          <a:ext cx="1676705" cy="1006023"/>
        </a:xfrm>
        <a:prstGeom prst="rect">
          <a:avLst/>
        </a:prstGeom>
        <a:solidFill>
          <a:schemeClr val="accent1">
            <a:shade val="80000"/>
            <a:hueOff val="190518"/>
            <a:satOff val="-3412"/>
            <a:lumOff val="145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0" kern="1200" dirty="0">
              <a:solidFill>
                <a:schemeClr val="bg1"/>
              </a:solidFill>
              <a:latin typeface="Arial" charset="0"/>
              <a:ea typeface="Arial" charset="0"/>
              <a:cs typeface="Arial" charset="0"/>
            </a:rPr>
            <a:t>Socio-economic valuation and ​ qualitative analysis of the fisheries sector</a:t>
          </a:r>
        </a:p>
      </dsp:txBody>
      <dsp:txXfrm>
        <a:off x="0" y="3029588"/>
        <a:ext cx="1676705" cy="1006023"/>
      </dsp:txXfrm>
    </dsp:sp>
    <dsp:sp modelId="{1F848E20-9F68-4500-BDFF-3F4EFD10FD6B}">
      <dsp:nvSpPr>
        <dsp:cNvPr id="0" name=""/>
        <dsp:cNvSpPr/>
      </dsp:nvSpPr>
      <dsp:spPr>
        <a:xfrm>
          <a:off x="1844375" y="3029588"/>
          <a:ext cx="1676705" cy="1006023"/>
        </a:xfrm>
        <a:prstGeom prst="rect">
          <a:avLst/>
        </a:prstGeom>
        <a:solidFill>
          <a:schemeClr val="accent1">
            <a:shade val="80000"/>
            <a:hueOff val="222271"/>
            <a:satOff val="-3981"/>
            <a:lumOff val="169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dirty="0">
              <a:solidFill>
                <a:schemeClr val="bg1"/>
              </a:solidFill>
              <a:latin typeface="Arial" panose="020B0604020202020204" pitchFamily="34" charset="0"/>
              <a:ea typeface="Arial" charset="0"/>
              <a:cs typeface="Arial" panose="020B0604020202020204" pitchFamily="34" charset="0"/>
            </a:rPr>
            <a:t>Development of new </a:t>
          </a:r>
          <a:r>
            <a:rPr lang="en-GB" sz="1400" kern="1200" dirty="0">
              <a:solidFill>
                <a:schemeClr val="bg1"/>
              </a:solidFill>
              <a:latin typeface="Arial" panose="020B0604020202020204" pitchFamily="34" charset="0"/>
              <a:cs typeface="Arial" panose="020B0604020202020204" pitchFamily="34" charset="0"/>
            </a:rPr>
            <a:t>sustainable</a:t>
          </a:r>
          <a:r>
            <a:rPr lang="en-GB" sz="1400" b="0" kern="1200" dirty="0">
              <a:solidFill>
                <a:schemeClr val="bg1"/>
              </a:solidFill>
              <a:latin typeface="Arial" panose="020B0604020202020204" pitchFamily="34" charset="0"/>
              <a:ea typeface="Arial" charset="0"/>
              <a:cs typeface="Arial" panose="020B0604020202020204" pitchFamily="34" charset="0"/>
            </a:rPr>
            <a:t> fishery (FAD)</a:t>
          </a:r>
        </a:p>
      </dsp:txBody>
      <dsp:txXfrm>
        <a:off x="1844375" y="3029588"/>
        <a:ext cx="1676705" cy="1006023"/>
      </dsp:txXfrm>
    </dsp:sp>
    <dsp:sp modelId="{4FEF2531-D29C-4054-82F2-1BB184034425}">
      <dsp:nvSpPr>
        <dsp:cNvPr id="0" name=""/>
        <dsp:cNvSpPr/>
      </dsp:nvSpPr>
      <dsp:spPr>
        <a:xfrm>
          <a:off x="3688751" y="3029588"/>
          <a:ext cx="1676705" cy="1006023"/>
        </a:xfrm>
        <a:prstGeom prst="rect">
          <a:avLst/>
        </a:prstGeom>
        <a:solidFill>
          <a:schemeClr val="accent1">
            <a:shade val="80000"/>
            <a:hueOff val="254024"/>
            <a:satOff val="-4550"/>
            <a:lumOff val="193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bg1"/>
              </a:solidFill>
              <a:latin typeface="Arial" panose="020B0604020202020204" pitchFamily="34" charset="0"/>
              <a:cs typeface="Arial" panose="020B0604020202020204" pitchFamily="34" charset="0"/>
            </a:rPr>
            <a:t>CCA Project in the fisheries of Anguilla and Montserrat </a:t>
          </a:r>
        </a:p>
      </dsp:txBody>
      <dsp:txXfrm>
        <a:off x="3688751" y="3029588"/>
        <a:ext cx="1676705" cy="1006023"/>
      </dsp:txXfrm>
    </dsp:sp>
    <dsp:sp modelId="{2FFE486D-D295-4EAE-BFB9-42386EC2C813}">
      <dsp:nvSpPr>
        <dsp:cNvPr id="0" name=""/>
        <dsp:cNvSpPr/>
      </dsp:nvSpPr>
      <dsp:spPr>
        <a:xfrm>
          <a:off x="0" y="4203281"/>
          <a:ext cx="1676705" cy="1006023"/>
        </a:xfrm>
        <a:prstGeom prst="rect">
          <a:avLst/>
        </a:prstGeom>
        <a:solidFill>
          <a:schemeClr val="accent1">
            <a:shade val="80000"/>
            <a:hueOff val="285777"/>
            <a:satOff val="-5119"/>
            <a:lumOff val="217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dirty="0">
              <a:solidFill>
                <a:schemeClr val="bg1"/>
              </a:solidFill>
              <a:latin typeface="Arial" panose="020B0604020202020204" pitchFamily="34" charset="0"/>
              <a:ea typeface="Arial" charset="0"/>
              <a:cs typeface="Arial" panose="020B0604020202020204" pitchFamily="34" charset="0"/>
            </a:rPr>
            <a:t>Comprehensive Review of the Fisheries in December </a:t>
          </a:r>
          <a:r>
            <a:rPr lang="en-GB" sz="1400" kern="1200" dirty="0">
              <a:solidFill>
                <a:schemeClr val="bg1"/>
              </a:solidFill>
              <a:latin typeface="Arial" panose="020B0604020202020204" pitchFamily="34" charset="0"/>
              <a:cs typeface="Arial" panose="020B0604020202020204" pitchFamily="34" charset="0"/>
            </a:rPr>
            <a:t>2016</a:t>
          </a:r>
          <a:endParaRPr lang="en-GB" sz="1400" b="0" kern="1200" dirty="0">
            <a:solidFill>
              <a:schemeClr val="bg1"/>
            </a:solidFill>
            <a:latin typeface="Arial" panose="020B0604020202020204" pitchFamily="34" charset="0"/>
            <a:ea typeface="Arial" charset="0"/>
            <a:cs typeface="Arial" panose="020B0604020202020204" pitchFamily="34" charset="0"/>
          </a:endParaRPr>
        </a:p>
      </dsp:txBody>
      <dsp:txXfrm>
        <a:off x="0" y="4203281"/>
        <a:ext cx="1676705" cy="1006023"/>
      </dsp:txXfrm>
    </dsp:sp>
    <dsp:sp modelId="{EA6F297E-72F6-406B-8FE7-AFF92D571279}">
      <dsp:nvSpPr>
        <dsp:cNvPr id="0" name=""/>
        <dsp:cNvSpPr/>
      </dsp:nvSpPr>
      <dsp:spPr>
        <a:xfrm>
          <a:off x="1844375" y="4203281"/>
          <a:ext cx="1676705" cy="1006023"/>
        </a:xfrm>
        <a:prstGeom prst="rect">
          <a:avLst/>
        </a:prstGeom>
        <a:solidFill>
          <a:schemeClr val="accent1">
            <a:shade val="80000"/>
            <a:hueOff val="317530"/>
            <a:satOff val="-5687"/>
            <a:lumOff val="241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bg1"/>
              </a:solidFill>
              <a:latin typeface="Arial" panose="020B0604020202020204" pitchFamily="34" charset="0"/>
              <a:cs typeface="Arial" panose="020B0604020202020204" pitchFamily="34" charset="0"/>
            </a:rPr>
            <a:t>Geothermal exploration, completion 2 of 3 wells</a:t>
          </a:r>
        </a:p>
      </dsp:txBody>
      <dsp:txXfrm>
        <a:off x="1844375" y="4203281"/>
        <a:ext cx="1676705" cy="1006023"/>
      </dsp:txXfrm>
    </dsp:sp>
    <dsp:sp modelId="{5140DA0D-C5DA-484C-9200-E4782033AC8D}">
      <dsp:nvSpPr>
        <dsp:cNvPr id="0" name=""/>
        <dsp:cNvSpPr/>
      </dsp:nvSpPr>
      <dsp:spPr>
        <a:xfrm>
          <a:off x="3688751" y="4203281"/>
          <a:ext cx="1676705" cy="1006023"/>
        </a:xfrm>
        <a:prstGeom prst="rect">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solidFill>
                <a:schemeClr val="bg1"/>
              </a:solidFill>
              <a:latin typeface="Arial" panose="020B0604020202020204" pitchFamily="34" charset="0"/>
              <a:ea typeface="Arial" charset="0"/>
              <a:cs typeface="Arial" panose="020B0604020202020204" pitchFamily="34" charset="0"/>
            </a:rPr>
            <a:t>Economic </a:t>
          </a:r>
          <a:r>
            <a:rPr lang="en-US" sz="1400" kern="1200" dirty="0">
              <a:solidFill>
                <a:schemeClr val="bg1"/>
              </a:solidFill>
              <a:latin typeface="Arial" panose="020B0604020202020204" pitchFamily="34" charset="0"/>
              <a:cs typeface="Arial" panose="020B0604020202020204" pitchFamily="34" charset="0"/>
            </a:rPr>
            <a:t>Growth</a:t>
          </a:r>
          <a:r>
            <a:rPr lang="en-US" sz="1400" b="0" kern="1200" dirty="0">
              <a:solidFill>
                <a:schemeClr val="bg1"/>
              </a:solidFill>
              <a:latin typeface="Arial" panose="020B0604020202020204" pitchFamily="34" charset="0"/>
              <a:ea typeface="Arial" charset="0"/>
              <a:cs typeface="Arial" panose="020B0604020202020204" pitchFamily="34" charset="0"/>
            </a:rPr>
            <a:t> Strategy and Delivery Plan for Montserrat 2017</a:t>
          </a:r>
        </a:p>
      </dsp:txBody>
      <dsp:txXfrm>
        <a:off x="3688751" y="4203281"/>
        <a:ext cx="1676705" cy="10060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4AF198-8738-4E7A-AFDA-A80628E73B53}">
      <dsp:nvSpPr>
        <dsp:cNvPr id="0" name=""/>
        <dsp:cNvSpPr/>
      </dsp:nvSpPr>
      <dsp:spPr>
        <a:xfrm>
          <a:off x="685510" y="87893"/>
          <a:ext cx="3965863" cy="3965863"/>
        </a:xfrm>
        <a:prstGeom prst="circularArrow">
          <a:avLst>
            <a:gd name="adj1" fmla="val 4668"/>
            <a:gd name="adj2" fmla="val 272909"/>
            <a:gd name="adj3" fmla="val 13054202"/>
            <a:gd name="adj4" fmla="val 17880846"/>
            <a:gd name="adj5" fmla="val 484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F346C2-6E59-41B6-B62A-132109576269}">
      <dsp:nvSpPr>
        <dsp:cNvPr id="0" name=""/>
        <dsp:cNvSpPr/>
      </dsp:nvSpPr>
      <dsp:spPr>
        <a:xfrm>
          <a:off x="1424124" y="155991"/>
          <a:ext cx="2488634" cy="1244317"/>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0" kern="1200" dirty="0">
              <a:latin typeface="Arial" charset="0"/>
              <a:ea typeface="Arial" charset="0"/>
              <a:cs typeface="Arial" charset="0"/>
            </a:rPr>
            <a:t>Re-Naming the Fisheries Unit</a:t>
          </a:r>
        </a:p>
      </dsp:txBody>
      <dsp:txXfrm>
        <a:off x="1484867" y="216734"/>
        <a:ext cx="2367148" cy="1122831"/>
      </dsp:txXfrm>
    </dsp:sp>
    <dsp:sp modelId="{33D1AB5F-797C-4BFC-B99D-7AAE3534FD82}">
      <dsp:nvSpPr>
        <dsp:cNvPr id="0" name=""/>
        <dsp:cNvSpPr/>
      </dsp:nvSpPr>
      <dsp:spPr>
        <a:xfrm>
          <a:off x="2848249" y="1673009"/>
          <a:ext cx="2488634" cy="1244317"/>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b="0" kern="1200" dirty="0">
              <a:latin typeface="Arial" charset="0"/>
              <a:ea typeface="Arial" charset="0"/>
              <a:cs typeface="Arial" charset="0"/>
            </a:rPr>
            <a:t>Appointment of a NOGC</a:t>
          </a:r>
        </a:p>
      </dsp:txBody>
      <dsp:txXfrm>
        <a:off x="2908992" y="1733752"/>
        <a:ext cx="2367148" cy="1122831"/>
      </dsp:txXfrm>
    </dsp:sp>
    <dsp:sp modelId="{79409FCA-001D-4188-98A5-81A074DA471A}">
      <dsp:nvSpPr>
        <dsp:cNvPr id="0" name=""/>
        <dsp:cNvSpPr/>
      </dsp:nvSpPr>
      <dsp:spPr>
        <a:xfrm>
          <a:off x="1424124" y="3028572"/>
          <a:ext cx="2488634" cy="1244317"/>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0" kern="1200" dirty="0">
              <a:latin typeface="Arial" charset="0"/>
              <a:ea typeface="Arial" charset="0"/>
              <a:cs typeface="Arial" charset="0"/>
            </a:rPr>
            <a:t>Re-structuring</a:t>
          </a:r>
        </a:p>
        <a:p>
          <a:pPr marL="0" lvl="0" indent="0" algn="ctr" defTabSz="666750">
            <a:lnSpc>
              <a:spcPct val="90000"/>
            </a:lnSpc>
            <a:spcBef>
              <a:spcPct val="0"/>
            </a:spcBef>
            <a:spcAft>
              <a:spcPct val="35000"/>
            </a:spcAft>
            <a:buNone/>
          </a:pPr>
          <a:r>
            <a:rPr lang="en-GB" sz="1500" b="0" kern="1200" dirty="0">
              <a:latin typeface="Arial" charset="0"/>
              <a:ea typeface="Arial" charset="0"/>
              <a:cs typeface="Arial" charset="0"/>
            </a:rPr>
            <a:t>the Fisheries Unit </a:t>
          </a:r>
        </a:p>
      </dsp:txBody>
      <dsp:txXfrm>
        <a:off x="1484867" y="3089315"/>
        <a:ext cx="2367148" cy="1122831"/>
      </dsp:txXfrm>
    </dsp:sp>
    <dsp:sp modelId="{B12F235D-D6B0-4E2D-A5E4-92C0E75A7FB9}">
      <dsp:nvSpPr>
        <dsp:cNvPr id="0" name=""/>
        <dsp:cNvSpPr/>
      </dsp:nvSpPr>
      <dsp:spPr>
        <a:xfrm>
          <a:off x="0" y="1644505"/>
          <a:ext cx="2488634" cy="1244317"/>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b="0" kern="1200" dirty="0">
              <a:latin typeface="Arial" charset="0"/>
              <a:ea typeface="Arial" charset="0"/>
              <a:cs typeface="Arial" charset="0"/>
            </a:rPr>
            <a:t>Adopting the OCTA 2017  Report Recommendations as an  official Ocean Policy Document	</a:t>
          </a:r>
        </a:p>
      </dsp:txBody>
      <dsp:txXfrm>
        <a:off x="60743" y="1705248"/>
        <a:ext cx="2367148" cy="11228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1A62D2-3D02-4364-90BF-D16180FBD180}">
      <dsp:nvSpPr>
        <dsp:cNvPr id="0" name=""/>
        <dsp:cNvSpPr/>
      </dsp:nvSpPr>
      <dsp:spPr>
        <a:xfrm>
          <a:off x="554337" y="283952"/>
          <a:ext cx="4146678" cy="4146678"/>
        </a:xfrm>
        <a:prstGeom prst="blockArc">
          <a:avLst>
            <a:gd name="adj1" fmla="val 14538462"/>
            <a:gd name="adj2" fmla="val 16200000"/>
            <a:gd name="adj3" fmla="val 2124"/>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DC5FE75-28E9-4630-999A-0116D46D1858}">
      <dsp:nvSpPr>
        <dsp:cNvPr id="0" name=""/>
        <dsp:cNvSpPr/>
      </dsp:nvSpPr>
      <dsp:spPr>
        <a:xfrm>
          <a:off x="554337" y="283952"/>
          <a:ext cx="4146678" cy="4146678"/>
        </a:xfrm>
        <a:prstGeom prst="blockArc">
          <a:avLst>
            <a:gd name="adj1" fmla="val 12876923"/>
            <a:gd name="adj2" fmla="val 14538462"/>
            <a:gd name="adj3" fmla="val 2124"/>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7EA03DF-9331-428F-976E-16A6011F2F88}">
      <dsp:nvSpPr>
        <dsp:cNvPr id="0" name=""/>
        <dsp:cNvSpPr/>
      </dsp:nvSpPr>
      <dsp:spPr>
        <a:xfrm>
          <a:off x="554337" y="283952"/>
          <a:ext cx="4146678" cy="4146678"/>
        </a:xfrm>
        <a:prstGeom prst="blockArc">
          <a:avLst>
            <a:gd name="adj1" fmla="val 11215385"/>
            <a:gd name="adj2" fmla="val 12876923"/>
            <a:gd name="adj3" fmla="val 2124"/>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AF42C54-F407-4033-BCC4-9147799694CB}">
      <dsp:nvSpPr>
        <dsp:cNvPr id="0" name=""/>
        <dsp:cNvSpPr/>
      </dsp:nvSpPr>
      <dsp:spPr>
        <a:xfrm>
          <a:off x="554337" y="283952"/>
          <a:ext cx="4146678" cy="4146678"/>
        </a:xfrm>
        <a:prstGeom prst="blockArc">
          <a:avLst>
            <a:gd name="adj1" fmla="val 9553846"/>
            <a:gd name="adj2" fmla="val 11215385"/>
            <a:gd name="adj3" fmla="val 2124"/>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6409C56-73E9-4997-8A35-3AC69B00BFA2}">
      <dsp:nvSpPr>
        <dsp:cNvPr id="0" name=""/>
        <dsp:cNvSpPr/>
      </dsp:nvSpPr>
      <dsp:spPr>
        <a:xfrm>
          <a:off x="554337" y="283952"/>
          <a:ext cx="4146678" cy="4146678"/>
        </a:xfrm>
        <a:prstGeom prst="blockArc">
          <a:avLst>
            <a:gd name="adj1" fmla="val 7892308"/>
            <a:gd name="adj2" fmla="val 9553846"/>
            <a:gd name="adj3" fmla="val 2124"/>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C4D1426-3C29-4BB4-AC50-1DCBFCEEED60}">
      <dsp:nvSpPr>
        <dsp:cNvPr id="0" name=""/>
        <dsp:cNvSpPr/>
      </dsp:nvSpPr>
      <dsp:spPr>
        <a:xfrm>
          <a:off x="554337" y="283952"/>
          <a:ext cx="4146678" cy="4146678"/>
        </a:xfrm>
        <a:prstGeom prst="blockArc">
          <a:avLst>
            <a:gd name="adj1" fmla="val 6230769"/>
            <a:gd name="adj2" fmla="val 7892308"/>
            <a:gd name="adj3" fmla="val 2124"/>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5D2530C-0899-4609-8398-313687C9ABDF}">
      <dsp:nvSpPr>
        <dsp:cNvPr id="0" name=""/>
        <dsp:cNvSpPr/>
      </dsp:nvSpPr>
      <dsp:spPr>
        <a:xfrm>
          <a:off x="554337" y="283952"/>
          <a:ext cx="4146678" cy="4146678"/>
        </a:xfrm>
        <a:prstGeom prst="blockArc">
          <a:avLst>
            <a:gd name="adj1" fmla="val 4569231"/>
            <a:gd name="adj2" fmla="val 6230769"/>
            <a:gd name="adj3" fmla="val 2124"/>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D905817-27FC-401C-9395-B8009AD96F0C}">
      <dsp:nvSpPr>
        <dsp:cNvPr id="0" name=""/>
        <dsp:cNvSpPr/>
      </dsp:nvSpPr>
      <dsp:spPr>
        <a:xfrm>
          <a:off x="554337" y="283952"/>
          <a:ext cx="4146678" cy="4146678"/>
        </a:xfrm>
        <a:prstGeom prst="blockArc">
          <a:avLst>
            <a:gd name="adj1" fmla="val 2907692"/>
            <a:gd name="adj2" fmla="val 4569231"/>
            <a:gd name="adj3" fmla="val 2124"/>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5F4EDA6-15E6-436A-9A3B-BED7DCA29A6D}">
      <dsp:nvSpPr>
        <dsp:cNvPr id="0" name=""/>
        <dsp:cNvSpPr/>
      </dsp:nvSpPr>
      <dsp:spPr>
        <a:xfrm>
          <a:off x="554337" y="283952"/>
          <a:ext cx="4146678" cy="4146678"/>
        </a:xfrm>
        <a:prstGeom prst="blockArc">
          <a:avLst>
            <a:gd name="adj1" fmla="val 1246154"/>
            <a:gd name="adj2" fmla="val 2907692"/>
            <a:gd name="adj3" fmla="val 2124"/>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5210FDB-D469-459A-ABCA-839A213086CA}">
      <dsp:nvSpPr>
        <dsp:cNvPr id="0" name=""/>
        <dsp:cNvSpPr/>
      </dsp:nvSpPr>
      <dsp:spPr>
        <a:xfrm>
          <a:off x="554337" y="283952"/>
          <a:ext cx="4146678" cy="4146678"/>
        </a:xfrm>
        <a:prstGeom prst="blockArc">
          <a:avLst>
            <a:gd name="adj1" fmla="val 21184615"/>
            <a:gd name="adj2" fmla="val 1246154"/>
            <a:gd name="adj3" fmla="val 2124"/>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DAD7A22-B55D-46C0-876C-028A3EA3769C}">
      <dsp:nvSpPr>
        <dsp:cNvPr id="0" name=""/>
        <dsp:cNvSpPr/>
      </dsp:nvSpPr>
      <dsp:spPr>
        <a:xfrm>
          <a:off x="554337" y="283952"/>
          <a:ext cx="4146678" cy="4146678"/>
        </a:xfrm>
        <a:prstGeom prst="blockArc">
          <a:avLst>
            <a:gd name="adj1" fmla="val 19523077"/>
            <a:gd name="adj2" fmla="val 21184615"/>
            <a:gd name="adj3" fmla="val 2124"/>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401023D-43AD-42E4-8C1B-4B608C680C12}">
      <dsp:nvSpPr>
        <dsp:cNvPr id="0" name=""/>
        <dsp:cNvSpPr/>
      </dsp:nvSpPr>
      <dsp:spPr>
        <a:xfrm>
          <a:off x="554337" y="283952"/>
          <a:ext cx="4146678" cy="4146678"/>
        </a:xfrm>
        <a:prstGeom prst="blockArc">
          <a:avLst>
            <a:gd name="adj1" fmla="val 17861538"/>
            <a:gd name="adj2" fmla="val 19523077"/>
            <a:gd name="adj3" fmla="val 2124"/>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7628BA4-4A0A-480C-BD3D-28C32EC904D8}">
      <dsp:nvSpPr>
        <dsp:cNvPr id="0" name=""/>
        <dsp:cNvSpPr/>
      </dsp:nvSpPr>
      <dsp:spPr>
        <a:xfrm>
          <a:off x="554337" y="283952"/>
          <a:ext cx="4146678" cy="4146678"/>
        </a:xfrm>
        <a:prstGeom prst="blockArc">
          <a:avLst>
            <a:gd name="adj1" fmla="val 16200000"/>
            <a:gd name="adj2" fmla="val 17861538"/>
            <a:gd name="adj3" fmla="val 2124"/>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3E63BA4-E2D3-4B13-9D9D-4B8115C06104}">
      <dsp:nvSpPr>
        <dsp:cNvPr id="0" name=""/>
        <dsp:cNvSpPr/>
      </dsp:nvSpPr>
      <dsp:spPr>
        <a:xfrm>
          <a:off x="1505652" y="1344875"/>
          <a:ext cx="2244048" cy="2024831"/>
        </a:xfrm>
        <a:prstGeom prst="ellipse">
          <a:avLst/>
        </a:prstGeom>
        <a:solidFill>
          <a:schemeClr val="accent1">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0" kern="1200" dirty="0">
              <a:latin typeface="Arial" charset="0"/>
              <a:ea typeface="Arial" charset="0"/>
              <a:cs typeface="Arial" charset="0"/>
            </a:rPr>
            <a:t>National Ocean Governance Committee (NOGC) </a:t>
          </a:r>
        </a:p>
      </dsp:txBody>
      <dsp:txXfrm>
        <a:off x="1834285" y="1641405"/>
        <a:ext cx="1586782" cy="1431771"/>
      </dsp:txXfrm>
    </dsp:sp>
    <dsp:sp modelId="{6BC2D35C-DEBE-4230-9AC3-34C94FEA331C}">
      <dsp:nvSpPr>
        <dsp:cNvPr id="0" name=""/>
        <dsp:cNvSpPr/>
      </dsp:nvSpPr>
      <dsp:spPr>
        <a:xfrm>
          <a:off x="2282188" y="133"/>
          <a:ext cx="690976" cy="611678"/>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GB" sz="600" b="0" kern="1200" dirty="0">
              <a:latin typeface="Arial" charset="0"/>
              <a:ea typeface="Arial" charset="0"/>
              <a:cs typeface="Arial" charset="0"/>
            </a:rPr>
            <a:t>Department of Environment</a:t>
          </a:r>
        </a:p>
      </dsp:txBody>
      <dsp:txXfrm>
        <a:off x="2383379" y="89711"/>
        <a:ext cx="488594" cy="432522"/>
      </dsp:txXfrm>
    </dsp:sp>
    <dsp:sp modelId="{D99109A5-32AE-4C63-89E8-79123160B448}">
      <dsp:nvSpPr>
        <dsp:cNvPr id="0" name=""/>
        <dsp:cNvSpPr/>
      </dsp:nvSpPr>
      <dsp:spPr>
        <a:xfrm>
          <a:off x="3248252" y="235099"/>
          <a:ext cx="665439" cy="611678"/>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GB" sz="600" b="0" kern="1200" dirty="0">
              <a:latin typeface="Arial" charset="0"/>
              <a:ea typeface="Arial" charset="0"/>
              <a:cs typeface="Arial" charset="0"/>
            </a:rPr>
            <a:t> Lands and Survey Department</a:t>
          </a:r>
        </a:p>
      </dsp:txBody>
      <dsp:txXfrm>
        <a:off x="3345703" y="324677"/>
        <a:ext cx="470537" cy="432522"/>
      </dsp:txXfrm>
    </dsp:sp>
    <dsp:sp modelId="{4B22D8E7-7E21-4C9F-BE3D-E2ECE3E47B71}">
      <dsp:nvSpPr>
        <dsp:cNvPr id="0" name=""/>
        <dsp:cNvSpPr/>
      </dsp:nvSpPr>
      <dsp:spPr>
        <a:xfrm>
          <a:off x="3963867" y="886170"/>
          <a:ext cx="704023" cy="611678"/>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GB" sz="600" b="0" kern="1200" dirty="0">
              <a:latin typeface="Arial" charset="0"/>
              <a:ea typeface="Arial" charset="0"/>
              <a:cs typeface="Arial" charset="0"/>
            </a:rPr>
            <a:t>Department of Agriculture/ Fisheries Unit</a:t>
          </a:r>
        </a:p>
      </dsp:txBody>
      <dsp:txXfrm>
        <a:off x="4066969" y="975748"/>
        <a:ext cx="497819" cy="432522"/>
      </dsp:txXfrm>
    </dsp:sp>
    <dsp:sp modelId="{6A6014F3-68B0-48E3-94CB-2040D72D2D33}">
      <dsp:nvSpPr>
        <dsp:cNvPr id="0" name=""/>
        <dsp:cNvSpPr/>
      </dsp:nvSpPr>
      <dsp:spPr>
        <a:xfrm>
          <a:off x="4358199" y="1804192"/>
          <a:ext cx="611678" cy="611678"/>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GB" sz="600" b="0" kern="1200" dirty="0">
              <a:latin typeface="Arial" charset="0"/>
              <a:ea typeface="Arial" charset="0"/>
              <a:cs typeface="Arial" charset="0"/>
            </a:rPr>
            <a:t>Montserrat National Trust</a:t>
          </a:r>
        </a:p>
      </dsp:txBody>
      <dsp:txXfrm>
        <a:off x="4447777" y="1893770"/>
        <a:ext cx="432522" cy="432522"/>
      </dsp:txXfrm>
    </dsp:sp>
    <dsp:sp modelId="{E762F3E3-E6EB-4113-99DB-6853D14D9AA6}">
      <dsp:nvSpPr>
        <dsp:cNvPr id="0" name=""/>
        <dsp:cNvSpPr/>
      </dsp:nvSpPr>
      <dsp:spPr>
        <a:xfrm>
          <a:off x="4239853" y="2778859"/>
          <a:ext cx="611678" cy="611678"/>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GB" sz="600" b="0" kern="1200" dirty="0">
              <a:latin typeface="Arial" charset="0"/>
              <a:ea typeface="Arial" charset="0"/>
              <a:cs typeface="Arial" charset="0"/>
            </a:rPr>
            <a:t>Montserrat Fishers and Boaters Association</a:t>
          </a:r>
        </a:p>
      </dsp:txBody>
      <dsp:txXfrm>
        <a:off x="4329431" y="2868437"/>
        <a:ext cx="432522" cy="432522"/>
      </dsp:txXfrm>
    </dsp:sp>
    <dsp:sp modelId="{077F3D2E-DA67-481B-BD99-BB6D30AF05BF}">
      <dsp:nvSpPr>
        <dsp:cNvPr id="0" name=""/>
        <dsp:cNvSpPr/>
      </dsp:nvSpPr>
      <dsp:spPr>
        <a:xfrm>
          <a:off x="3682113" y="3586886"/>
          <a:ext cx="611678" cy="611678"/>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GB" sz="600" b="0" kern="1200" dirty="0">
              <a:latin typeface="Arial" charset="0"/>
              <a:ea typeface="Arial" charset="0"/>
              <a:cs typeface="Arial" charset="0"/>
            </a:rPr>
            <a:t>Royal Montserrat Police Service</a:t>
          </a:r>
        </a:p>
      </dsp:txBody>
      <dsp:txXfrm>
        <a:off x="3771691" y="3676464"/>
        <a:ext cx="432522" cy="432522"/>
      </dsp:txXfrm>
    </dsp:sp>
    <dsp:sp modelId="{67AE28FB-568E-4571-BEA9-1F6C2E50CC09}">
      <dsp:nvSpPr>
        <dsp:cNvPr id="0" name=""/>
        <dsp:cNvSpPr/>
      </dsp:nvSpPr>
      <dsp:spPr>
        <a:xfrm>
          <a:off x="2812750" y="4043163"/>
          <a:ext cx="611678" cy="611678"/>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GB" sz="600" b="0" kern="1200" dirty="0">
              <a:latin typeface="Arial" charset="0"/>
              <a:ea typeface="Arial" charset="0"/>
              <a:cs typeface="Arial" charset="0"/>
            </a:rPr>
            <a:t>Customs and Revenue Services</a:t>
          </a:r>
        </a:p>
      </dsp:txBody>
      <dsp:txXfrm>
        <a:off x="2902328" y="4132741"/>
        <a:ext cx="432522" cy="432522"/>
      </dsp:txXfrm>
    </dsp:sp>
    <dsp:sp modelId="{917108D3-DCF6-4910-B599-A21C9F89B6E2}">
      <dsp:nvSpPr>
        <dsp:cNvPr id="0" name=""/>
        <dsp:cNvSpPr/>
      </dsp:nvSpPr>
      <dsp:spPr>
        <a:xfrm>
          <a:off x="1755027" y="4043163"/>
          <a:ext cx="763473" cy="611678"/>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GB" sz="600" b="0" kern="1200" dirty="0">
              <a:latin typeface="Arial" charset="0"/>
              <a:ea typeface="Arial" charset="0"/>
              <a:cs typeface="Arial" charset="0"/>
            </a:rPr>
            <a:t>Development and Policy Unit</a:t>
          </a:r>
        </a:p>
      </dsp:txBody>
      <dsp:txXfrm>
        <a:off x="1866835" y="4132741"/>
        <a:ext cx="539857" cy="432522"/>
      </dsp:txXfrm>
    </dsp:sp>
    <dsp:sp modelId="{E0975EFB-64E6-46F1-9BCF-A938EF1D871E}">
      <dsp:nvSpPr>
        <dsp:cNvPr id="0" name=""/>
        <dsp:cNvSpPr/>
      </dsp:nvSpPr>
      <dsp:spPr>
        <a:xfrm>
          <a:off x="895142" y="3586886"/>
          <a:ext cx="744517" cy="611678"/>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GB" sz="600" b="0" kern="1200" dirty="0">
              <a:latin typeface="Arial" charset="0"/>
              <a:ea typeface="Arial" charset="0"/>
              <a:cs typeface="Arial" charset="0"/>
            </a:rPr>
            <a:t>Disaster Management Coordination Agency</a:t>
          </a:r>
        </a:p>
      </dsp:txBody>
      <dsp:txXfrm>
        <a:off x="1004174" y="3676464"/>
        <a:ext cx="526453" cy="432522"/>
      </dsp:txXfrm>
    </dsp:sp>
    <dsp:sp modelId="{7B2FAFA3-1FF2-4F3D-8549-74FD4AD48C8E}">
      <dsp:nvSpPr>
        <dsp:cNvPr id="0" name=""/>
        <dsp:cNvSpPr/>
      </dsp:nvSpPr>
      <dsp:spPr>
        <a:xfrm>
          <a:off x="363933" y="2778859"/>
          <a:ext cx="691453" cy="611678"/>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GB" sz="600" b="0" kern="1200" dirty="0">
              <a:latin typeface="Arial" charset="0"/>
              <a:ea typeface="Arial" charset="0"/>
              <a:cs typeface="Arial" charset="0"/>
            </a:rPr>
            <a:t>Airport Authority</a:t>
          </a:r>
        </a:p>
      </dsp:txBody>
      <dsp:txXfrm>
        <a:off x="465194" y="2868437"/>
        <a:ext cx="488931" cy="432522"/>
      </dsp:txXfrm>
    </dsp:sp>
    <dsp:sp modelId="{2C3AEA6D-D220-4FD2-BA28-6C5BD0767BA4}">
      <dsp:nvSpPr>
        <dsp:cNvPr id="0" name=""/>
        <dsp:cNvSpPr/>
      </dsp:nvSpPr>
      <dsp:spPr>
        <a:xfrm>
          <a:off x="232439" y="1804192"/>
          <a:ext cx="717750" cy="611678"/>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GB" sz="600" b="0" kern="1200" dirty="0">
              <a:latin typeface="Arial" charset="0"/>
              <a:ea typeface="Arial" charset="0"/>
              <a:cs typeface="Arial" charset="0"/>
            </a:rPr>
            <a:t>Montserrat Port Authority</a:t>
          </a:r>
        </a:p>
      </dsp:txBody>
      <dsp:txXfrm>
        <a:off x="337551" y="1893770"/>
        <a:ext cx="507526" cy="432522"/>
      </dsp:txXfrm>
    </dsp:sp>
    <dsp:sp modelId="{EEE932E3-872B-45F8-893E-A144BAAA54CD}">
      <dsp:nvSpPr>
        <dsp:cNvPr id="0" name=""/>
        <dsp:cNvSpPr/>
      </dsp:nvSpPr>
      <dsp:spPr>
        <a:xfrm>
          <a:off x="568800" y="886170"/>
          <a:ext cx="741348" cy="611678"/>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GB" sz="600" b="0" kern="1200" dirty="0">
              <a:latin typeface="Arial" charset="0"/>
              <a:ea typeface="Arial" charset="0"/>
              <a:cs typeface="Arial" charset="0"/>
            </a:rPr>
            <a:t>Attorney Generals Chambers</a:t>
          </a:r>
        </a:p>
      </dsp:txBody>
      <dsp:txXfrm>
        <a:off x="677368" y="975748"/>
        <a:ext cx="524212" cy="432522"/>
      </dsp:txXfrm>
    </dsp:sp>
    <dsp:sp modelId="{05CE930B-AB71-4212-8D8D-5B590C1E6522}">
      <dsp:nvSpPr>
        <dsp:cNvPr id="0" name=""/>
        <dsp:cNvSpPr/>
      </dsp:nvSpPr>
      <dsp:spPr>
        <a:xfrm>
          <a:off x="1368542" y="235099"/>
          <a:ext cx="611678" cy="611678"/>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GB" sz="600" b="0" kern="1200" dirty="0">
              <a:latin typeface="Arial" charset="0"/>
              <a:ea typeface="Arial" charset="0"/>
              <a:cs typeface="Arial" charset="0"/>
            </a:rPr>
            <a:t>Physical Planning Unit</a:t>
          </a:r>
        </a:p>
      </dsp:txBody>
      <dsp:txXfrm>
        <a:off x="1458120" y="324677"/>
        <a:ext cx="432522" cy="4325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4AF198-8738-4E7A-AFDA-A80628E73B53}">
      <dsp:nvSpPr>
        <dsp:cNvPr id="0" name=""/>
        <dsp:cNvSpPr/>
      </dsp:nvSpPr>
      <dsp:spPr>
        <a:xfrm>
          <a:off x="592582" y="75823"/>
          <a:ext cx="3529010" cy="3529010"/>
        </a:xfrm>
        <a:prstGeom prst="circularArrow">
          <a:avLst>
            <a:gd name="adj1" fmla="val 4668"/>
            <a:gd name="adj2" fmla="val 272909"/>
            <a:gd name="adj3" fmla="val 13112992"/>
            <a:gd name="adj4" fmla="val 17841951"/>
            <a:gd name="adj5" fmla="val 484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F346C2-6E59-41B6-B62A-132109576269}">
      <dsp:nvSpPr>
        <dsp:cNvPr id="0" name=""/>
        <dsp:cNvSpPr/>
      </dsp:nvSpPr>
      <dsp:spPr>
        <a:xfrm>
          <a:off x="1268315" y="128153"/>
          <a:ext cx="2177543" cy="1088771"/>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latin typeface="Arial" charset="0"/>
              <a:ea typeface="Arial" charset="0"/>
              <a:cs typeface="Arial" charset="0"/>
            </a:rPr>
            <a:t>Earth Observation based mapping and interpretation</a:t>
          </a:r>
        </a:p>
      </dsp:txBody>
      <dsp:txXfrm>
        <a:off x="1321464" y="181302"/>
        <a:ext cx="2071245" cy="982473"/>
      </dsp:txXfrm>
    </dsp:sp>
    <dsp:sp modelId="{33D1AB5F-797C-4BFC-B99D-7AAE3534FD82}">
      <dsp:nvSpPr>
        <dsp:cNvPr id="0" name=""/>
        <dsp:cNvSpPr/>
      </dsp:nvSpPr>
      <dsp:spPr>
        <a:xfrm>
          <a:off x="2535464" y="1417160"/>
          <a:ext cx="2177543" cy="1088771"/>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latin typeface="Arial" charset="0"/>
              <a:ea typeface="Arial" charset="0"/>
              <a:cs typeface="Arial" charset="0"/>
            </a:rPr>
            <a:t>Natural capital assessments, mapping and monitoring methods</a:t>
          </a:r>
        </a:p>
      </dsp:txBody>
      <dsp:txXfrm>
        <a:off x="2588613" y="1470309"/>
        <a:ext cx="2071245" cy="982473"/>
      </dsp:txXfrm>
    </dsp:sp>
    <dsp:sp modelId="{79409FCA-001D-4188-98A5-81A074DA471A}">
      <dsp:nvSpPr>
        <dsp:cNvPr id="0" name=""/>
        <dsp:cNvSpPr/>
      </dsp:nvSpPr>
      <dsp:spPr>
        <a:xfrm>
          <a:off x="1268315" y="2684309"/>
          <a:ext cx="2177543" cy="1088771"/>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latin typeface="Arial" charset="0"/>
              <a:ea typeface="Arial" charset="0"/>
              <a:cs typeface="Arial" charset="0"/>
            </a:rPr>
            <a:t>Identify priority Natural Capital </a:t>
          </a:r>
          <a:r>
            <a:rPr lang="en-GB" sz="1300" kern="1200">
              <a:latin typeface="Arial" charset="0"/>
              <a:ea typeface="Arial" charset="0"/>
              <a:cs typeface="Arial" charset="0"/>
            </a:rPr>
            <a:t>Assets &amp; </a:t>
          </a:r>
          <a:r>
            <a:rPr lang="en-GB" sz="1300" kern="1200" dirty="0">
              <a:latin typeface="Arial" charset="0"/>
              <a:ea typeface="Arial" charset="0"/>
              <a:cs typeface="Arial" charset="0"/>
            </a:rPr>
            <a:t>develop metrics to monitor change over time </a:t>
          </a:r>
        </a:p>
      </dsp:txBody>
      <dsp:txXfrm>
        <a:off x="1321464" y="2737458"/>
        <a:ext cx="2071245" cy="982473"/>
      </dsp:txXfrm>
    </dsp:sp>
    <dsp:sp modelId="{B12F235D-D6B0-4E2D-A5E4-92C0E75A7FB9}">
      <dsp:nvSpPr>
        <dsp:cNvPr id="0" name=""/>
        <dsp:cNvSpPr/>
      </dsp:nvSpPr>
      <dsp:spPr>
        <a:xfrm>
          <a:off x="1166" y="1417160"/>
          <a:ext cx="2177543" cy="1088771"/>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latin typeface="Arial" charset="0"/>
              <a:ea typeface="Arial" charset="0"/>
              <a:cs typeface="Arial" charset="0"/>
            </a:rPr>
            <a:t>Development of a GIS based value maps for Montserrat</a:t>
          </a:r>
        </a:p>
      </dsp:txBody>
      <dsp:txXfrm>
        <a:off x="54315" y="1470309"/>
        <a:ext cx="2071245" cy="982473"/>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AE53C1-AAA6-DE45-98D3-2F85CEF36D9E}" type="datetimeFigureOut">
              <a:rPr lang="en-US" smtClean="0"/>
              <a:t>1/16/2018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679BF6-9A85-4C45-977C-DBE12010B7BB}" type="slidenum">
              <a:rPr lang="en-US" smtClean="0"/>
              <a:t>‹#›</a:t>
            </a:fld>
            <a:endParaRPr lang="en-US"/>
          </a:p>
        </p:txBody>
      </p:sp>
    </p:spTree>
    <p:extLst>
      <p:ext uri="{BB962C8B-B14F-4D97-AF65-F5344CB8AC3E}">
        <p14:creationId xmlns:p14="http://schemas.microsoft.com/office/powerpoint/2010/main" val="26301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 coordinate and </a:t>
            </a:r>
            <a:r>
              <a:rPr lang="en-US" dirty="0" err="1"/>
              <a:t>harmonise</a:t>
            </a:r>
            <a:r>
              <a:rPr lang="en-US" baseline="0" dirty="0"/>
              <a:t> </a:t>
            </a:r>
            <a:r>
              <a:rPr lang="en-US" dirty="0"/>
              <a:t>the implementation</a:t>
            </a:r>
            <a:r>
              <a:rPr lang="en-US" baseline="0" dirty="0"/>
              <a:t> of the SDGs in to their national policies and plans</a:t>
            </a:r>
            <a:endParaRPr lang="en-US" dirty="0"/>
          </a:p>
          <a:p>
            <a:endParaRPr lang="en-US" dirty="0"/>
          </a:p>
        </p:txBody>
      </p:sp>
      <p:sp>
        <p:nvSpPr>
          <p:cNvPr id="4" name="Slide Number Placeholder 3"/>
          <p:cNvSpPr>
            <a:spLocks noGrp="1"/>
          </p:cNvSpPr>
          <p:nvPr>
            <p:ph type="sldNum" sz="quarter" idx="10"/>
          </p:nvPr>
        </p:nvSpPr>
        <p:spPr/>
        <p:txBody>
          <a:bodyPr/>
          <a:lstStyle/>
          <a:p>
            <a:fld id="{A6679BF6-9A85-4C45-977C-DBE12010B7BB}" type="slidenum">
              <a:rPr lang="en-US" smtClean="0"/>
              <a:t>4</a:t>
            </a:fld>
            <a:endParaRPr lang="en-US"/>
          </a:p>
        </p:txBody>
      </p:sp>
    </p:spTree>
    <p:extLst>
      <p:ext uri="{BB962C8B-B14F-4D97-AF65-F5344CB8AC3E}">
        <p14:creationId xmlns:p14="http://schemas.microsoft.com/office/powerpoint/2010/main" val="1087324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ongoing projects from the T2T </a:t>
            </a:r>
          </a:p>
        </p:txBody>
      </p:sp>
      <p:sp>
        <p:nvSpPr>
          <p:cNvPr id="4" name="Slide Number Placeholder 3"/>
          <p:cNvSpPr>
            <a:spLocks noGrp="1"/>
          </p:cNvSpPr>
          <p:nvPr>
            <p:ph type="sldNum" sz="quarter" idx="10"/>
          </p:nvPr>
        </p:nvSpPr>
        <p:spPr/>
        <p:txBody>
          <a:bodyPr/>
          <a:lstStyle/>
          <a:p>
            <a:fld id="{FC9ADB7E-B6F9-AA42-8D84-DFC8FB9FAF83}" type="slidenum">
              <a:rPr lang="en-US" smtClean="0"/>
              <a:t>13</a:t>
            </a:fld>
            <a:endParaRPr lang="en-US"/>
          </a:p>
        </p:txBody>
      </p:sp>
    </p:spTree>
    <p:extLst>
      <p:ext uri="{BB962C8B-B14F-4D97-AF65-F5344CB8AC3E}">
        <p14:creationId xmlns:p14="http://schemas.microsoft.com/office/powerpoint/2010/main" val="2132643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ongoing projects from the T2T </a:t>
            </a:r>
          </a:p>
        </p:txBody>
      </p:sp>
      <p:sp>
        <p:nvSpPr>
          <p:cNvPr id="4" name="Slide Number Placeholder 3"/>
          <p:cNvSpPr>
            <a:spLocks noGrp="1"/>
          </p:cNvSpPr>
          <p:nvPr>
            <p:ph type="sldNum" sz="quarter" idx="10"/>
          </p:nvPr>
        </p:nvSpPr>
        <p:spPr/>
        <p:txBody>
          <a:bodyPr/>
          <a:lstStyle/>
          <a:p>
            <a:fld id="{FC9ADB7E-B6F9-AA42-8D84-DFC8FB9FAF83}" type="slidenum">
              <a:rPr lang="en-US" smtClean="0"/>
              <a:t>14</a:t>
            </a:fld>
            <a:endParaRPr lang="en-US"/>
          </a:p>
        </p:txBody>
      </p:sp>
    </p:spTree>
    <p:extLst>
      <p:ext uri="{BB962C8B-B14F-4D97-AF65-F5344CB8AC3E}">
        <p14:creationId xmlns:p14="http://schemas.microsoft.com/office/powerpoint/2010/main" val="1868127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pull together all of the outcomes (Results) we are now focusing</a:t>
            </a:r>
            <a:r>
              <a:rPr lang="en-US" baseline="0" dirty="0"/>
              <a:t> on the strengthening our institutional framework by:</a:t>
            </a:r>
          </a:p>
          <a:p>
            <a:endParaRPr lang="en-US" baseline="0" dirty="0"/>
          </a:p>
          <a:p>
            <a:pPr marL="171450" indent="-171450">
              <a:buFontTx/>
              <a:buChar char="-"/>
            </a:pPr>
            <a:r>
              <a:rPr lang="en-US" baseline="0" dirty="0"/>
              <a:t>Renaming the fisheries unit (WHY)</a:t>
            </a:r>
          </a:p>
          <a:p>
            <a:pPr marL="171450" indent="-171450">
              <a:buFontTx/>
              <a:buChar char="-"/>
            </a:pPr>
            <a:r>
              <a:rPr lang="en-US" baseline="0" dirty="0"/>
              <a:t>Appointing a NOGC</a:t>
            </a:r>
          </a:p>
          <a:p>
            <a:pPr marL="171450" indent="-171450">
              <a:buFontTx/>
              <a:buChar char="-"/>
            </a:pPr>
            <a:r>
              <a:rPr lang="en-US" baseline="0" dirty="0" err="1"/>
              <a:t>Restructing</a:t>
            </a:r>
            <a:r>
              <a:rPr lang="en-US" baseline="0" dirty="0"/>
              <a:t> the fisheries unit</a:t>
            </a:r>
          </a:p>
          <a:p>
            <a:pPr marL="171450" indent="-171450">
              <a:buFontTx/>
              <a:buChar char="-"/>
            </a:pPr>
            <a:r>
              <a:rPr lang="en-US" baseline="0" dirty="0"/>
              <a:t>Adopting the OCTA </a:t>
            </a:r>
            <a:endParaRPr lang="en-US" dirty="0"/>
          </a:p>
        </p:txBody>
      </p:sp>
      <p:sp>
        <p:nvSpPr>
          <p:cNvPr id="4" name="Slide Number Placeholder 3"/>
          <p:cNvSpPr>
            <a:spLocks noGrp="1"/>
          </p:cNvSpPr>
          <p:nvPr>
            <p:ph type="sldNum" sz="quarter" idx="10"/>
          </p:nvPr>
        </p:nvSpPr>
        <p:spPr/>
        <p:txBody>
          <a:bodyPr/>
          <a:lstStyle/>
          <a:p>
            <a:fld id="{A6679BF6-9A85-4C45-977C-DBE12010B7BB}" type="slidenum">
              <a:rPr lang="en-US" smtClean="0"/>
              <a:t>15</a:t>
            </a:fld>
            <a:endParaRPr lang="en-US"/>
          </a:p>
        </p:txBody>
      </p:sp>
    </p:spTree>
    <p:extLst>
      <p:ext uri="{BB962C8B-B14F-4D97-AF65-F5344CB8AC3E}">
        <p14:creationId xmlns:p14="http://schemas.microsoft.com/office/powerpoint/2010/main" val="358559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pull together all of the outcomes (Results) we are now focusing</a:t>
            </a:r>
            <a:r>
              <a:rPr lang="en-US" baseline="0" dirty="0"/>
              <a:t> on the strengthening our institutional framework by setting up a </a:t>
            </a:r>
            <a:r>
              <a:rPr lang="en-GB" sz="1600" b="1" dirty="0">
                <a:latin typeface="Arial" charset="0"/>
                <a:ea typeface="Arial" charset="0"/>
                <a:cs typeface="Arial" charset="0"/>
              </a:rPr>
              <a:t>National Ocean Governance Committee (NOGC)</a:t>
            </a:r>
            <a:r>
              <a:rPr lang="en-GB" sz="1600" b="1" baseline="0" dirty="0">
                <a:latin typeface="Arial" charset="0"/>
                <a:ea typeface="Arial" charset="0"/>
                <a:cs typeface="Arial" charset="0"/>
              </a:rPr>
              <a:t> with </a:t>
            </a:r>
            <a:r>
              <a:rPr lang="en-GB" sz="1600" b="1" dirty="0">
                <a:latin typeface="Arial" charset="0"/>
                <a:ea typeface="Arial" charset="0"/>
                <a:cs typeface="Arial" charset="0"/>
              </a:rPr>
              <a:t>13 stakeholders.</a:t>
            </a:r>
          </a:p>
          <a:p>
            <a:endParaRPr lang="en-GB" sz="1600" b="1" dirty="0">
              <a:latin typeface="Arial" charset="0"/>
              <a:ea typeface="Arial" charset="0"/>
              <a:cs typeface="Arial" charset="0"/>
            </a:endParaRPr>
          </a:p>
          <a:p>
            <a:pPr marL="171450" lvl="0" indent="-171450">
              <a:buFont typeface="Arial" charset="0"/>
              <a:buChar char="•"/>
            </a:pPr>
            <a:r>
              <a:rPr lang="en-GB" sz="600" b="0" dirty="0">
                <a:latin typeface="Arial" charset="0"/>
                <a:ea typeface="Arial" charset="0"/>
                <a:cs typeface="Arial" charset="0"/>
              </a:rPr>
              <a:t>Department of Environment</a:t>
            </a:r>
          </a:p>
          <a:p>
            <a:pPr marL="171450" lvl="0" indent="-171450">
              <a:buFont typeface="Arial" charset="0"/>
              <a:buChar char="•"/>
            </a:pPr>
            <a:r>
              <a:rPr lang="en-GB" sz="600" b="0" dirty="0">
                <a:latin typeface="Arial" charset="0"/>
                <a:ea typeface="Arial" charset="0"/>
                <a:cs typeface="Arial" charset="0"/>
              </a:rPr>
              <a:t>Lands and Survey Department</a:t>
            </a:r>
          </a:p>
          <a:p>
            <a:pPr marL="171450" lvl="0" indent="-171450">
              <a:buFont typeface="Arial" charset="0"/>
              <a:buChar char="•"/>
            </a:pPr>
            <a:r>
              <a:rPr lang="en-GB" sz="600" b="0" dirty="0">
                <a:latin typeface="Arial" charset="0"/>
                <a:ea typeface="Arial" charset="0"/>
                <a:cs typeface="Arial" charset="0"/>
              </a:rPr>
              <a:t>Department of Agriculture/ Fisheries Unit</a:t>
            </a:r>
          </a:p>
          <a:p>
            <a:pPr marL="171450" lvl="0" indent="-171450">
              <a:buFont typeface="Arial" charset="0"/>
              <a:buChar char="•"/>
            </a:pPr>
            <a:r>
              <a:rPr lang="en-GB" sz="600" b="0" dirty="0">
                <a:latin typeface="Arial" charset="0"/>
                <a:ea typeface="Arial" charset="0"/>
                <a:cs typeface="Arial" charset="0"/>
              </a:rPr>
              <a:t>Montserrat National Trust</a:t>
            </a:r>
          </a:p>
          <a:p>
            <a:pPr marL="171450" lvl="0" indent="-171450">
              <a:buFont typeface="Arial" charset="0"/>
              <a:buChar char="•"/>
            </a:pPr>
            <a:r>
              <a:rPr lang="en-GB" sz="600" b="0" dirty="0">
                <a:latin typeface="Arial" charset="0"/>
                <a:ea typeface="Arial" charset="0"/>
                <a:cs typeface="Arial" charset="0"/>
              </a:rPr>
              <a:t>Montserrat Fishers and Boaters Association</a:t>
            </a:r>
          </a:p>
          <a:p>
            <a:pPr marL="171450" lvl="0" indent="-171450">
              <a:buFont typeface="Arial" charset="0"/>
              <a:buChar char="•"/>
            </a:pPr>
            <a:r>
              <a:rPr lang="en-GB" sz="600" b="0" dirty="0">
                <a:latin typeface="Arial" charset="0"/>
                <a:ea typeface="Arial" charset="0"/>
                <a:cs typeface="Arial" charset="0"/>
              </a:rPr>
              <a:t>Royal Montserrat Police Service</a:t>
            </a:r>
          </a:p>
          <a:p>
            <a:pPr marL="171450" lvl="0" indent="-171450">
              <a:buFont typeface="Arial" charset="0"/>
              <a:buChar char="•"/>
            </a:pPr>
            <a:r>
              <a:rPr lang="en-GB" sz="600" b="0" dirty="0">
                <a:latin typeface="Arial" charset="0"/>
                <a:ea typeface="Arial" charset="0"/>
                <a:cs typeface="Arial" charset="0"/>
              </a:rPr>
              <a:t>Customs and Revenue Services</a:t>
            </a:r>
          </a:p>
          <a:p>
            <a:pPr marL="171450" lvl="0" indent="-171450">
              <a:buFont typeface="Arial" charset="0"/>
              <a:buChar char="•"/>
            </a:pPr>
            <a:r>
              <a:rPr lang="en-GB" sz="600" b="0" dirty="0">
                <a:latin typeface="Arial" charset="0"/>
                <a:ea typeface="Arial" charset="0"/>
                <a:cs typeface="Arial" charset="0"/>
              </a:rPr>
              <a:t>Development and Policy Unit</a:t>
            </a:r>
          </a:p>
          <a:p>
            <a:pPr marL="171450" lvl="0" indent="-171450">
              <a:buFont typeface="Arial" charset="0"/>
              <a:buChar char="•"/>
            </a:pPr>
            <a:r>
              <a:rPr lang="en-GB" sz="600" b="0" dirty="0">
                <a:latin typeface="Arial" charset="0"/>
                <a:ea typeface="Arial" charset="0"/>
                <a:cs typeface="Arial" charset="0"/>
              </a:rPr>
              <a:t>Disaster Management Coordination Agency</a:t>
            </a:r>
          </a:p>
          <a:p>
            <a:pPr marL="171450" lvl="0" indent="-171450">
              <a:buFont typeface="Arial" charset="0"/>
              <a:buChar char="•"/>
            </a:pPr>
            <a:r>
              <a:rPr lang="en-GB" sz="600" b="0" dirty="0">
                <a:latin typeface="Arial" charset="0"/>
                <a:ea typeface="Arial" charset="0"/>
                <a:cs typeface="Arial" charset="0"/>
              </a:rPr>
              <a:t>Airport Authority</a:t>
            </a:r>
          </a:p>
          <a:p>
            <a:pPr marL="171450" lvl="0" indent="-171450">
              <a:buFont typeface="Arial" charset="0"/>
              <a:buChar char="•"/>
            </a:pPr>
            <a:r>
              <a:rPr lang="en-GB" sz="600" b="0" dirty="0">
                <a:latin typeface="Arial" charset="0"/>
                <a:ea typeface="Arial" charset="0"/>
                <a:cs typeface="Arial" charset="0"/>
              </a:rPr>
              <a:t>Montserrat Port Authority</a:t>
            </a:r>
          </a:p>
          <a:p>
            <a:pPr marL="171450" lvl="0" indent="-171450">
              <a:buFont typeface="Arial" charset="0"/>
              <a:buChar char="•"/>
            </a:pPr>
            <a:r>
              <a:rPr lang="en-GB" sz="600" b="0" dirty="0">
                <a:latin typeface="Arial" charset="0"/>
                <a:ea typeface="Arial" charset="0"/>
                <a:cs typeface="Arial" charset="0"/>
              </a:rPr>
              <a:t>Attorney Generals Chambers</a:t>
            </a:r>
          </a:p>
          <a:p>
            <a:pPr marL="171450" lvl="0" indent="-171450">
              <a:buFont typeface="Arial" charset="0"/>
              <a:buChar char="•"/>
            </a:pPr>
            <a:r>
              <a:rPr lang="en-GB" sz="600" b="0" dirty="0">
                <a:latin typeface="Arial" charset="0"/>
                <a:ea typeface="Arial" charset="0"/>
                <a:cs typeface="Arial" charset="0"/>
              </a:rPr>
              <a:t>Physical Planning Unit</a:t>
            </a:r>
          </a:p>
          <a:p>
            <a:pPr lvl="0"/>
            <a:endParaRPr lang="en-GB" sz="1400" b="0" dirty="0">
              <a:latin typeface="Arial" charset="0"/>
              <a:ea typeface="Arial" charset="0"/>
              <a:cs typeface="Arial" charset="0"/>
            </a:endParaRPr>
          </a:p>
          <a:p>
            <a:pPr marL="171450" indent="-171450">
              <a:buFontTx/>
              <a:buChar char="-"/>
            </a:pPr>
            <a:endParaRPr lang="en-US" baseline="0" dirty="0"/>
          </a:p>
        </p:txBody>
      </p:sp>
      <p:sp>
        <p:nvSpPr>
          <p:cNvPr id="4" name="Slide Number Placeholder 3"/>
          <p:cNvSpPr>
            <a:spLocks noGrp="1"/>
          </p:cNvSpPr>
          <p:nvPr>
            <p:ph type="sldNum" sz="quarter" idx="10"/>
          </p:nvPr>
        </p:nvSpPr>
        <p:spPr/>
        <p:txBody>
          <a:bodyPr/>
          <a:lstStyle/>
          <a:p>
            <a:fld id="{A6679BF6-9A85-4C45-977C-DBE12010B7BB}" type="slidenum">
              <a:rPr lang="en-US" smtClean="0"/>
              <a:t>16</a:t>
            </a:fld>
            <a:endParaRPr lang="en-US"/>
          </a:p>
        </p:txBody>
      </p:sp>
    </p:spTree>
    <p:extLst>
      <p:ext uri="{BB962C8B-B14F-4D97-AF65-F5344CB8AC3E}">
        <p14:creationId xmlns:p14="http://schemas.microsoft.com/office/powerpoint/2010/main" val="754893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679BF6-9A85-4C45-977C-DBE12010B7BB}" type="slidenum">
              <a:rPr lang="en-US" smtClean="0"/>
              <a:t>17</a:t>
            </a:fld>
            <a:endParaRPr lang="en-US"/>
          </a:p>
        </p:txBody>
      </p:sp>
    </p:spTree>
    <p:extLst>
      <p:ext uri="{BB962C8B-B14F-4D97-AF65-F5344CB8AC3E}">
        <p14:creationId xmlns:p14="http://schemas.microsoft.com/office/powerpoint/2010/main" val="675614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t>
            </a:r>
            <a:r>
              <a:rPr lang="en-US" baseline="0" dirty="0"/>
              <a:t> takes some time but by with using a simple methodical approach</a:t>
            </a:r>
            <a:endParaRPr lang="en-US" dirty="0"/>
          </a:p>
        </p:txBody>
      </p:sp>
      <p:sp>
        <p:nvSpPr>
          <p:cNvPr id="4" name="Slide Number Placeholder 3"/>
          <p:cNvSpPr>
            <a:spLocks noGrp="1"/>
          </p:cNvSpPr>
          <p:nvPr>
            <p:ph type="sldNum" sz="quarter" idx="10"/>
          </p:nvPr>
        </p:nvSpPr>
        <p:spPr/>
        <p:txBody>
          <a:bodyPr/>
          <a:lstStyle/>
          <a:p>
            <a:fld id="{A6679BF6-9A85-4C45-977C-DBE12010B7BB}" type="slidenum">
              <a:rPr lang="en-US" smtClean="0"/>
              <a:t>18</a:t>
            </a:fld>
            <a:endParaRPr lang="en-US"/>
          </a:p>
        </p:txBody>
      </p:sp>
    </p:spTree>
    <p:extLst>
      <p:ext uri="{BB962C8B-B14F-4D97-AF65-F5344CB8AC3E}">
        <p14:creationId xmlns:p14="http://schemas.microsoft.com/office/powerpoint/2010/main" val="206842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Focus for 2018 to 2021</a:t>
            </a:r>
          </a:p>
          <a:p>
            <a:endParaRPr lang="en-US" dirty="0"/>
          </a:p>
        </p:txBody>
      </p:sp>
      <p:sp>
        <p:nvSpPr>
          <p:cNvPr id="4" name="Slide Number Placeholder 3"/>
          <p:cNvSpPr>
            <a:spLocks noGrp="1"/>
          </p:cNvSpPr>
          <p:nvPr>
            <p:ph type="sldNum" sz="quarter" idx="10"/>
          </p:nvPr>
        </p:nvSpPr>
        <p:spPr/>
        <p:txBody>
          <a:bodyPr/>
          <a:lstStyle/>
          <a:p>
            <a:fld id="{A6679BF6-9A85-4C45-977C-DBE12010B7BB}" type="slidenum">
              <a:rPr lang="en-US" smtClean="0"/>
              <a:t>19</a:t>
            </a:fld>
            <a:endParaRPr lang="en-US"/>
          </a:p>
        </p:txBody>
      </p:sp>
    </p:spTree>
    <p:extLst>
      <p:ext uri="{BB962C8B-B14F-4D97-AF65-F5344CB8AC3E}">
        <p14:creationId xmlns:p14="http://schemas.microsoft.com/office/powerpoint/2010/main" val="1775508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Some of the ongoing projects from the T2T </a:t>
            </a:r>
          </a:p>
          <a:p>
            <a:endParaRPr lang="en-US" dirty="0"/>
          </a:p>
        </p:txBody>
      </p:sp>
      <p:sp>
        <p:nvSpPr>
          <p:cNvPr id="4" name="Slide Number Placeholder 3"/>
          <p:cNvSpPr>
            <a:spLocks noGrp="1"/>
          </p:cNvSpPr>
          <p:nvPr>
            <p:ph type="sldNum" sz="quarter" idx="10"/>
          </p:nvPr>
        </p:nvSpPr>
        <p:spPr/>
        <p:txBody>
          <a:bodyPr/>
          <a:lstStyle/>
          <a:p>
            <a:fld id="{A6679BF6-9A85-4C45-977C-DBE12010B7BB}" type="slidenum">
              <a:rPr lang="en-US" smtClean="0"/>
              <a:t>20</a:t>
            </a:fld>
            <a:endParaRPr lang="en-US"/>
          </a:p>
        </p:txBody>
      </p:sp>
    </p:spTree>
    <p:extLst>
      <p:ext uri="{BB962C8B-B14F-4D97-AF65-F5344CB8AC3E}">
        <p14:creationId xmlns:p14="http://schemas.microsoft.com/office/powerpoint/2010/main" val="228404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Young people</a:t>
            </a:r>
            <a:r>
              <a:rPr lang="en-US" baseline="0" dirty="0"/>
              <a:t> like my daughter Alyssa who want to study subjects such as Environmental science are the future.  We need to inspire and educate the next generation on the importance of the SDGs and provide them with the tools and knowledge to make a difference.</a:t>
            </a:r>
            <a:endParaRPr lang="en-US" dirty="0"/>
          </a:p>
          <a:p>
            <a:endParaRPr lang="en-US" dirty="0"/>
          </a:p>
        </p:txBody>
      </p:sp>
      <p:sp>
        <p:nvSpPr>
          <p:cNvPr id="4" name="Slide Number Placeholder 3"/>
          <p:cNvSpPr>
            <a:spLocks noGrp="1"/>
          </p:cNvSpPr>
          <p:nvPr>
            <p:ph type="sldNum" sz="quarter" idx="10"/>
          </p:nvPr>
        </p:nvSpPr>
        <p:spPr/>
        <p:txBody>
          <a:bodyPr/>
          <a:lstStyle/>
          <a:p>
            <a:fld id="{FC9ADB7E-B6F9-AA42-8D84-DFC8FB9FAF83}" type="slidenum">
              <a:rPr lang="en-US" smtClean="0"/>
              <a:t>21</a:t>
            </a:fld>
            <a:endParaRPr lang="en-US"/>
          </a:p>
        </p:txBody>
      </p:sp>
    </p:spTree>
    <p:extLst>
      <p:ext uri="{BB962C8B-B14F-4D97-AF65-F5344CB8AC3E}">
        <p14:creationId xmlns:p14="http://schemas.microsoft.com/office/powerpoint/2010/main" val="1160969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679BF6-9A85-4C45-977C-DBE12010B7BB}" type="slidenum">
              <a:rPr lang="en-US" smtClean="0"/>
              <a:t>22</a:t>
            </a:fld>
            <a:endParaRPr lang="en-US"/>
          </a:p>
        </p:txBody>
      </p:sp>
    </p:spTree>
    <p:extLst>
      <p:ext uri="{BB962C8B-B14F-4D97-AF65-F5344CB8AC3E}">
        <p14:creationId xmlns:p14="http://schemas.microsoft.com/office/powerpoint/2010/main" val="3960067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Some of</a:t>
            </a:r>
            <a:r>
              <a:rPr lang="en-US" baseline="0" dirty="0"/>
              <a:t> the cross sector challenges of implementation are:</a:t>
            </a:r>
          </a:p>
          <a:p>
            <a:endParaRPr lang="en-US" dirty="0"/>
          </a:p>
        </p:txBody>
      </p:sp>
      <p:sp>
        <p:nvSpPr>
          <p:cNvPr id="4" name="Slide Number Placeholder 3"/>
          <p:cNvSpPr>
            <a:spLocks noGrp="1"/>
          </p:cNvSpPr>
          <p:nvPr>
            <p:ph type="sldNum" sz="quarter" idx="10"/>
          </p:nvPr>
        </p:nvSpPr>
        <p:spPr/>
        <p:txBody>
          <a:bodyPr/>
          <a:lstStyle/>
          <a:p>
            <a:fld id="{A6679BF6-9A85-4C45-977C-DBE12010B7BB}" type="slidenum">
              <a:rPr lang="en-US" smtClean="0"/>
              <a:t>5</a:t>
            </a:fld>
            <a:endParaRPr lang="en-US"/>
          </a:p>
        </p:txBody>
      </p:sp>
    </p:spTree>
    <p:extLst>
      <p:ext uri="{BB962C8B-B14F-4D97-AF65-F5344CB8AC3E}">
        <p14:creationId xmlns:p14="http://schemas.microsoft.com/office/powerpoint/2010/main" val="297727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If I</a:t>
            </a:r>
            <a:r>
              <a:rPr lang="en-US" baseline="0" dirty="0"/>
              <a:t> went through all the challenges across </a:t>
            </a:r>
            <a:r>
              <a:rPr lang="en-US" baseline="0" dirty="0" err="1"/>
              <a:t>GoM</a:t>
            </a:r>
            <a:r>
              <a:rPr lang="en-US" baseline="0" dirty="0"/>
              <a:t> it would be a much longer presentation (smile)</a:t>
            </a:r>
          </a:p>
          <a:p>
            <a:endParaRPr lang="en-US" dirty="0"/>
          </a:p>
          <a:p>
            <a:endParaRPr lang="en-US" dirty="0"/>
          </a:p>
          <a:p>
            <a:r>
              <a:rPr lang="en-US" dirty="0" err="1"/>
              <a:t>GoM</a:t>
            </a:r>
            <a:r>
              <a:rPr lang="en-US" dirty="0"/>
              <a:t> MAHLE through </a:t>
            </a:r>
            <a:r>
              <a:rPr lang="en-US" baseline="0" dirty="0"/>
              <a:t>its fisheries unit have embarked on an ambitious </a:t>
            </a:r>
            <a:r>
              <a:rPr lang="en-US" baseline="0" dirty="0" err="1"/>
              <a:t>programme</a:t>
            </a:r>
            <a:r>
              <a:rPr lang="en-US" baseline="0" dirty="0"/>
              <a:t> to improve </a:t>
            </a:r>
            <a:r>
              <a:rPr lang="en-US" sz="1200" b="1" dirty="0">
                <a:solidFill>
                  <a:srgbClr val="FFFFFF"/>
                </a:solidFill>
              </a:rPr>
              <a:t>implementation and </a:t>
            </a:r>
            <a:r>
              <a:rPr lang="en-GB" sz="1200" b="1" dirty="0">
                <a:solidFill>
                  <a:srgbClr val="FFFFFF"/>
                </a:solidFill>
              </a:rPr>
              <a:t>Monitoring in Montserrat’s </a:t>
            </a:r>
            <a:r>
              <a:rPr lang="en-US" sz="1200" b="1" dirty="0">
                <a:solidFill>
                  <a:srgbClr val="FFFFFF"/>
                </a:solidFill>
              </a:rPr>
              <a:t>Ocean Resources to achieve SDG 14 </a:t>
            </a:r>
            <a:r>
              <a:rPr lang="en-GB" sz="1200" b="1" dirty="0">
                <a:solidFill>
                  <a:srgbClr val="FFFFFF"/>
                </a:solidFill>
              </a:rPr>
              <a:t>Targets and other related goals using what</a:t>
            </a:r>
            <a:r>
              <a:rPr lang="en-GB" sz="1200" b="1" baseline="0" dirty="0">
                <a:solidFill>
                  <a:srgbClr val="FFFFFF"/>
                </a:solidFill>
              </a:rPr>
              <a:t> I call a ‘Three step change management programme’</a:t>
            </a:r>
            <a:endParaRPr lang="en-US" dirty="0"/>
          </a:p>
        </p:txBody>
      </p:sp>
      <p:sp>
        <p:nvSpPr>
          <p:cNvPr id="4" name="Slide Number Placeholder 3"/>
          <p:cNvSpPr>
            <a:spLocks noGrp="1"/>
          </p:cNvSpPr>
          <p:nvPr>
            <p:ph type="sldNum" sz="quarter" idx="10"/>
          </p:nvPr>
        </p:nvSpPr>
        <p:spPr/>
        <p:txBody>
          <a:bodyPr/>
          <a:lstStyle/>
          <a:p>
            <a:fld id="{FC9ADB7E-B6F9-AA42-8D84-DFC8FB9FAF83}" type="slidenum">
              <a:rPr lang="en-US" smtClean="0"/>
              <a:t>6</a:t>
            </a:fld>
            <a:endParaRPr lang="en-US"/>
          </a:p>
        </p:txBody>
      </p:sp>
    </p:spTree>
    <p:extLst>
      <p:ext uri="{BB962C8B-B14F-4D97-AF65-F5344CB8AC3E}">
        <p14:creationId xmlns:p14="http://schemas.microsoft.com/office/powerpoint/2010/main" val="45189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did a skills</a:t>
            </a:r>
            <a:r>
              <a:rPr lang="en-US" baseline="0" dirty="0"/>
              <a:t> gap analysis and realized that we need to build institutional capacity that would be retained within Montserrat. The key was to upskill new and existing staff rather than bring in short term consultants who may take the knowledge with them when they left</a:t>
            </a:r>
          </a:p>
          <a:p>
            <a:endParaRPr lang="en-US" baseline="0" dirty="0"/>
          </a:p>
          <a:p>
            <a:r>
              <a:rPr lang="en-US" baseline="0" dirty="0"/>
              <a:t>We were able to access overseas training and academic qualifications.</a:t>
            </a:r>
          </a:p>
          <a:p>
            <a:endParaRPr lang="en-US" baseline="0" dirty="0"/>
          </a:p>
          <a:p>
            <a:r>
              <a:rPr lang="en-US" baseline="0" dirty="0"/>
              <a:t>Through my dissertation we were able to develop the plan to develop and improve ocean governance management in Montserrat</a:t>
            </a:r>
            <a:endParaRPr lang="en-US" dirty="0"/>
          </a:p>
        </p:txBody>
      </p:sp>
      <p:sp>
        <p:nvSpPr>
          <p:cNvPr id="4" name="Slide Number Placeholder 3"/>
          <p:cNvSpPr>
            <a:spLocks noGrp="1"/>
          </p:cNvSpPr>
          <p:nvPr>
            <p:ph type="sldNum" sz="quarter" idx="10"/>
          </p:nvPr>
        </p:nvSpPr>
        <p:spPr/>
        <p:txBody>
          <a:bodyPr/>
          <a:lstStyle/>
          <a:p>
            <a:fld id="{FC9ADB7E-B6F9-AA42-8D84-DFC8FB9FAF83}" type="slidenum">
              <a:rPr lang="en-US" smtClean="0"/>
              <a:t>7</a:t>
            </a:fld>
            <a:endParaRPr lang="en-US"/>
          </a:p>
        </p:txBody>
      </p:sp>
    </p:spTree>
    <p:extLst>
      <p:ext uri="{BB962C8B-B14F-4D97-AF65-F5344CB8AC3E}">
        <p14:creationId xmlns:p14="http://schemas.microsoft.com/office/powerpoint/2010/main" val="1342990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 of the dissertation</a:t>
            </a:r>
            <a:r>
              <a:rPr lang="en-US" baseline="0" dirty="0"/>
              <a:t> came various recommendations that included capacity building, working with natural processes, revising the legislative framework, boundary delimitation related issues and developing an effective monitoring, control and surveillance system (MCSS)</a:t>
            </a:r>
          </a:p>
          <a:p>
            <a:endParaRPr lang="en-US" baseline="0" dirty="0"/>
          </a:p>
          <a:p>
            <a:r>
              <a:rPr lang="en-US" baseline="0" dirty="0"/>
              <a:t>Plan helps to articulate the issue, challenges, possibilities and opportunities which are the basis for creating a compelling vision, a clear simple strategy and a plan with easy to follow roadmap.</a:t>
            </a:r>
          </a:p>
          <a:p>
            <a:endParaRPr lang="en-US" baseline="0" dirty="0"/>
          </a:p>
          <a:p>
            <a:r>
              <a:rPr lang="en-US" baseline="0" dirty="0"/>
              <a:t>Having this plan enabled Fisheries &amp; Ocean Governance department to engage with multi </a:t>
            </a:r>
            <a:r>
              <a:rPr lang="en-US" baseline="0" dirty="0" err="1"/>
              <a:t>discplinary</a:t>
            </a:r>
            <a:r>
              <a:rPr lang="en-US" baseline="0" dirty="0"/>
              <a:t> stakeholders.</a:t>
            </a:r>
          </a:p>
          <a:p>
            <a:endParaRPr lang="en-US" baseline="0" dirty="0"/>
          </a:p>
          <a:p>
            <a:r>
              <a:rPr lang="en-US" baseline="0" dirty="0"/>
              <a:t>If you don’t know what you want, where you are going and how you can get there, it is very difficult to find </a:t>
            </a:r>
            <a:r>
              <a:rPr lang="en-US" baseline="0" dirty="0" err="1"/>
              <a:t>organisations</a:t>
            </a:r>
            <a:r>
              <a:rPr lang="en-US" baseline="0" dirty="0"/>
              <a:t> to help as it is critical that you are able to align with their objectives.</a:t>
            </a:r>
            <a:endParaRPr lang="en-US" dirty="0"/>
          </a:p>
        </p:txBody>
      </p:sp>
      <p:sp>
        <p:nvSpPr>
          <p:cNvPr id="4" name="Slide Number Placeholder 3"/>
          <p:cNvSpPr>
            <a:spLocks noGrp="1"/>
          </p:cNvSpPr>
          <p:nvPr>
            <p:ph type="sldNum" sz="quarter" idx="10"/>
          </p:nvPr>
        </p:nvSpPr>
        <p:spPr/>
        <p:txBody>
          <a:bodyPr/>
          <a:lstStyle/>
          <a:p>
            <a:fld id="{FC9ADB7E-B6F9-AA42-8D84-DFC8FB9FAF83}" type="slidenum">
              <a:rPr lang="en-US">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34957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result</a:t>
            </a:r>
            <a:r>
              <a:rPr lang="en-US" baseline="0" dirty="0"/>
              <a:t> of my thesis by connecting with Rohan Smith via </a:t>
            </a:r>
            <a:r>
              <a:rPr lang="en-US" baseline="0" dirty="0" err="1"/>
              <a:t>LinkedIN</a:t>
            </a:r>
            <a:r>
              <a:rPr lang="en-US" baseline="0" dirty="0"/>
              <a:t> in collaboration with Katherine </a:t>
            </a:r>
            <a:r>
              <a:rPr lang="en-US" baseline="0" dirty="0" err="1"/>
              <a:t>Winksing</a:t>
            </a:r>
            <a:r>
              <a:rPr lang="en-US" baseline="0" dirty="0"/>
              <a:t> from UKOTCF developed the project </a:t>
            </a:r>
          </a:p>
          <a:p>
            <a:endParaRPr lang="en-US" baseline="0" dirty="0"/>
          </a:p>
          <a:p>
            <a:r>
              <a:rPr lang="en-US" baseline="0" dirty="0"/>
              <a:t>‘Sustainable use of marine resources in Montserrat Waters. Through our conversations we sourced funding to fund the project</a:t>
            </a:r>
          </a:p>
          <a:p>
            <a:endParaRPr lang="en-US" baseline="0" dirty="0"/>
          </a:p>
          <a:p>
            <a:r>
              <a:rPr lang="en-US" baseline="0" dirty="0" err="1"/>
              <a:t>LinkedIN</a:t>
            </a:r>
            <a:r>
              <a:rPr lang="en-US" baseline="0" dirty="0"/>
              <a:t>, Skype and </a:t>
            </a:r>
            <a:r>
              <a:rPr lang="en-US" baseline="0" dirty="0" err="1"/>
              <a:t>Whatsapp</a:t>
            </a:r>
            <a:r>
              <a:rPr lang="en-US" baseline="0" dirty="0"/>
              <a:t> [leveraging technology to access the global village] </a:t>
            </a:r>
          </a:p>
          <a:p>
            <a:endParaRPr lang="en-US" baseline="0" dirty="0"/>
          </a:p>
          <a:p>
            <a:r>
              <a:rPr lang="en-US" baseline="0" dirty="0"/>
              <a:t>Finding the balance between integrated approaches that address conservation and economic development concerns in harmony and creating a compelling case for change for all multi-sector and disciplinary stakeholders.</a:t>
            </a:r>
          </a:p>
          <a:p>
            <a:endParaRPr lang="en-US" baseline="0" dirty="0"/>
          </a:p>
          <a:p>
            <a:r>
              <a:rPr lang="en-US" baseline="0" dirty="0"/>
              <a:t>Not just serving the needs of one group over the other. Serving the needs of all ocean dependent stakeholders</a:t>
            </a:r>
          </a:p>
          <a:p>
            <a:endParaRPr lang="en-US" baseline="0" dirty="0"/>
          </a:p>
        </p:txBody>
      </p:sp>
      <p:sp>
        <p:nvSpPr>
          <p:cNvPr id="4" name="Slide Number Placeholder 3"/>
          <p:cNvSpPr>
            <a:spLocks noGrp="1"/>
          </p:cNvSpPr>
          <p:nvPr>
            <p:ph type="sldNum" sz="quarter" idx="10"/>
          </p:nvPr>
        </p:nvSpPr>
        <p:spPr/>
        <p:txBody>
          <a:bodyPr/>
          <a:lstStyle/>
          <a:p>
            <a:fld id="{FC9ADB7E-B6F9-AA42-8D84-DFC8FB9FAF83}" type="slidenum">
              <a:rPr lang="en-US">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996735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a:t>
            </a:r>
            <a:r>
              <a:rPr lang="en-US" baseline="0" dirty="0"/>
              <a:t> we had a plan we were able to strengthen partnerships with public, private sector organizations, civil society, international development partners and academia who were aligned to our goals and values.</a:t>
            </a:r>
          </a:p>
        </p:txBody>
      </p:sp>
      <p:sp>
        <p:nvSpPr>
          <p:cNvPr id="4" name="Slide Number Placeholder 3"/>
          <p:cNvSpPr>
            <a:spLocks noGrp="1"/>
          </p:cNvSpPr>
          <p:nvPr>
            <p:ph type="sldNum" sz="quarter" idx="10"/>
          </p:nvPr>
        </p:nvSpPr>
        <p:spPr/>
        <p:txBody>
          <a:bodyPr/>
          <a:lstStyle/>
          <a:p>
            <a:fld id="{FC9ADB7E-B6F9-AA42-8D84-DFC8FB9FAF83}" type="slidenum">
              <a:rPr lang="en-US" smtClean="0"/>
              <a:t>10</a:t>
            </a:fld>
            <a:endParaRPr lang="en-US"/>
          </a:p>
        </p:txBody>
      </p:sp>
    </p:spTree>
    <p:extLst>
      <p:ext uri="{BB962C8B-B14F-4D97-AF65-F5344CB8AC3E}">
        <p14:creationId xmlns:p14="http://schemas.microsoft.com/office/powerpoint/2010/main" val="417195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MAHLE</a:t>
            </a:r>
            <a:r>
              <a:rPr lang="en-US" baseline="0" dirty="0"/>
              <a:t> developed a strategy and marketing plan for Montserrat.  Included is a goal to improve fisheries and ocean governance.</a:t>
            </a:r>
          </a:p>
          <a:p>
            <a:endParaRPr lang="en-US" baseline="0" dirty="0"/>
          </a:p>
          <a:p>
            <a:r>
              <a:rPr lang="en-US" baseline="0" dirty="0"/>
              <a:t>We have been able to develop a robust fisheries and ocean governance strategic goals and objectives to support the agriculture sector plan within MAHLE</a:t>
            </a:r>
          </a:p>
          <a:p>
            <a:endParaRPr lang="en-US" dirty="0"/>
          </a:p>
        </p:txBody>
      </p:sp>
      <p:sp>
        <p:nvSpPr>
          <p:cNvPr id="4" name="Slide Number Placeholder 3"/>
          <p:cNvSpPr>
            <a:spLocks noGrp="1"/>
          </p:cNvSpPr>
          <p:nvPr>
            <p:ph type="sldNum" sz="quarter" idx="10"/>
          </p:nvPr>
        </p:nvSpPr>
        <p:spPr/>
        <p:txBody>
          <a:bodyPr/>
          <a:lstStyle/>
          <a:p>
            <a:fld id="{A6679BF6-9A85-4C45-977C-DBE12010B7BB}" type="slidenum">
              <a:rPr lang="en-US" smtClean="0"/>
              <a:t>11</a:t>
            </a:fld>
            <a:endParaRPr lang="en-US"/>
          </a:p>
        </p:txBody>
      </p:sp>
    </p:spTree>
    <p:extLst>
      <p:ext uri="{BB962C8B-B14F-4D97-AF65-F5344CB8AC3E}">
        <p14:creationId xmlns:p14="http://schemas.microsoft.com/office/powerpoint/2010/main" val="958027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result of the 3 step change management approach</a:t>
            </a:r>
            <a:r>
              <a:rPr lang="en-US" baseline="0" dirty="0"/>
              <a:t> we are now considered as an important ministry to drive economic growth and have been able to deliver the following activities from the plan</a:t>
            </a:r>
            <a:endParaRPr lang="en-US" dirty="0"/>
          </a:p>
          <a:p>
            <a:endParaRPr lang="en-US" dirty="0"/>
          </a:p>
          <a:p>
            <a:r>
              <a:rPr lang="en-US" dirty="0"/>
              <a:t>We</a:t>
            </a:r>
            <a:r>
              <a:rPr lang="en-US" baseline="0" dirty="0"/>
              <a:t> increased the annual budgetary allocation by 90% over 5 years which without which we would not have been able to achieve the results highlighted through this presentation.</a:t>
            </a:r>
          </a:p>
          <a:p>
            <a:endParaRPr lang="en-US" baseline="0" dirty="0"/>
          </a:p>
          <a:p>
            <a:r>
              <a:rPr lang="en-US" baseline="0" dirty="0"/>
              <a:t>Traditionally in the Caribbean we have been focused on tourism as a driver for growth; the impact of macro trends such as global recession, climate change and the opening up of locations in Asia, Africa and South America are competing with our traditional tourism market.</a:t>
            </a:r>
          </a:p>
          <a:p>
            <a:endParaRPr lang="en-US" baseline="0" dirty="0"/>
          </a:p>
          <a:p>
            <a:r>
              <a:rPr lang="en-US" baseline="0" dirty="0"/>
              <a:t>In order to support the SDG we can not fall into the trap of do the same thing over and over again and expecting different results.</a:t>
            </a:r>
          </a:p>
          <a:p>
            <a:endParaRPr lang="en-US" dirty="0"/>
          </a:p>
          <a:p>
            <a:endParaRPr lang="en-US" baseline="0" dirty="0"/>
          </a:p>
          <a:p>
            <a:r>
              <a:rPr lang="en-US" baseline="0" dirty="0"/>
              <a:t>We need to think outside the box and leverage the tools available to us. Just because we are only 5,000 people over 39sq miles does not limit us to accessing world class expertise and finances if we are able to identify stakeholders we can build mutually beneficial relationships with and demonstrate our ability to be innovation and creative in how we solve our challenges.</a:t>
            </a:r>
          </a:p>
          <a:p>
            <a:endParaRPr lang="en-US" dirty="0"/>
          </a:p>
        </p:txBody>
      </p:sp>
      <p:sp>
        <p:nvSpPr>
          <p:cNvPr id="4" name="Slide Number Placeholder 3"/>
          <p:cNvSpPr>
            <a:spLocks noGrp="1"/>
          </p:cNvSpPr>
          <p:nvPr>
            <p:ph type="sldNum" sz="quarter" idx="10"/>
          </p:nvPr>
        </p:nvSpPr>
        <p:spPr/>
        <p:txBody>
          <a:bodyPr/>
          <a:lstStyle/>
          <a:p>
            <a:fld id="{A6679BF6-9A85-4C45-977C-DBE12010B7BB}" type="slidenum">
              <a:rPr lang="en-US" smtClean="0"/>
              <a:t>12</a:t>
            </a:fld>
            <a:endParaRPr lang="en-US"/>
          </a:p>
        </p:txBody>
      </p:sp>
    </p:spTree>
    <p:extLst>
      <p:ext uri="{BB962C8B-B14F-4D97-AF65-F5344CB8AC3E}">
        <p14:creationId xmlns:p14="http://schemas.microsoft.com/office/powerpoint/2010/main" val="169117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45A0C37-0E21-4673-9C8B-B0FF874DAB6C}" type="datetime1">
              <a:rPr lang="en-US" smtClean="0"/>
              <a:t>1/16/2018</a:t>
            </a:fld>
            <a:endParaRPr lang="en-US"/>
          </a:p>
        </p:txBody>
      </p:sp>
      <p:sp>
        <p:nvSpPr>
          <p:cNvPr id="5" name="Footer Placeholder 4"/>
          <p:cNvSpPr>
            <a:spLocks noGrp="1"/>
          </p:cNvSpPr>
          <p:nvPr>
            <p:ph type="ftr" sz="quarter" idx="11"/>
          </p:nvPr>
        </p:nvSpPr>
        <p:spPr/>
        <p:txBody>
          <a:bodyPr/>
          <a:lstStyle/>
          <a:p>
            <a:r>
              <a:rPr lang="en-GB"/>
              <a:t>Alwyn R Ponteen, MSc - Chief Fisheries &amp; Ocean Governance Officer </a:t>
            </a:r>
            <a:endParaRPr lang="en-US"/>
          </a:p>
        </p:txBody>
      </p:sp>
      <p:sp>
        <p:nvSpPr>
          <p:cNvPr id="6" name="Slide Number Placeholder 5"/>
          <p:cNvSpPr>
            <a:spLocks noGrp="1"/>
          </p:cNvSpPr>
          <p:nvPr>
            <p:ph type="sldNum" sz="quarter" idx="12"/>
          </p:nvPr>
        </p:nvSpPr>
        <p:spPr/>
        <p:txBody>
          <a:bodyPr/>
          <a:lstStyle/>
          <a:p>
            <a:fld id="{F2D590F4-E69C-7B40-81BA-2B0D209151B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2C9DA6-9B22-454B-91C0-49D9F9CFF28C}" type="datetime1">
              <a:rPr lang="en-US" smtClean="0"/>
              <a:t>1/16/2018</a:t>
            </a:fld>
            <a:endParaRPr lang="en-US"/>
          </a:p>
        </p:txBody>
      </p:sp>
      <p:sp>
        <p:nvSpPr>
          <p:cNvPr id="5" name="Footer Placeholder 4"/>
          <p:cNvSpPr>
            <a:spLocks noGrp="1"/>
          </p:cNvSpPr>
          <p:nvPr>
            <p:ph type="ftr" sz="quarter" idx="11"/>
          </p:nvPr>
        </p:nvSpPr>
        <p:spPr/>
        <p:txBody>
          <a:bodyPr/>
          <a:lstStyle/>
          <a:p>
            <a:r>
              <a:rPr lang="en-GB"/>
              <a:t>Alwyn R Ponteen, MSc - Chief Fisheries &amp; Ocean Governance Officer </a:t>
            </a:r>
            <a:endParaRPr lang="en-US"/>
          </a:p>
        </p:txBody>
      </p:sp>
      <p:sp>
        <p:nvSpPr>
          <p:cNvPr id="6" name="Slide Number Placeholder 5"/>
          <p:cNvSpPr>
            <a:spLocks noGrp="1"/>
          </p:cNvSpPr>
          <p:nvPr>
            <p:ph type="sldNum" sz="quarter" idx="12"/>
          </p:nvPr>
        </p:nvSpPr>
        <p:spPr/>
        <p:txBody>
          <a:bodyPr/>
          <a:lstStyle/>
          <a:p>
            <a:fld id="{F2D590F4-E69C-7B40-81BA-2B0D209151B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076E6E-3F41-42F6-B5D0-2838264ABC5E}" type="datetime1">
              <a:rPr lang="en-US" smtClean="0"/>
              <a:t>1/16/2018</a:t>
            </a:fld>
            <a:endParaRPr lang="en-US"/>
          </a:p>
        </p:txBody>
      </p:sp>
      <p:sp>
        <p:nvSpPr>
          <p:cNvPr id="5" name="Footer Placeholder 4"/>
          <p:cNvSpPr>
            <a:spLocks noGrp="1"/>
          </p:cNvSpPr>
          <p:nvPr>
            <p:ph type="ftr" sz="quarter" idx="11"/>
          </p:nvPr>
        </p:nvSpPr>
        <p:spPr/>
        <p:txBody>
          <a:bodyPr/>
          <a:lstStyle/>
          <a:p>
            <a:r>
              <a:rPr lang="en-GB"/>
              <a:t>Alwyn R Ponteen, MSc - Chief Fisheries &amp; Ocean Governance Officer </a:t>
            </a:r>
            <a:endParaRPr lang="en-US"/>
          </a:p>
        </p:txBody>
      </p:sp>
      <p:sp>
        <p:nvSpPr>
          <p:cNvPr id="6" name="Slide Number Placeholder 5"/>
          <p:cNvSpPr>
            <a:spLocks noGrp="1"/>
          </p:cNvSpPr>
          <p:nvPr>
            <p:ph type="sldNum" sz="quarter" idx="12"/>
          </p:nvPr>
        </p:nvSpPr>
        <p:spPr/>
        <p:txBody>
          <a:bodyPr/>
          <a:lstStyle/>
          <a:p>
            <a:fld id="{F2D590F4-E69C-7B40-81BA-2B0D209151B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7804A0-0E1A-4098-B923-1C3327C370C4}" type="datetime1">
              <a:rPr lang="en-US" smtClean="0"/>
              <a:t>1/16/2018</a:t>
            </a:fld>
            <a:endParaRPr lang="en-US"/>
          </a:p>
        </p:txBody>
      </p:sp>
      <p:sp>
        <p:nvSpPr>
          <p:cNvPr id="5" name="Footer Placeholder 4"/>
          <p:cNvSpPr>
            <a:spLocks noGrp="1"/>
          </p:cNvSpPr>
          <p:nvPr>
            <p:ph type="ftr" sz="quarter" idx="11"/>
          </p:nvPr>
        </p:nvSpPr>
        <p:spPr/>
        <p:txBody>
          <a:bodyPr/>
          <a:lstStyle/>
          <a:p>
            <a:r>
              <a:rPr lang="en-GB"/>
              <a:t>Alwyn R Ponteen, MSc - Chief Fisheries &amp; Ocean Governance Officer </a:t>
            </a:r>
            <a:endParaRPr lang="en-US"/>
          </a:p>
        </p:txBody>
      </p:sp>
      <p:sp>
        <p:nvSpPr>
          <p:cNvPr id="6" name="Slide Number Placeholder 5"/>
          <p:cNvSpPr>
            <a:spLocks noGrp="1"/>
          </p:cNvSpPr>
          <p:nvPr>
            <p:ph type="sldNum" sz="quarter" idx="12"/>
          </p:nvPr>
        </p:nvSpPr>
        <p:spPr/>
        <p:txBody>
          <a:bodyPr/>
          <a:lstStyle/>
          <a:p>
            <a:fld id="{F2D590F4-E69C-7B40-81BA-2B0D209151BF}"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BD3BC4-4B8C-4CC5-BA29-DAB3431BD4E6}" type="datetime1">
              <a:rPr lang="en-US" smtClean="0"/>
              <a:t>1/16/2018</a:t>
            </a:fld>
            <a:endParaRPr lang="en-US"/>
          </a:p>
        </p:txBody>
      </p:sp>
      <p:sp>
        <p:nvSpPr>
          <p:cNvPr id="5" name="Footer Placeholder 4"/>
          <p:cNvSpPr>
            <a:spLocks noGrp="1"/>
          </p:cNvSpPr>
          <p:nvPr>
            <p:ph type="ftr" sz="quarter" idx="11"/>
          </p:nvPr>
        </p:nvSpPr>
        <p:spPr/>
        <p:txBody>
          <a:bodyPr/>
          <a:lstStyle/>
          <a:p>
            <a:r>
              <a:rPr lang="en-GB"/>
              <a:t>Alwyn R Ponteen, MSc - Chief Fisheries &amp; Ocean Governance Officer </a:t>
            </a:r>
            <a:endParaRPr lang="en-US"/>
          </a:p>
        </p:txBody>
      </p:sp>
      <p:sp>
        <p:nvSpPr>
          <p:cNvPr id="6" name="Slide Number Placeholder 5"/>
          <p:cNvSpPr>
            <a:spLocks noGrp="1"/>
          </p:cNvSpPr>
          <p:nvPr>
            <p:ph type="sldNum" sz="quarter" idx="12"/>
          </p:nvPr>
        </p:nvSpPr>
        <p:spPr/>
        <p:txBody>
          <a:bodyPr/>
          <a:lstStyle/>
          <a:p>
            <a:fld id="{F2D590F4-E69C-7B40-81BA-2B0D209151B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8D2DF7-D750-491D-A48F-DEA7B3EB1946}" type="datetime1">
              <a:rPr lang="en-US" smtClean="0"/>
              <a:t>1/16/2018</a:t>
            </a:fld>
            <a:endParaRPr lang="en-US"/>
          </a:p>
        </p:txBody>
      </p:sp>
      <p:sp>
        <p:nvSpPr>
          <p:cNvPr id="6" name="Footer Placeholder 5"/>
          <p:cNvSpPr>
            <a:spLocks noGrp="1"/>
          </p:cNvSpPr>
          <p:nvPr>
            <p:ph type="ftr" sz="quarter" idx="11"/>
          </p:nvPr>
        </p:nvSpPr>
        <p:spPr/>
        <p:txBody>
          <a:bodyPr/>
          <a:lstStyle/>
          <a:p>
            <a:r>
              <a:rPr lang="en-GB"/>
              <a:t>Alwyn R Ponteen, MSc - Chief Fisheries &amp; Ocean Governance Officer </a:t>
            </a:r>
            <a:endParaRPr lang="en-US"/>
          </a:p>
        </p:txBody>
      </p:sp>
      <p:sp>
        <p:nvSpPr>
          <p:cNvPr id="7" name="Slide Number Placeholder 6"/>
          <p:cNvSpPr>
            <a:spLocks noGrp="1"/>
          </p:cNvSpPr>
          <p:nvPr>
            <p:ph type="sldNum" sz="quarter" idx="12"/>
          </p:nvPr>
        </p:nvSpPr>
        <p:spPr/>
        <p:txBody>
          <a:bodyPr/>
          <a:lstStyle/>
          <a:p>
            <a:fld id="{F2D590F4-E69C-7B40-81BA-2B0D209151B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7A0146D-B65F-4F62-8E7A-1399BB2BF327}" type="datetime1">
              <a:rPr lang="en-US" smtClean="0"/>
              <a:t>1/16/2018</a:t>
            </a:fld>
            <a:endParaRPr lang="en-US"/>
          </a:p>
        </p:txBody>
      </p:sp>
      <p:sp>
        <p:nvSpPr>
          <p:cNvPr id="8" name="Footer Placeholder 7"/>
          <p:cNvSpPr>
            <a:spLocks noGrp="1"/>
          </p:cNvSpPr>
          <p:nvPr>
            <p:ph type="ftr" sz="quarter" idx="11"/>
          </p:nvPr>
        </p:nvSpPr>
        <p:spPr/>
        <p:txBody>
          <a:bodyPr/>
          <a:lstStyle/>
          <a:p>
            <a:r>
              <a:rPr lang="en-GB"/>
              <a:t>Alwyn R Ponteen, MSc - Chief Fisheries &amp; Ocean Governance Officer </a:t>
            </a:r>
            <a:endParaRPr lang="en-US"/>
          </a:p>
        </p:txBody>
      </p:sp>
      <p:sp>
        <p:nvSpPr>
          <p:cNvPr id="9" name="Slide Number Placeholder 8"/>
          <p:cNvSpPr>
            <a:spLocks noGrp="1"/>
          </p:cNvSpPr>
          <p:nvPr>
            <p:ph type="sldNum" sz="quarter" idx="12"/>
          </p:nvPr>
        </p:nvSpPr>
        <p:spPr/>
        <p:txBody>
          <a:bodyPr/>
          <a:lstStyle/>
          <a:p>
            <a:fld id="{F2D590F4-E69C-7B40-81BA-2B0D209151B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490A104-C937-486F-B444-C8A8A11317B0}" type="datetime1">
              <a:rPr lang="en-US" smtClean="0"/>
              <a:t>1/16/2018</a:t>
            </a:fld>
            <a:endParaRPr lang="en-US"/>
          </a:p>
        </p:txBody>
      </p:sp>
      <p:sp>
        <p:nvSpPr>
          <p:cNvPr id="4" name="Footer Placeholder 3"/>
          <p:cNvSpPr>
            <a:spLocks noGrp="1"/>
          </p:cNvSpPr>
          <p:nvPr>
            <p:ph type="ftr" sz="quarter" idx="11"/>
          </p:nvPr>
        </p:nvSpPr>
        <p:spPr/>
        <p:txBody>
          <a:bodyPr/>
          <a:lstStyle/>
          <a:p>
            <a:r>
              <a:rPr lang="en-GB"/>
              <a:t>Alwyn R Ponteen, MSc - Chief Fisheries &amp; Ocean Governance Officer </a:t>
            </a:r>
            <a:endParaRPr lang="en-US"/>
          </a:p>
        </p:txBody>
      </p:sp>
      <p:sp>
        <p:nvSpPr>
          <p:cNvPr id="5" name="Slide Number Placeholder 4"/>
          <p:cNvSpPr>
            <a:spLocks noGrp="1"/>
          </p:cNvSpPr>
          <p:nvPr>
            <p:ph type="sldNum" sz="quarter" idx="12"/>
          </p:nvPr>
        </p:nvSpPr>
        <p:spPr/>
        <p:txBody>
          <a:bodyPr/>
          <a:lstStyle/>
          <a:p>
            <a:fld id="{F2D590F4-E69C-7B40-81BA-2B0D209151B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FB5ACC-88B5-482F-8748-67EED68FCCF8}" type="datetime1">
              <a:rPr lang="en-US" smtClean="0"/>
              <a:t>1/16/2018</a:t>
            </a:fld>
            <a:endParaRPr lang="en-US"/>
          </a:p>
        </p:txBody>
      </p:sp>
      <p:sp>
        <p:nvSpPr>
          <p:cNvPr id="3" name="Footer Placeholder 2"/>
          <p:cNvSpPr>
            <a:spLocks noGrp="1"/>
          </p:cNvSpPr>
          <p:nvPr>
            <p:ph type="ftr" sz="quarter" idx="11"/>
          </p:nvPr>
        </p:nvSpPr>
        <p:spPr/>
        <p:txBody>
          <a:bodyPr/>
          <a:lstStyle/>
          <a:p>
            <a:r>
              <a:rPr lang="en-GB"/>
              <a:t>Alwyn R Ponteen, MSc - Chief Fisheries &amp; Ocean Governance Officer </a:t>
            </a:r>
            <a:endParaRPr lang="en-US"/>
          </a:p>
        </p:txBody>
      </p:sp>
      <p:sp>
        <p:nvSpPr>
          <p:cNvPr id="4" name="Slide Number Placeholder 3"/>
          <p:cNvSpPr>
            <a:spLocks noGrp="1"/>
          </p:cNvSpPr>
          <p:nvPr>
            <p:ph type="sldNum" sz="quarter" idx="12"/>
          </p:nvPr>
        </p:nvSpPr>
        <p:spPr/>
        <p:txBody>
          <a:bodyPr/>
          <a:lstStyle/>
          <a:p>
            <a:fld id="{F2D590F4-E69C-7B40-81BA-2B0D209151B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38CC53B-5816-4C84-A50F-1BBE3DD28666}" type="datetime1">
              <a:rPr lang="en-US" smtClean="0"/>
              <a:t>1/16/2018</a:t>
            </a:fld>
            <a:endParaRPr lang="en-US"/>
          </a:p>
        </p:txBody>
      </p:sp>
      <p:sp>
        <p:nvSpPr>
          <p:cNvPr id="6" name="Footer Placeholder 5"/>
          <p:cNvSpPr>
            <a:spLocks noGrp="1"/>
          </p:cNvSpPr>
          <p:nvPr>
            <p:ph type="ftr" sz="quarter" idx="11"/>
          </p:nvPr>
        </p:nvSpPr>
        <p:spPr/>
        <p:txBody>
          <a:bodyPr/>
          <a:lstStyle/>
          <a:p>
            <a:r>
              <a:rPr lang="en-GB"/>
              <a:t>Alwyn R Ponteen, MSc - Chief Fisheries &amp; Ocean Governance Officer </a:t>
            </a:r>
            <a:endParaRPr lang="en-US"/>
          </a:p>
        </p:txBody>
      </p:sp>
      <p:sp>
        <p:nvSpPr>
          <p:cNvPr id="7" name="Slide Number Placeholder 6"/>
          <p:cNvSpPr>
            <a:spLocks noGrp="1"/>
          </p:cNvSpPr>
          <p:nvPr>
            <p:ph type="sldNum" sz="quarter" idx="12"/>
          </p:nvPr>
        </p:nvSpPr>
        <p:spPr/>
        <p:txBody>
          <a:bodyPr/>
          <a:lstStyle/>
          <a:p>
            <a:fld id="{F2D590F4-E69C-7B40-81BA-2B0D209151B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98C9CE-2B4C-4422-8023-132DBB171020}" type="datetime1">
              <a:rPr lang="en-US" smtClean="0"/>
              <a:t>1/16/2018</a:t>
            </a:fld>
            <a:endParaRPr lang="en-US"/>
          </a:p>
        </p:txBody>
      </p:sp>
      <p:sp>
        <p:nvSpPr>
          <p:cNvPr id="6" name="Footer Placeholder 5"/>
          <p:cNvSpPr>
            <a:spLocks noGrp="1"/>
          </p:cNvSpPr>
          <p:nvPr>
            <p:ph type="ftr" sz="quarter" idx="11"/>
          </p:nvPr>
        </p:nvSpPr>
        <p:spPr/>
        <p:txBody>
          <a:bodyPr/>
          <a:lstStyle/>
          <a:p>
            <a:r>
              <a:rPr lang="en-GB"/>
              <a:t>Alwyn R Ponteen, MSc - Chief Fisheries &amp; Ocean Governance Officer </a:t>
            </a:r>
            <a:endParaRPr lang="en-US"/>
          </a:p>
        </p:txBody>
      </p:sp>
      <p:sp>
        <p:nvSpPr>
          <p:cNvPr id="7" name="Slide Number Placeholder 6"/>
          <p:cNvSpPr>
            <a:spLocks noGrp="1"/>
          </p:cNvSpPr>
          <p:nvPr>
            <p:ph type="sldNum" sz="quarter" idx="12"/>
          </p:nvPr>
        </p:nvSpPr>
        <p:spPr/>
        <p:txBody>
          <a:bodyPr/>
          <a:lstStyle/>
          <a:p>
            <a:fld id="{F2D590F4-E69C-7B40-81BA-2B0D209151B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88205-12A5-496D-9B55-627F28AA26CB}" type="datetime1">
              <a:rPr lang="en-US" smtClean="0"/>
              <a:t>1/16/2018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Alwyn R Ponteen, MSc - Chief Fisheries &amp; Ocean Governance Officer </a:t>
            </a: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D590F4-E69C-7B40-81BA-2B0D209151BF}" type="slidenum">
              <a:rPr lang="en-US" smtClean="0"/>
              <a:t>‹#›</a:t>
            </a:fld>
            <a:endParaRPr lang="en-US"/>
          </a:p>
        </p:txBody>
      </p:sp>
    </p:spTree>
    <p:extLst>
      <p:ext uri="{BB962C8B-B14F-4D97-AF65-F5344CB8AC3E}">
        <p14:creationId xmlns:p14="http://schemas.microsoft.com/office/powerpoint/2010/main" val="15656991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26" Type="http://schemas.openxmlformats.org/officeDocument/2006/relationships/image" Target="../media/image33.pn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5" Type="http://schemas.openxmlformats.org/officeDocument/2006/relationships/image" Target="../media/image32.tiff"/><Relationship Id="rId2" Type="http://schemas.openxmlformats.org/officeDocument/2006/relationships/notesSlide" Target="../notesSlides/notesSlide7.xml"/><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24" Type="http://schemas.openxmlformats.org/officeDocument/2006/relationships/image" Target="../media/image31.pn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28" Type="http://schemas.openxmlformats.org/officeDocument/2006/relationships/image" Target="../media/image35.pn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9.PNG"/><Relationship Id="rId27"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png"/><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png"/><Relationship Id="rId7" Type="http://schemas.openxmlformats.org/officeDocument/2006/relationships/diagramColors" Target="../diagrams/colors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6.png"/><Relationship Id="rId7" Type="http://schemas.openxmlformats.org/officeDocument/2006/relationships/diagramQuickStyle" Target="../diagrams/quickStyle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44.png"/><Relationship Id="rId4" Type="http://schemas.openxmlformats.org/officeDocument/2006/relationships/image" Target="../media/image43.png"/><Relationship Id="rId9" Type="http://schemas.microsoft.com/office/2007/relationships/diagramDrawing" Target="../diagrams/drawing4.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image" Target="../media/image45.png"/><Relationship Id="rId7" Type="http://schemas.openxmlformats.org/officeDocument/2006/relationships/diagramData" Target="../diagrams/data5.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8.png"/><Relationship Id="rId11" Type="http://schemas.microsoft.com/office/2007/relationships/diagramDrawing" Target="../diagrams/drawing5.xml"/><Relationship Id="rId5" Type="http://schemas.openxmlformats.org/officeDocument/2006/relationships/image" Target="../media/image47.png"/><Relationship Id="rId10" Type="http://schemas.openxmlformats.org/officeDocument/2006/relationships/diagramColors" Target="../diagrams/colors5.xml"/><Relationship Id="rId4" Type="http://schemas.openxmlformats.org/officeDocument/2006/relationships/image" Target="../media/image46.png"/><Relationship Id="rId9"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US"/>
          </a:p>
        </p:txBody>
      </p:sp>
      <p:sp>
        <p:nvSpPr>
          <p:cNvPr id="5" name="Subtitle 4"/>
          <p:cNvSpPr>
            <a:spLocks noGrp="1"/>
          </p:cNvSpPr>
          <p:nvPr>
            <p:ph type="subTitle" idx="1"/>
          </p:nvPr>
        </p:nvSpPr>
        <p:spPr/>
        <p:txBody>
          <a:bodyPr/>
          <a:lstStyle/>
          <a:p>
            <a:endParaRPr lang="en-US"/>
          </a:p>
        </p:txBody>
      </p:sp>
      <p:pic>
        <p:nvPicPr>
          <p:cNvPr id="7" name="Content Placeholder 3"/>
          <p:cNvPicPr>
            <a:picLocks noGrp="1" noChangeAspect="1"/>
          </p:cNvPicPr>
          <p:nvPr>
            <p:ph idx="4294967295"/>
          </p:nvPr>
        </p:nvPicPr>
        <p:blipFill rotWithShape="1">
          <a:blip r:embed="rId2"/>
          <a:srcRect l="19189" r="5811"/>
          <a:stretch/>
        </p:blipFill>
        <p:spPr>
          <a:xfrm>
            <a:off x="0" y="0"/>
            <a:ext cx="9144000" cy="6858000"/>
          </a:xfrm>
          <a:prstGeom prst="rect">
            <a:avLst/>
          </a:prstGeom>
        </p:spPr>
      </p:pic>
      <p:sp>
        <p:nvSpPr>
          <p:cNvPr id="6" name="TextBox 5"/>
          <p:cNvSpPr txBox="1"/>
          <p:nvPr/>
        </p:nvSpPr>
        <p:spPr>
          <a:xfrm>
            <a:off x="464231" y="493733"/>
            <a:ext cx="6794697" cy="1785104"/>
          </a:xfrm>
          <a:prstGeom prst="rect">
            <a:avLst/>
          </a:prstGeom>
          <a:noFill/>
        </p:spPr>
        <p:txBody>
          <a:bodyPr wrap="square" rtlCol="0">
            <a:spAutoFit/>
          </a:bodyPr>
          <a:lstStyle/>
          <a:p>
            <a:r>
              <a:rPr lang="en-US" sz="3600" b="1" dirty="0">
                <a:latin typeface="Arial" charset="0"/>
                <a:ea typeface="Arial" charset="0"/>
                <a:cs typeface="Arial" charset="0"/>
              </a:rPr>
              <a:t>It takes a Global Village</a:t>
            </a:r>
            <a:endParaRPr lang="en-US" dirty="0">
              <a:latin typeface="Arial" charset="0"/>
              <a:ea typeface="Arial" charset="0"/>
              <a:cs typeface="Arial" charset="0"/>
            </a:endParaRPr>
          </a:p>
          <a:p>
            <a:endParaRPr lang="en-US" dirty="0">
              <a:latin typeface="Arial" charset="0"/>
              <a:ea typeface="Arial" charset="0"/>
              <a:cs typeface="Arial" charset="0"/>
            </a:endParaRPr>
          </a:p>
          <a:p>
            <a:r>
              <a:rPr lang="en-US" sz="2000" dirty="0">
                <a:latin typeface="Arial" charset="0"/>
                <a:ea typeface="Arial" charset="0"/>
                <a:cs typeface="Arial" charset="0"/>
              </a:rPr>
              <a:t>Strengthening SDG Implementation in the Caribbean</a:t>
            </a:r>
            <a:endParaRPr lang="en-US" sz="2000" i="1" dirty="0">
              <a:latin typeface="Arial" charset="0"/>
              <a:ea typeface="Arial" charset="0"/>
              <a:cs typeface="Arial" charset="0"/>
            </a:endParaRPr>
          </a:p>
          <a:p>
            <a:r>
              <a:rPr lang="en-US" i="1" dirty="0">
                <a:latin typeface="Arial" charset="0"/>
                <a:ea typeface="Arial" charset="0"/>
                <a:cs typeface="Arial" charset="0"/>
              </a:rPr>
              <a:t>Turning Passion for the Ocean into Powerful Partnerships</a:t>
            </a:r>
          </a:p>
          <a:p>
            <a:endParaRPr lang="en-US" dirty="0">
              <a:latin typeface="Arial" charset="0"/>
              <a:ea typeface="Arial" charset="0"/>
              <a:cs typeface="Arial" charset="0"/>
            </a:endParaRPr>
          </a:p>
        </p:txBody>
      </p:sp>
      <p:cxnSp>
        <p:nvCxnSpPr>
          <p:cNvPr id="9" name="Straight Connector 8"/>
          <p:cNvCxnSpPr/>
          <p:nvPr/>
        </p:nvCxnSpPr>
        <p:spPr>
          <a:xfrm flipV="1">
            <a:off x="464231" y="1237957"/>
            <a:ext cx="6513344" cy="1406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116508" y="5298692"/>
            <a:ext cx="3902094" cy="138499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i="0" u="none" strike="noStrike" kern="1200" cap="none" spc="0" normalizeH="0" baseline="0" noProof="0" dirty="0">
                <a:ln>
                  <a:noFill/>
                </a:ln>
                <a:solidFill>
                  <a:prstClr val="white"/>
                </a:solidFill>
                <a:effectLst/>
                <a:uLnTx/>
                <a:uFillTx/>
                <a:latin typeface="Arial" charset="0"/>
                <a:ea typeface="Arial" charset="0"/>
                <a:cs typeface="Arial" charset="0"/>
              </a:rPr>
              <a:t>Prepared &amp; presented</a:t>
            </a:r>
            <a:r>
              <a:rPr kumimoji="0" lang="en-GB" sz="1400" i="0" u="none" strike="noStrike" kern="1200" cap="none" spc="0" normalizeH="0" noProof="0" dirty="0">
                <a:ln>
                  <a:noFill/>
                </a:ln>
                <a:solidFill>
                  <a:prstClr val="white"/>
                </a:solidFill>
                <a:effectLst/>
                <a:uLnTx/>
                <a:uFillTx/>
                <a:latin typeface="Arial" charset="0"/>
                <a:ea typeface="Arial" charset="0"/>
                <a:cs typeface="Arial" charset="0"/>
              </a:rPr>
              <a:t> </a:t>
            </a:r>
            <a:r>
              <a:rPr kumimoji="0" lang="en-GB" sz="1400" i="0" u="none" strike="noStrike" kern="1200" cap="none" spc="0" normalizeH="0" baseline="0" noProof="0" dirty="0">
                <a:ln>
                  <a:noFill/>
                </a:ln>
                <a:solidFill>
                  <a:prstClr val="white"/>
                </a:solidFill>
                <a:effectLst/>
                <a:uLnTx/>
                <a:uFillTx/>
                <a:latin typeface="Arial" charset="0"/>
                <a:ea typeface="Arial" charset="0"/>
                <a:cs typeface="Arial" charset="0"/>
              </a:rPr>
              <a:t>by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i="0" u="none" strike="noStrike" kern="1200" cap="none" spc="0" normalizeH="0" baseline="0" noProof="0" dirty="0">
                <a:ln>
                  <a:noFill/>
                </a:ln>
                <a:solidFill>
                  <a:prstClr val="white"/>
                </a:solidFill>
                <a:effectLst/>
                <a:uLnTx/>
                <a:uFillTx/>
                <a:latin typeface="Arial" charset="0"/>
                <a:ea typeface="Arial" charset="0"/>
                <a:cs typeface="Arial" charset="0"/>
              </a:rPr>
              <a:t>Alwyn Ponteen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i="0" u="none" strike="noStrike" kern="1200" cap="none" spc="0" normalizeH="0" baseline="0" noProof="0" dirty="0">
                <a:ln>
                  <a:noFill/>
                </a:ln>
                <a:solidFill>
                  <a:prstClr val="white"/>
                </a:solidFill>
                <a:effectLst/>
                <a:uLnTx/>
                <a:uFillTx/>
                <a:latin typeface="Arial" charset="0"/>
                <a:ea typeface="Arial" charset="0"/>
                <a:cs typeface="Arial" charset="0"/>
              </a:rPr>
              <a:t>Chief Fisheries and Ocean Governance Officer</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400" dirty="0">
                <a:solidFill>
                  <a:prstClr val="white"/>
                </a:solidFill>
                <a:latin typeface="Arial" charset="0"/>
                <a:ea typeface="Arial" charset="0"/>
                <a:cs typeface="Arial" charset="0"/>
              </a:rPr>
              <a:t>Government of Montserrat</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400" i="0" u="none" strike="noStrike" kern="1200" cap="none" spc="0" normalizeH="0" baseline="0" noProof="0" dirty="0">
              <a:ln>
                <a:noFill/>
              </a:ln>
              <a:solidFill>
                <a:prstClr val="white"/>
              </a:solidFill>
              <a:effectLst/>
              <a:uLnTx/>
              <a:uFillTx/>
              <a:latin typeface="Arial" charset="0"/>
              <a:ea typeface="Arial" charset="0"/>
              <a:cs typeface="Arial"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GB" sz="1400" dirty="0">
                <a:solidFill>
                  <a:prstClr val="white"/>
                </a:solidFill>
                <a:latin typeface="Arial" charset="0"/>
                <a:ea typeface="Arial" charset="0"/>
                <a:cs typeface="Arial" charset="0"/>
              </a:rPr>
              <a:t>January 2018</a:t>
            </a:r>
            <a:r>
              <a:rPr kumimoji="0" lang="en-GB" sz="1400"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spTree>
    <p:extLst>
      <p:ext uri="{BB962C8B-B14F-4D97-AF65-F5344CB8AC3E}">
        <p14:creationId xmlns:p14="http://schemas.microsoft.com/office/powerpoint/2010/main" val="2920012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AFDE11-E870-423D-8023-0C0BF451EC73}"/>
              </a:ext>
            </a:extLst>
          </p:cNvPr>
          <p:cNvPicPr>
            <a:picLocks noChangeAspect="1"/>
          </p:cNvPicPr>
          <p:nvPr/>
        </p:nvPicPr>
        <p:blipFill rotWithShape="1">
          <a:blip r:embed="rId3"/>
          <a:srcRect l="6713"/>
          <a:stretch/>
        </p:blipFill>
        <p:spPr>
          <a:xfrm>
            <a:off x="7701814" y="2079202"/>
            <a:ext cx="1243144" cy="1036880"/>
          </a:xfrm>
          <a:prstGeom prst="rect">
            <a:avLst/>
          </a:prstGeom>
        </p:spPr>
      </p:pic>
      <p:pic>
        <p:nvPicPr>
          <p:cNvPr id="3" name="Picture 2">
            <a:extLst>
              <a:ext uri="{FF2B5EF4-FFF2-40B4-BE49-F238E27FC236}">
                <a16:creationId xmlns:a16="http://schemas.microsoft.com/office/drawing/2014/main" id="{C4D0152A-E9B4-42C2-807E-917B1C94CE87}"/>
              </a:ext>
            </a:extLst>
          </p:cNvPr>
          <p:cNvPicPr>
            <a:picLocks noChangeAspect="1"/>
          </p:cNvPicPr>
          <p:nvPr/>
        </p:nvPicPr>
        <p:blipFill rotWithShape="1">
          <a:blip r:embed="rId4"/>
          <a:srcRect l="-466" t="4927" r="466" b="14398"/>
          <a:stretch/>
        </p:blipFill>
        <p:spPr>
          <a:xfrm>
            <a:off x="6941267" y="1263922"/>
            <a:ext cx="1855560" cy="786274"/>
          </a:xfrm>
          <a:prstGeom prst="rect">
            <a:avLst/>
          </a:prstGeom>
        </p:spPr>
      </p:pic>
      <p:pic>
        <p:nvPicPr>
          <p:cNvPr id="4" name="Picture 3">
            <a:extLst>
              <a:ext uri="{FF2B5EF4-FFF2-40B4-BE49-F238E27FC236}">
                <a16:creationId xmlns:a16="http://schemas.microsoft.com/office/drawing/2014/main" id="{2A6C98DF-7F27-4324-9863-8CB3CE81F480}"/>
              </a:ext>
            </a:extLst>
          </p:cNvPr>
          <p:cNvPicPr>
            <a:picLocks noChangeAspect="1"/>
          </p:cNvPicPr>
          <p:nvPr/>
        </p:nvPicPr>
        <p:blipFill>
          <a:blip r:embed="rId5"/>
          <a:stretch>
            <a:fillRect/>
          </a:stretch>
        </p:blipFill>
        <p:spPr>
          <a:xfrm>
            <a:off x="628650" y="1360388"/>
            <a:ext cx="2366694" cy="711403"/>
          </a:xfrm>
          <a:prstGeom prst="rect">
            <a:avLst/>
          </a:prstGeom>
        </p:spPr>
      </p:pic>
      <p:pic>
        <p:nvPicPr>
          <p:cNvPr id="5" name="Picture 4">
            <a:extLst>
              <a:ext uri="{FF2B5EF4-FFF2-40B4-BE49-F238E27FC236}">
                <a16:creationId xmlns:a16="http://schemas.microsoft.com/office/drawing/2014/main" id="{7083D238-9C6C-4A18-9165-A38BFCB57CBC}"/>
              </a:ext>
            </a:extLst>
          </p:cNvPr>
          <p:cNvPicPr>
            <a:picLocks noChangeAspect="1"/>
          </p:cNvPicPr>
          <p:nvPr/>
        </p:nvPicPr>
        <p:blipFill rotWithShape="1">
          <a:blip r:embed="rId6"/>
          <a:srcRect l="5831" t="20054" r="7308" b="22627"/>
          <a:stretch/>
        </p:blipFill>
        <p:spPr>
          <a:xfrm>
            <a:off x="2970025" y="1222570"/>
            <a:ext cx="1601975" cy="849221"/>
          </a:xfrm>
          <a:prstGeom prst="rect">
            <a:avLst/>
          </a:prstGeom>
        </p:spPr>
      </p:pic>
      <p:pic>
        <p:nvPicPr>
          <p:cNvPr id="6" name="Picture 5">
            <a:extLst>
              <a:ext uri="{FF2B5EF4-FFF2-40B4-BE49-F238E27FC236}">
                <a16:creationId xmlns:a16="http://schemas.microsoft.com/office/drawing/2014/main" id="{C9671CBC-7816-4242-BF19-D8F32DE3A354}"/>
              </a:ext>
            </a:extLst>
          </p:cNvPr>
          <p:cNvPicPr>
            <a:picLocks noChangeAspect="1"/>
          </p:cNvPicPr>
          <p:nvPr/>
        </p:nvPicPr>
        <p:blipFill rotWithShape="1">
          <a:blip r:embed="rId7"/>
          <a:srcRect l="17208" r="15405"/>
          <a:stretch/>
        </p:blipFill>
        <p:spPr>
          <a:xfrm>
            <a:off x="7856758" y="3591963"/>
            <a:ext cx="895673" cy="818180"/>
          </a:xfrm>
          <a:prstGeom prst="rect">
            <a:avLst/>
          </a:prstGeom>
        </p:spPr>
      </p:pic>
      <p:pic>
        <p:nvPicPr>
          <p:cNvPr id="7" name="Picture 6">
            <a:extLst>
              <a:ext uri="{FF2B5EF4-FFF2-40B4-BE49-F238E27FC236}">
                <a16:creationId xmlns:a16="http://schemas.microsoft.com/office/drawing/2014/main" id="{5C590867-8F3F-44D5-A272-CA42C2071522}"/>
              </a:ext>
            </a:extLst>
          </p:cNvPr>
          <p:cNvPicPr>
            <a:picLocks noChangeAspect="1"/>
          </p:cNvPicPr>
          <p:nvPr/>
        </p:nvPicPr>
        <p:blipFill rotWithShape="1">
          <a:blip r:embed="rId8"/>
          <a:srcRect l="6943" r="7327"/>
          <a:stretch/>
        </p:blipFill>
        <p:spPr>
          <a:xfrm>
            <a:off x="4603684" y="1409092"/>
            <a:ext cx="2406929" cy="695258"/>
          </a:xfrm>
          <a:prstGeom prst="rect">
            <a:avLst/>
          </a:prstGeom>
        </p:spPr>
      </p:pic>
      <p:pic>
        <p:nvPicPr>
          <p:cNvPr id="10" name="Picture 9">
            <a:extLst>
              <a:ext uri="{FF2B5EF4-FFF2-40B4-BE49-F238E27FC236}">
                <a16:creationId xmlns:a16="http://schemas.microsoft.com/office/drawing/2014/main" id="{57045D57-8301-44DB-9EC4-2BC4FC0BAFB6}"/>
              </a:ext>
            </a:extLst>
          </p:cNvPr>
          <p:cNvPicPr>
            <a:picLocks noChangeAspect="1"/>
          </p:cNvPicPr>
          <p:nvPr/>
        </p:nvPicPr>
        <p:blipFill>
          <a:blip r:embed="rId9"/>
          <a:stretch>
            <a:fillRect/>
          </a:stretch>
        </p:blipFill>
        <p:spPr>
          <a:xfrm>
            <a:off x="695672" y="3442979"/>
            <a:ext cx="1490799" cy="921201"/>
          </a:xfrm>
          <a:prstGeom prst="rect">
            <a:avLst/>
          </a:prstGeom>
        </p:spPr>
      </p:pic>
      <p:pic>
        <p:nvPicPr>
          <p:cNvPr id="11" name="Picture 10">
            <a:extLst>
              <a:ext uri="{FF2B5EF4-FFF2-40B4-BE49-F238E27FC236}">
                <a16:creationId xmlns:a16="http://schemas.microsoft.com/office/drawing/2014/main" id="{87DA1448-70D2-4F58-A55B-1D771E29B34B}"/>
              </a:ext>
            </a:extLst>
          </p:cNvPr>
          <p:cNvPicPr>
            <a:picLocks noChangeAspect="1"/>
          </p:cNvPicPr>
          <p:nvPr/>
        </p:nvPicPr>
        <p:blipFill rotWithShape="1">
          <a:blip r:embed="rId10"/>
          <a:srcRect t="11179" b="14564"/>
          <a:stretch/>
        </p:blipFill>
        <p:spPr>
          <a:xfrm>
            <a:off x="1731834" y="2173166"/>
            <a:ext cx="1243144" cy="918015"/>
          </a:xfrm>
          <a:prstGeom prst="rect">
            <a:avLst/>
          </a:prstGeom>
        </p:spPr>
      </p:pic>
      <p:pic>
        <p:nvPicPr>
          <p:cNvPr id="12" name="Picture 11">
            <a:extLst>
              <a:ext uri="{FF2B5EF4-FFF2-40B4-BE49-F238E27FC236}">
                <a16:creationId xmlns:a16="http://schemas.microsoft.com/office/drawing/2014/main" id="{D2E3E003-AD59-4E2D-B68B-EC15F677FE49}"/>
              </a:ext>
            </a:extLst>
          </p:cNvPr>
          <p:cNvPicPr>
            <a:picLocks noChangeAspect="1"/>
          </p:cNvPicPr>
          <p:nvPr/>
        </p:nvPicPr>
        <p:blipFill rotWithShape="1">
          <a:blip r:embed="rId11"/>
          <a:srcRect l="26892" r="29330"/>
          <a:stretch/>
        </p:blipFill>
        <p:spPr>
          <a:xfrm>
            <a:off x="695672" y="2172793"/>
            <a:ext cx="814652" cy="930439"/>
          </a:xfrm>
          <a:prstGeom prst="rect">
            <a:avLst/>
          </a:prstGeom>
        </p:spPr>
      </p:pic>
      <p:pic>
        <p:nvPicPr>
          <p:cNvPr id="14" name="Picture 13">
            <a:extLst>
              <a:ext uri="{FF2B5EF4-FFF2-40B4-BE49-F238E27FC236}">
                <a16:creationId xmlns:a16="http://schemas.microsoft.com/office/drawing/2014/main" id="{C2D986CB-E99B-4CA6-AE90-1DDAC086AF56}"/>
              </a:ext>
            </a:extLst>
          </p:cNvPr>
          <p:cNvPicPr>
            <a:picLocks noChangeAspect="1"/>
          </p:cNvPicPr>
          <p:nvPr/>
        </p:nvPicPr>
        <p:blipFill>
          <a:blip r:embed="rId12"/>
          <a:stretch>
            <a:fillRect/>
          </a:stretch>
        </p:blipFill>
        <p:spPr>
          <a:xfrm>
            <a:off x="6552365" y="2143865"/>
            <a:ext cx="916496" cy="916496"/>
          </a:xfrm>
          <a:prstGeom prst="rect">
            <a:avLst/>
          </a:prstGeom>
        </p:spPr>
      </p:pic>
      <p:pic>
        <p:nvPicPr>
          <p:cNvPr id="15" name="Picture 14">
            <a:extLst>
              <a:ext uri="{FF2B5EF4-FFF2-40B4-BE49-F238E27FC236}">
                <a16:creationId xmlns:a16="http://schemas.microsoft.com/office/drawing/2014/main" id="{84E86E03-DDD4-4373-B235-4FE5F9F46A71}"/>
              </a:ext>
            </a:extLst>
          </p:cNvPr>
          <p:cNvPicPr>
            <a:picLocks noChangeAspect="1"/>
          </p:cNvPicPr>
          <p:nvPr/>
        </p:nvPicPr>
        <p:blipFill>
          <a:blip r:embed="rId13"/>
          <a:stretch>
            <a:fillRect/>
          </a:stretch>
        </p:blipFill>
        <p:spPr>
          <a:xfrm>
            <a:off x="2970025" y="5749180"/>
            <a:ext cx="1878618" cy="612645"/>
          </a:xfrm>
          <a:prstGeom prst="rect">
            <a:avLst/>
          </a:prstGeom>
        </p:spPr>
      </p:pic>
      <p:pic>
        <p:nvPicPr>
          <p:cNvPr id="16" name="Picture 15">
            <a:extLst>
              <a:ext uri="{FF2B5EF4-FFF2-40B4-BE49-F238E27FC236}">
                <a16:creationId xmlns:a16="http://schemas.microsoft.com/office/drawing/2014/main" id="{1929E9B7-7971-497C-9512-024E8DD67CDC}"/>
              </a:ext>
            </a:extLst>
          </p:cNvPr>
          <p:cNvPicPr>
            <a:picLocks noChangeAspect="1"/>
          </p:cNvPicPr>
          <p:nvPr/>
        </p:nvPicPr>
        <p:blipFill>
          <a:blip r:embed="rId14"/>
          <a:stretch>
            <a:fillRect/>
          </a:stretch>
        </p:blipFill>
        <p:spPr>
          <a:xfrm>
            <a:off x="628650" y="5682924"/>
            <a:ext cx="687538" cy="687538"/>
          </a:xfrm>
          <a:prstGeom prst="rect">
            <a:avLst/>
          </a:prstGeom>
        </p:spPr>
      </p:pic>
      <p:pic>
        <p:nvPicPr>
          <p:cNvPr id="17" name="Picture 16">
            <a:extLst>
              <a:ext uri="{FF2B5EF4-FFF2-40B4-BE49-F238E27FC236}">
                <a16:creationId xmlns:a16="http://schemas.microsoft.com/office/drawing/2014/main" id="{9C476129-FC34-48A7-90C1-87365145110C}"/>
              </a:ext>
            </a:extLst>
          </p:cNvPr>
          <p:cNvPicPr>
            <a:picLocks noChangeAspect="1"/>
          </p:cNvPicPr>
          <p:nvPr/>
        </p:nvPicPr>
        <p:blipFill>
          <a:blip r:embed="rId15"/>
          <a:stretch>
            <a:fillRect/>
          </a:stretch>
        </p:blipFill>
        <p:spPr>
          <a:xfrm>
            <a:off x="1352654" y="5868778"/>
            <a:ext cx="1514518" cy="501684"/>
          </a:xfrm>
          <a:prstGeom prst="rect">
            <a:avLst/>
          </a:prstGeom>
        </p:spPr>
      </p:pic>
      <p:pic>
        <p:nvPicPr>
          <p:cNvPr id="23" name="Picture 22">
            <a:extLst>
              <a:ext uri="{FF2B5EF4-FFF2-40B4-BE49-F238E27FC236}">
                <a16:creationId xmlns:a16="http://schemas.microsoft.com/office/drawing/2014/main" id="{7F5CA7E3-800E-42E3-9B2C-C45E0A1B832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313404" y="5129571"/>
            <a:ext cx="1689806" cy="391424"/>
          </a:xfrm>
          <a:prstGeom prst="rect">
            <a:avLst/>
          </a:prstGeom>
        </p:spPr>
      </p:pic>
      <p:pic>
        <p:nvPicPr>
          <p:cNvPr id="24" name="Picture 23">
            <a:extLst>
              <a:ext uri="{FF2B5EF4-FFF2-40B4-BE49-F238E27FC236}">
                <a16:creationId xmlns:a16="http://schemas.microsoft.com/office/drawing/2014/main" id="{F51EA043-BD6C-42F3-8011-28E9F9E35534}"/>
              </a:ext>
            </a:extLst>
          </p:cNvPr>
          <p:cNvPicPr>
            <a:picLocks noChangeAspect="1"/>
          </p:cNvPicPr>
          <p:nvPr/>
        </p:nvPicPr>
        <p:blipFill rotWithShape="1">
          <a:blip r:embed="rId17"/>
          <a:srcRect t="9762" r="11154" b="55424"/>
          <a:stretch/>
        </p:blipFill>
        <p:spPr>
          <a:xfrm>
            <a:off x="2990987" y="2443465"/>
            <a:ext cx="1332360" cy="628273"/>
          </a:xfrm>
          <a:prstGeom prst="rect">
            <a:avLst/>
          </a:prstGeom>
        </p:spPr>
      </p:pic>
      <p:pic>
        <p:nvPicPr>
          <p:cNvPr id="26" name="Picture 25">
            <a:extLst>
              <a:ext uri="{FF2B5EF4-FFF2-40B4-BE49-F238E27FC236}">
                <a16:creationId xmlns:a16="http://schemas.microsoft.com/office/drawing/2014/main" id="{286FAC34-F394-4E30-BA67-23FB52D46FAB}"/>
              </a:ext>
            </a:extLst>
          </p:cNvPr>
          <p:cNvPicPr>
            <a:picLocks noChangeAspect="1"/>
          </p:cNvPicPr>
          <p:nvPr/>
        </p:nvPicPr>
        <p:blipFill>
          <a:blip r:embed="rId18"/>
          <a:stretch>
            <a:fillRect/>
          </a:stretch>
        </p:blipFill>
        <p:spPr>
          <a:xfrm>
            <a:off x="650947" y="4794056"/>
            <a:ext cx="1878619" cy="639218"/>
          </a:xfrm>
          <a:prstGeom prst="rect">
            <a:avLst/>
          </a:prstGeom>
        </p:spPr>
      </p:pic>
      <p:pic>
        <p:nvPicPr>
          <p:cNvPr id="28" name="Picture 27">
            <a:extLst>
              <a:ext uri="{FF2B5EF4-FFF2-40B4-BE49-F238E27FC236}">
                <a16:creationId xmlns:a16="http://schemas.microsoft.com/office/drawing/2014/main" id="{F32CCE31-9183-496C-8952-810BBFD3649C}"/>
              </a:ext>
            </a:extLst>
          </p:cNvPr>
          <p:cNvPicPr>
            <a:picLocks noChangeAspect="1"/>
          </p:cNvPicPr>
          <p:nvPr/>
        </p:nvPicPr>
        <p:blipFill rotWithShape="1">
          <a:blip r:embed="rId19"/>
          <a:srcRect l="1603" t="12694" r="9717" b="14114"/>
          <a:stretch/>
        </p:blipFill>
        <p:spPr>
          <a:xfrm>
            <a:off x="6444751" y="3631142"/>
            <a:ext cx="1035034" cy="779001"/>
          </a:xfrm>
          <a:prstGeom prst="rect">
            <a:avLst/>
          </a:prstGeom>
        </p:spPr>
      </p:pic>
      <p:pic>
        <p:nvPicPr>
          <p:cNvPr id="30" name="Picture 29">
            <a:extLst>
              <a:ext uri="{FF2B5EF4-FFF2-40B4-BE49-F238E27FC236}">
                <a16:creationId xmlns:a16="http://schemas.microsoft.com/office/drawing/2014/main" id="{733D3786-14D2-4E7A-9AC5-53B7AECFC625}"/>
              </a:ext>
            </a:extLst>
          </p:cNvPr>
          <p:cNvPicPr>
            <a:picLocks noChangeAspect="1"/>
          </p:cNvPicPr>
          <p:nvPr/>
        </p:nvPicPr>
        <p:blipFill>
          <a:blip r:embed="rId20"/>
          <a:stretch>
            <a:fillRect/>
          </a:stretch>
        </p:blipFill>
        <p:spPr>
          <a:xfrm>
            <a:off x="4388023" y="4590864"/>
            <a:ext cx="925381" cy="930131"/>
          </a:xfrm>
          <a:prstGeom prst="rect">
            <a:avLst/>
          </a:prstGeom>
        </p:spPr>
      </p:pic>
      <p:pic>
        <p:nvPicPr>
          <p:cNvPr id="31" name="Picture 30">
            <a:extLst>
              <a:ext uri="{FF2B5EF4-FFF2-40B4-BE49-F238E27FC236}">
                <a16:creationId xmlns:a16="http://schemas.microsoft.com/office/drawing/2014/main" id="{80033F50-433F-4F34-B777-E5E7803B5539}"/>
              </a:ext>
            </a:extLst>
          </p:cNvPr>
          <p:cNvPicPr>
            <a:picLocks noChangeAspect="1"/>
          </p:cNvPicPr>
          <p:nvPr/>
        </p:nvPicPr>
        <p:blipFill>
          <a:blip r:embed="rId21"/>
          <a:stretch>
            <a:fillRect/>
          </a:stretch>
        </p:blipFill>
        <p:spPr>
          <a:xfrm>
            <a:off x="2952164" y="4556528"/>
            <a:ext cx="1284533" cy="964467"/>
          </a:xfrm>
          <a:prstGeom prst="rect">
            <a:avLst/>
          </a:prstGeom>
        </p:spPr>
      </p:pic>
      <p:pic>
        <p:nvPicPr>
          <p:cNvPr id="33" name="Picture 32">
            <a:extLst>
              <a:ext uri="{FF2B5EF4-FFF2-40B4-BE49-F238E27FC236}">
                <a16:creationId xmlns:a16="http://schemas.microsoft.com/office/drawing/2014/main" id="{A9A6541C-4E2B-419B-B165-D0C77977E16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787841" y="5597253"/>
            <a:ext cx="916497" cy="916497"/>
          </a:xfrm>
          <a:prstGeom prst="rect">
            <a:avLst/>
          </a:prstGeom>
        </p:spPr>
      </p:pic>
      <p:pic>
        <p:nvPicPr>
          <p:cNvPr id="34" name="Picture 33">
            <a:extLst>
              <a:ext uri="{FF2B5EF4-FFF2-40B4-BE49-F238E27FC236}">
                <a16:creationId xmlns:a16="http://schemas.microsoft.com/office/drawing/2014/main" id="{64D519AC-E2AA-4E1D-B4BA-4EF7F70FA7E7}"/>
              </a:ext>
            </a:extLst>
          </p:cNvPr>
          <p:cNvPicPr>
            <a:picLocks noChangeAspect="1"/>
          </p:cNvPicPr>
          <p:nvPr/>
        </p:nvPicPr>
        <p:blipFill>
          <a:blip r:embed="rId23"/>
          <a:stretch>
            <a:fillRect/>
          </a:stretch>
        </p:blipFill>
        <p:spPr>
          <a:xfrm>
            <a:off x="2353406" y="3449885"/>
            <a:ext cx="1015352" cy="921201"/>
          </a:xfrm>
          <a:prstGeom prst="rect">
            <a:avLst/>
          </a:prstGeom>
        </p:spPr>
      </p:pic>
      <p:pic>
        <p:nvPicPr>
          <p:cNvPr id="8" name="Picture 7">
            <a:extLst>
              <a:ext uri="{FF2B5EF4-FFF2-40B4-BE49-F238E27FC236}">
                <a16:creationId xmlns:a16="http://schemas.microsoft.com/office/drawing/2014/main" id="{F34DCA2D-D721-418D-BB4D-B4E598FB0FDB}"/>
              </a:ext>
            </a:extLst>
          </p:cNvPr>
          <p:cNvPicPr>
            <a:picLocks noChangeAspect="1"/>
          </p:cNvPicPr>
          <p:nvPr/>
        </p:nvPicPr>
        <p:blipFill rotWithShape="1">
          <a:blip r:embed="rId24"/>
          <a:srcRect l="3499" t="32478" r="11739" b="47273"/>
          <a:stretch/>
        </p:blipFill>
        <p:spPr>
          <a:xfrm>
            <a:off x="4543639" y="3916311"/>
            <a:ext cx="1816539" cy="433973"/>
          </a:xfrm>
          <a:prstGeom prst="rect">
            <a:avLst/>
          </a:prstGeom>
        </p:spPr>
      </p:pic>
      <p:pic>
        <p:nvPicPr>
          <p:cNvPr id="18" name="Picture 17"/>
          <p:cNvPicPr>
            <a:picLocks noChangeAspect="1"/>
          </p:cNvPicPr>
          <p:nvPr/>
        </p:nvPicPr>
        <p:blipFill>
          <a:blip r:embed="rId25"/>
          <a:stretch>
            <a:fillRect/>
          </a:stretch>
        </p:blipFill>
        <p:spPr>
          <a:xfrm>
            <a:off x="7010613" y="4434478"/>
            <a:ext cx="1982273" cy="1122239"/>
          </a:xfrm>
          <a:prstGeom prst="rect">
            <a:avLst/>
          </a:prstGeom>
        </p:spPr>
      </p:pic>
      <p:sp>
        <p:nvSpPr>
          <p:cNvPr id="19" name="Title 18"/>
          <p:cNvSpPr>
            <a:spLocks noGrp="1"/>
          </p:cNvSpPr>
          <p:nvPr>
            <p:ph type="title"/>
          </p:nvPr>
        </p:nvSpPr>
        <p:spPr>
          <a:xfrm>
            <a:off x="628650" y="219905"/>
            <a:ext cx="7886700" cy="1325563"/>
          </a:xfrm>
        </p:spPr>
        <p:txBody>
          <a:bodyPr>
            <a:noAutofit/>
          </a:bodyPr>
          <a:lstStyle/>
          <a:p>
            <a:r>
              <a:rPr lang="en-US" sz="2400" b="1" dirty="0">
                <a:solidFill>
                  <a:schemeClr val="bg1"/>
                </a:solidFill>
                <a:latin typeface="Arial" charset="0"/>
                <a:ea typeface="Arial" charset="0"/>
                <a:cs typeface="Arial" charset="0"/>
              </a:rPr>
              <a:t>Local, Regional &amp; International Supporting Partners</a:t>
            </a:r>
          </a:p>
        </p:txBody>
      </p:sp>
      <p:cxnSp>
        <p:nvCxnSpPr>
          <p:cNvPr id="32" name="Straight Connector 31"/>
          <p:cNvCxnSpPr/>
          <p:nvPr/>
        </p:nvCxnSpPr>
        <p:spPr>
          <a:xfrm flipV="1">
            <a:off x="675250" y="1208665"/>
            <a:ext cx="7840100" cy="3069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F69DD2C3-29FB-42F0-9C4F-1EA451CEDFF1}"/>
              </a:ext>
            </a:extLst>
          </p:cNvPr>
          <p:cNvPicPr>
            <a:picLocks noChangeAspect="1"/>
          </p:cNvPicPr>
          <p:nvPr/>
        </p:nvPicPr>
        <p:blipFill>
          <a:blip r:embed="rId26"/>
          <a:stretch>
            <a:fillRect/>
          </a:stretch>
        </p:blipFill>
        <p:spPr>
          <a:xfrm>
            <a:off x="5588924" y="2094639"/>
            <a:ext cx="847505" cy="1017005"/>
          </a:xfrm>
          <a:prstGeom prst="rect">
            <a:avLst/>
          </a:prstGeom>
        </p:spPr>
      </p:pic>
      <p:pic>
        <p:nvPicPr>
          <p:cNvPr id="37" name="Picture 36">
            <a:extLst>
              <a:ext uri="{FF2B5EF4-FFF2-40B4-BE49-F238E27FC236}">
                <a16:creationId xmlns:a16="http://schemas.microsoft.com/office/drawing/2014/main" id="{370FE060-E953-4B28-BEE4-B7F33F53A785}"/>
              </a:ext>
            </a:extLst>
          </p:cNvPr>
          <p:cNvPicPr>
            <a:picLocks noChangeAspect="1"/>
          </p:cNvPicPr>
          <p:nvPr/>
        </p:nvPicPr>
        <p:blipFill>
          <a:blip r:embed="rId27"/>
          <a:stretch>
            <a:fillRect/>
          </a:stretch>
        </p:blipFill>
        <p:spPr>
          <a:xfrm>
            <a:off x="4457800" y="2161055"/>
            <a:ext cx="976519" cy="976519"/>
          </a:xfrm>
          <a:prstGeom prst="rect">
            <a:avLst/>
          </a:prstGeom>
        </p:spPr>
      </p:pic>
      <p:pic>
        <p:nvPicPr>
          <p:cNvPr id="38" name="Picture 37">
            <a:extLst>
              <a:ext uri="{FF2B5EF4-FFF2-40B4-BE49-F238E27FC236}">
                <a16:creationId xmlns:a16="http://schemas.microsoft.com/office/drawing/2014/main" id="{CC2FE5AF-B418-45E2-AFFB-6A933C5BD967}"/>
              </a:ext>
            </a:extLst>
          </p:cNvPr>
          <p:cNvPicPr>
            <a:picLocks noChangeAspect="1"/>
          </p:cNvPicPr>
          <p:nvPr/>
        </p:nvPicPr>
        <p:blipFill rotWithShape="1">
          <a:blip r:embed="rId28"/>
          <a:srcRect l="8023" r="17683"/>
          <a:stretch/>
        </p:blipFill>
        <p:spPr>
          <a:xfrm>
            <a:off x="3594430" y="3429000"/>
            <a:ext cx="708942" cy="954224"/>
          </a:xfrm>
          <a:prstGeom prst="rect">
            <a:avLst/>
          </a:prstGeom>
        </p:spPr>
      </p:pic>
      <p:sp>
        <p:nvSpPr>
          <p:cNvPr id="9" name="Footer Placeholder 8">
            <a:extLst>
              <a:ext uri="{FF2B5EF4-FFF2-40B4-BE49-F238E27FC236}">
                <a16:creationId xmlns:a16="http://schemas.microsoft.com/office/drawing/2014/main" id="{5DC47411-D0DC-48C5-9548-BE1BF4A6288F}"/>
              </a:ext>
            </a:extLst>
          </p:cNvPr>
          <p:cNvSpPr>
            <a:spLocks noGrp="1"/>
          </p:cNvSpPr>
          <p:nvPr>
            <p:ph type="ftr" sz="quarter" idx="11"/>
          </p:nvPr>
        </p:nvSpPr>
        <p:spPr>
          <a:xfrm>
            <a:off x="4603684" y="6428070"/>
            <a:ext cx="4450836" cy="365125"/>
          </a:xfrm>
        </p:spPr>
        <p:txBody>
          <a:bodyPr/>
          <a:lstStyle/>
          <a:p>
            <a:pPr algn="r"/>
            <a:r>
              <a:rPr lang="en-GB" sz="800" b="1" dirty="0">
                <a:solidFill>
                  <a:schemeClr val="bg1"/>
                </a:solidFill>
                <a:latin typeface="Arial" panose="020B0604020202020204" pitchFamily="34" charset="0"/>
                <a:cs typeface="Arial" panose="020B0604020202020204" pitchFamily="34" charset="0"/>
              </a:rPr>
              <a:t>Alwyn R. Ponteen, MSc - Chief Fisheries &amp; Ocean Governance Officer </a:t>
            </a:r>
            <a:endParaRPr lang="en-US" sz="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0663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050E94-D61C-4FC0-90B0-478C22F551AC}"/>
              </a:ext>
            </a:extLst>
          </p:cNvPr>
          <p:cNvPicPr>
            <a:picLocks noChangeAspect="1"/>
          </p:cNvPicPr>
          <p:nvPr/>
        </p:nvPicPr>
        <p:blipFill rotWithShape="1">
          <a:blip r:embed="rId3">
            <a:alphaModFix amt="35000"/>
          </a:blip>
          <a:srcRect/>
          <a:stretch/>
        </p:blipFill>
        <p:spPr>
          <a:xfrm>
            <a:off x="20" y="14614"/>
            <a:ext cx="9143980" cy="6857999"/>
          </a:xfrm>
          <a:prstGeom prst="rect">
            <a:avLst/>
          </a:prstGeom>
          <a:solidFill>
            <a:schemeClr val="accent5">
              <a:lumMod val="75000"/>
            </a:schemeClr>
          </a:solidFill>
        </p:spPr>
      </p:pic>
      <p:sp>
        <p:nvSpPr>
          <p:cNvPr id="2" name="Title 1"/>
          <p:cNvSpPr>
            <a:spLocks noGrp="1"/>
          </p:cNvSpPr>
          <p:nvPr>
            <p:ph type="title"/>
          </p:nvPr>
        </p:nvSpPr>
        <p:spPr>
          <a:xfrm>
            <a:off x="628650" y="1065862"/>
            <a:ext cx="2484873" cy="4726276"/>
          </a:xfrm>
        </p:spPr>
        <p:txBody>
          <a:bodyPr anchor="t">
            <a:normAutofit/>
          </a:bodyPr>
          <a:lstStyle/>
          <a:p>
            <a:pPr algn="r"/>
            <a:br>
              <a:rPr lang="en-US" sz="4000" b="1" dirty="0">
                <a:solidFill>
                  <a:srgbClr val="FFFFFF"/>
                </a:solidFill>
                <a:latin typeface="Arial" charset="0"/>
                <a:ea typeface="Arial" charset="0"/>
                <a:cs typeface="Arial" charset="0"/>
              </a:rPr>
            </a:br>
            <a:br>
              <a:rPr lang="en-US" sz="4000" b="1" dirty="0">
                <a:solidFill>
                  <a:srgbClr val="FFFFFF"/>
                </a:solidFill>
                <a:latin typeface="Arial" charset="0"/>
                <a:ea typeface="Arial" charset="0"/>
                <a:cs typeface="Arial" charset="0"/>
              </a:rPr>
            </a:br>
            <a:r>
              <a:rPr lang="en-US" sz="4000" b="1" dirty="0">
                <a:solidFill>
                  <a:srgbClr val="FFFFFF"/>
                </a:solidFill>
                <a:latin typeface="Arial" charset="0"/>
                <a:ea typeface="Arial" charset="0"/>
                <a:cs typeface="Arial" charset="0"/>
              </a:rPr>
              <a:t>Results</a:t>
            </a:r>
            <a:endParaRPr lang="en-US" sz="4000" dirty="0">
              <a:solidFill>
                <a:srgbClr val="FFFFFF"/>
              </a:solidFill>
              <a:latin typeface="Arial" charset="0"/>
              <a:ea typeface="Arial" charset="0"/>
              <a:cs typeface="Arial" charset="0"/>
            </a:endParaRPr>
          </a:p>
        </p:txBody>
      </p:sp>
      <p:sp>
        <p:nvSpPr>
          <p:cNvPr id="9" name="Rectangle 8"/>
          <p:cNvSpPr/>
          <p:nvPr/>
        </p:nvSpPr>
        <p:spPr>
          <a:xfrm>
            <a:off x="4810530" y="1131656"/>
            <a:ext cx="1991169" cy="266489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400" dirty="0">
              <a:latin typeface="Arial" charset="0"/>
              <a:ea typeface="Arial" charset="0"/>
              <a:cs typeface="Arial" charset="0"/>
            </a:endParaRPr>
          </a:p>
          <a:p>
            <a:r>
              <a:rPr lang="en-US" sz="1400" b="1" dirty="0">
                <a:latin typeface="Arial" charset="0"/>
                <a:ea typeface="Arial" charset="0"/>
                <a:cs typeface="Arial" charset="0"/>
              </a:rPr>
              <a:t>GOAL 3.1 </a:t>
            </a:r>
          </a:p>
          <a:p>
            <a:r>
              <a:rPr lang="en-US" sz="1400" dirty="0">
                <a:latin typeface="Arial" charset="0"/>
                <a:ea typeface="Arial" charset="0"/>
                <a:cs typeface="Arial" charset="0"/>
              </a:rPr>
              <a:t>  </a:t>
            </a:r>
          </a:p>
          <a:p>
            <a:r>
              <a:rPr lang="en-US" sz="1400" dirty="0">
                <a:latin typeface="Arial" charset="0"/>
                <a:ea typeface="Arial" charset="0"/>
                <a:cs typeface="Arial" charset="0"/>
              </a:rPr>
              <a:t>Expand and modernize infrastructure projects and capacity building </a:t>
            </a:r>
            <a:r>
              <a:rPr lang="en-US" sz="1400" dirty="0" err="1">
                <a:latin typeface="Arial" charset="0"/>
                <a:ea typeface="Arial" charset="0"/>
                <a:cs typeface="Arial" charset="0"/>
              </a:rPr>
              <a:t>programmes</a:t>
            </a:r>
            <a:r>
              <a:rPr lang="en-US" sz="1400" dirty="0">
                <a:latin typeface="Arial" charset="0"/>
                <a:ea typeface="Arial" charset="0"/>
                <a:cs typeface="Arial" charset="0"/>
              </a:rPr>
              <a:t> for the management of fisheries and ocean resources</a:t>
            </a:r>
          </a:p>
        </p:txBody>
      </p:sp>
      <p:sp>
        <p:nvSpPr>
          <p:cNvPr id="10" name="Rectangle 9"/>
          <p:cNvSpPr/>
          <p:nvPr/>
        </p:nvSpPr>
        <p:spPr>
          <a:xfrm>
            <a:off x="4810530" y="3894694"/>
            <a:ext cx="1991169" cy="272858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GB" sz="1400" dirty="0">
              <a:latin typeface="Arial" charset="0"/>
              <a:ea typeface="Arial" charset="0"/>
              <a:cs typeface="Arial" charset="0"/>
            </a:endParaRPr>
          </a:p>
          <a:p>
            <a:pPr lvl="0"/>
            <a:r>
              <a:rPr lang="en-GB" sz="1400" b="1" dirty="0">
                <a:latin typeface="Arial" charset="0"/>
                <a:ea typeface="Arial" charset="0"/>
                <a:cs typeface="Arial" charset="0"/>
              </a:rPr>
              <a:t>GOAL 3.3 </a:t>
            </a:r>
          </a:p>
          <a:p>
            <a:pPr lvl="0"/>
            <a:endParaRPr lang="en-GB" sz="1400" dirty="0">
              <a:latin typeface="Arial" charset="0"/>
              <a:ea typeface="Arial" charset="0"/>
              <a:cs typeface="Arial" charset="0"/>
            </a:endParaRPr>
          </a:p>
          <a:p>
            <a:pPr lvl="0"/>
            <a:r>
              <a:rPr lang="en-GB" sz="1400" dirty="0">
                <a:latin typeface="Arial" charset="0"/>
                <a:ea typeface="Arial" charset="0"/>
                <a:cs typeface="Arial" charset="0"/>
              </a:rPr>
              <a:t>Modernize the legal framework for the Governance, management, Conservation and sustainable utilization of the Fisheries and Ocean Resources sub-sector</a:t>
            </a:r>
          </a:p>
        </p:txBody>
      </p:sp>
      <p:sp>
        <p:nvSpPr>
          <p:cNvPr id="12" name="Rectangle 11"/>
          <p:cNvSpPr/>
          <p:nvPr/>
        </p:nvSpPr>
        <p:spPr>
          <a:xfrm>
            <a:off x="6846903" y="1131656"/>
            <a:ext cx="1991169" cy="266489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GB" sz="1400" dirty="0">
              <a:latin typeface="Arial" charset="0"/>
              <a:ea typeface="Arial" charset="0"/>
              <a:cs typeface="Arial" charset="0"/>
            </a:endParaRPr>
          </a:p>
          <a:p>
            <a:pPr lvl="0"/>
            <a:r>
              <a:rPr lang="en-GB" sz="1400" b="1" dirty="0">
                <a:latin typeface="Arial" charset="0"/>
                <a:ea typeface="Arial" charset="0"/>
                <a:cs typeface="Arial" charset="0"/>
              </a:rPr>
              <a:t>GOAL 3.2</a:t>
            </a:r>
          </a:p>
          <a:p>
            <a:pPr lvl="0"/>
            <a:endParaRPr lang="en-GB" sz="1400" dirty="0">
              <a:latin typeface="Arial" charset="0"/>
              <a:ea typeface="Arial" charset="0"/>
              <a:cs typeface="Arial" charset="0"/>
            </a:endParaRPr>
          </a:p>
          <a:p>
            <a:pPr lvl="0"/>
            <a:r>
              <a:rPr lang="en-GB" sz="1400" dirty="0">
                <a:latin typeface="Arial" charset="0"/>
                <a:ea typeface="Arial" charset="0"/>
                <a:cs typeface="Arial" charset="0"/>
              </a:rPr>
              <a:t>Strengthen the Fisheries Unit’s capacity to execute its Mandate and deliver services</a:t>
            </a:r>
          </a:p>
          <a:p>
            <a:pPr lvl="0"/>
            <a:endParaRPr lang="en-GB" sz="1400" dirty="0">
              <a:latin typeface="Arial" charset="0"/>
              <a:ea typeface="Arial" charset="0"/>
              <a:cs typeface="Arial" charset="0"/>
            </a:endParaRPr>
          </a:p>
        </p:txBody>
      </p:sp>
      <p:sp>
        <p:nvSpPr>
          <p:cNvPr id="14" name="Rectangle 13"/>
          <p:cNvSpPr/>
          <p:nvPr/>
        </p:nvSpPr>
        <p:spPr>
          <a:xfrm>
            <a:off x="6846903" y="3894694"/>
            <a:ext cx="1991169" cy="272858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GB" sz="1400" dirty="0">
              <a:latin typeface="Arial" charset="0"/>
              <a:ea typeface="Arial" charset="0"/>
              <a:cs typeface="Arial" charset="0"/>
            </a:endParaRPr>
          </a:p>
          <a:p>
            <a:pPr lvl="0"/>
            <a:r>
              <a:rPr lang="en-GB" sz="1400" b="1" dirty="0">
                <a:latin typeface="Arial" charset="0"/>
                <a:ea typeface="Arial" charset="0"/>
                <a:cs typeface="Arial" charset="0"/>
              </a:rPr>
              <a:t>GOAL 3.4 </a:t>
            </a:r>
          </a:p>
          <a:p>
            <a:pPr lvl="0"/>
            <a:endParaRPr lang="en-GB" sz="1400" dirty="0">
              <a:latin typeface="Arial" charset="0"/>
              <a:ea typeface="Arial" charset="0"/>
              <a:cs typeface="Arial" charset="0"/>
            </a:endParaRPr>
          </a:p>
          <a:p>
            <a:pPr lvl="0"/>
            <a:r>
              <a:rPr lang="en-GB" sz="1400" dirty="0">
                <a:latin typeface="Arial" charset="0"/>
                <a:ea typeface="Arial" charset="0"/>
                <a:cs typeface="Arial" charset="0"/>
              </a:rPr>
              <a:t>Collaborate with stakeholders and strategic partners to promote increased consumption of local fish and other marine products </a:t>
            </a:r>
          </a:p>
        </p:txBody>
      </p:sp>
      <p:pic>
        <p:nvPicPr>
          <p:cNvPr id="15" name="Picture 14">
            <a:extLst>
              <a:ext uri="{FF2B5EF4-FFF2-40B4-BE49-F238E27FC236}">
                <a16:creationId xmlns:a16="http://schemas.microsoft.com/office/drawing/2014/main" id="{8B4F3FCC-1729-4EFF-AB05-32E705231F72}"/>
              </a:ext>
            </a:extLst>
          </p:cNvPr>
          <p:cNvPicPr>
            <a:picLocks noChangeAspect="1"/>
          </p:cNvPicPr>
          <p:nvPr/>
        </p:nvPicPr>
        <p:blipFill rotWithShape="1">
          <a:blip r:embed="rId4"/>
          <a:srcRect l="33016" t="10066" r="33049" b="4861"/>
          <a:stretch/>
        </p:blipFill>
        <p:spPr>
          <a:xfrm rot="20160052">
            <a:off x="1237718" y="3276518"/>
            <a:ext cx="2121880" cy="2812875"/>
          </a:xfrm>
          <a:prstGeom prst="rect">
            <a:avLst/>
          </a:prstGeom>
        </p:spPr>
      </p:pic>
      <p:sp>
        <p:nvSpPr>
          <p:cNvPr id="16" name="Title 1"/>
          <p:cNvSpPr txBox="1">
            <a:spLocks/>
          </p:cNvSpPr>
          <p:nvPr/>
        </p:nvSpPr>
        <p:spPr>
          <a:xfrm>
            <a:off x="4834750" y="365860"/>
            <a:ext cx="4074762" cy="6819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i="1">
                <a:solidFill>
                  <a:srgbClr val="FFFFFF"/>
                </a:solidFill>
                <a:latin typeface="Arial" charset="0"/>
                <a:ea typeface="Arial" charset="0"/>
                <a:cs typeface="Arial" charset="0"/>
              </a:rPr>
              <a:t>3.0 Fisheries </a:t>
            </a:r>
            <a:r>
              <a:rPr lang="en-US" sz="1800" b="1" i="1" dirty="0">
                <a:solidFill>
                  <a:srgbClr val="FFFFFF"/>
                </a:solidFill>
                <a:latin typeface="Arial" charset="0"/>
                <a:ea typeface="Arial" charset="0"/>
                <a:cs typeface="Arial" charset="0"/>
              </a:rPr>
              <a:t>&amp; Ocean Resources</a:t>
            </a:r>
          </a:p>
        </p:txBody>
      </p:sp>
      <p:sp>
        <p:nvSpPr>
          <p:cNvPr id="3" name="Footer Placeholder 2">
            <a:extLst>
              <a:ext uri="{FF2B5EF4-FFF2-40B4-BE49-F238E27FC236}">
                <a16:creationId xmlns:a16="http://schemas.microsoft.com/office/drawing/2014/main" id="{A4E79C78-2156-4F43-A75B-109672911310}"/>
              </a:ext>
            </a:extLst>
          </p:cNvPr>
          <p:cNvSpPr>
            <a:spLocks noGrp="1"/>
          </p:cNvSpPr>
          <p:nvPr>
            <p:ph type="ftr" sz="quarter" idx="11"/>
          </p:nvPr>
        </p:nvSpPr>
        <p:spPr>
          <a:xfrm>
            <a:off x="20" y="6478261"/>
            <a:ext cx="4204057" cy="365125"/>
          </a:xfrm>
        </p:spPr>
        <p:txBody>
          <a:bodyPr/>
          <a:lstStyle/>
          <a:p>
            <a:r>
              <a:rPr lang="en-GB" sz="800" dirty="0">
                <a:latin typeface="Arial" panose="020B0604020202020204" pitchFamily="34" charset="0"/>
                <a:cs typeface="Arial" panose="020B0604020202020204" pitchFamily="34" charset="0"/>
              </a:rPr>
              <a:t>Alwyn R. Ponteen, MSc - Chief Fisheries &amp; Ocean Governance Officer </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1607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050E94-D61C-4FC0-90B0-478C22F551AC}"/>
              </a:ext>
            </a:extLst>
          </p:cNvPr>
          <p:cNvPicPr>
            <a:picLocks noChangeAspect="1"/>
          </p:cNvPicPr>
          <p:nvPr/>
        </p:nvPicPr>
        <p:blipFill rotWithShape="1">
          <a:blip r:embed="rId3">
            <a:alphaModFix amt="35000"/>
          </a:blip>
          <a:srcRect/>
          <a:stretch/>
        </p:blipFill>
        <p:spPr>
          <a:xfrm>
            <a:off x="20" y="14614"/>
            <a:ext cx="9143980" cy="6857999"/>
          </a:xfrm>
          <a:prstGeom prst="rect">
            <a:avLst/>
          </a:prstGeom>
          <a:solidFill>
            <a:schemeClr val="accent5">
              <a:lumMod val="75000"/>
            </a:schemeClr>
          </a:solidFill>
        </p:spPr>
      </p:pic>
      <p:sp>
        <p:nvSpPr>
          <p:cNvPr id="2" name="Title 1"/>
          <p:cNvSpPr>
            <a:spLocks noGrp="1"/>
          </p:cNvSpPr>
          <p:nvPr>
            <p:ph type="title"/>
          </p:nvPr>
        </p:nvSpPr>
        <p:spPr>
          <a:xfrm>
            <a:off x="628650" y="1065862"/>
            <a:ext cx="2484873" cy="4726276"/>
          </a:xfrm>
        </p:spPr>
        <p:txBody>
          <a:bodyPr anchor="ctr">
            <a:normAutofit/>
          </a:bodyPr>
          <a:lstStyle/>
          <a:p>
            <a:r>
              <a:rPr lang="en-US" sz="4000" b="1" dirty="0">
                <a:solidFill>
                  <a:srgbClr val="FFFFFF"/>
                </a:solidFill>
                <a:latin typeface="Arial" charset="0"/>
                <a:ea typeface="Arial" charset="0"/>
                <a:cs typeface="Arial" charset="0"/>
              </a:rPr>
              <a:t>Results</a:t>
            </a:r>
            <a:br>
              <a:rPr lang="en-US" sz="4000" b="1" dirty="0">
                <a:solidFill>
                  <a:srgbClr val="FFFFFF"/>
                </a:solidFill>
                <a:latin typeface="Arial" charset="0"/>
                <a:ea typeface="Arial" charset="0"/>
                <a:cs typeface="Arial" charset="0"/>
              </a:rPr>
            </a:br>
            <a:br>
              <a:rPr lang="en-US" sz="4000" b="1" dirty="0">
                <a:solidFill>
                  <a:srgbClr val="FFFFFF"/>
                </a:solidFill>
                <a:latin typeface="Arial" charset="0"/>
                <a:ea typeface="Arial" charset="0"/>
                <a:cs typeface="Arial" charset="0"/>
              </a:rPr>
            </a:br>
            <a:r>
              <a:rPr lang="en-US" sz="1600" i="1" dirty="0">
                <a:solidFill>
                  <a:srgbClr val="FFFFFF"/>
                </a:solidFill>
                <a:latin typeface="Arial" charset="0"/>
                <a:ea typeface="Arial" charset="0"/>
                <a:cs typeface="Arial" charset="0"/>
              </a:rPr>
              <a:t>Partnership finance to by 90% over 5 years, without which we would not have been able to achieve results due to limited budget.</a:t>
            </a:r>
          </a:p>
        </p:txBody>
      </p:sp>
      <p:graphicFrame>
        <p:nvGraphicFramePr>
          <p:cNvPr id="16" name="Content Placeholder 5">
            <a:extLst>
              <a:ext uri="{FF2B5EF4-FFF2-40B4-BE49-F238E27FC236}">
                <a16:creationId xmlns:a16="http://schemas.microsoft.com/office/drawing/2014/main" id="{989178E4-DD99-4B39-BFA6-302417242123}"/>
              </a:ext>
            </a:extLst>
          </p:cNvPr>
          <p:cNvGraphicFramePr>
            <a:graphicFrameLocks/>
          </p:cNvGraphicFramePr>
          <p:nvPr>
            <p:extLst>
              <p:ext uri="{D42A27DB-BD31-4B8C-83A1-F6EECF244321}">
                <p14:modId xmlns:p14="http://schemas.microsoft.com/office/powerpoint/2010/main" val="2984780826"/>
              </p:ext>
            </p:extLst>
          </p:nvPr>
        </p:nvGraphicFramePr>
        <p:xfrm>
          <a:off x="3706126" y="563635"/>
          <a:ext cx="5365457" cy="58915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7" name="Rectangle 16"/>
          <p:cNvSpPr/>
          <p:nvPr/>
        </p:nvSpPr>
        <p:spPr>
          <a:xfrm>
            <a:off x="600178" y="3040536"/>
            <a:ext cx="2438975" cy="21945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0F198FAA-D5F6-4FB6-91D9-F8B7B7C3F214}"/>
              </a:ext>
            </a:extLst>
          </p:cNvPr>
          <p:cNvSpPr>
            <a:spLocks noGrp="1"/>
          </p:cNvSpPr>
          <p:nvPr>
            <p:ph type="ftr" sz="quarter" idx="11"/>
          </p:nvPr>
        </p:nvSpPr>
        <p:spPr>
          <a:xfrm>
            <a:off x="20" y="6492875"/>
            <a:ext cx="4358169" cy="365125"/>
          </a:xfrm>
        </p:spPr>
        <p:txBody>
          <a:bodyPr/>
          <a:lstStyle/>
          <a:p>
            <a:pPr algn="l"/>
            <a:r>
              <a:rPr lang="en-GB" sz="800" dirty="0">
                <a:latin typeface="Arial" panose="020B0604020202020204" pitchFamily="34" charset="0"/>
                <a:cs typeface="Arial" panose="020B0604020202020204" pitchFamily="34" charset="0"/>
              </a:rPr>
              <a:t>Alwyn R Ponteen, MSc - Chief Fisheries &amp; Ocean Governance Officer </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9399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28F64C6-FE22-4FC1-A763-DFCC514811B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a:extLst>
              <a:ext uri="{FF2B5EF4-FFF2-40B4-BE49-F238E27FC236}">
                <a16:creationId xmlns:a16="http://schemas.microsoft.com/office/drawing/2014/main" id="{5C34627B-48E6-4F4D-B843-97717A86B49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202FD6B-2419-4312-BC5A-9BD85A65236F}"/>
              </a:ext>
            </a:extLst>
          </p:cNvPr>
          <p:cNvPicPr>
            <a:picLocks noChangeAspect="1"/>
          </p:cNvPicPr>
          <p:nvPr/>
        </p:nvPicPr>
        <p:blipFill rotWithShape="1">
          <a:blip r:embed="rId3"/>
          <a:srcRect l="9121" r="4279" b="-5"/>
          <a:stretch/>
        </p:blipFill>
        <p:spPr>
          <a:xfrm>
            <a:off x="238226" y="3509433"/>
            <a:ext cx="3120339" cy="3026833"/>
          </a:xfrm>
          <a:prstGeom prst="rect">
            <a:avLst/>
          </a:prstGeom>
        </p:spPr>
      </p:pic>
      <p:pic>
        <p:nvPicPr>
          <p:cNvPr id="10" name="Picture 9">
            <a:extLst>
              <a:ext uri="{FF2B5EF4-FFF2-40B4-BE49-F238E27FC236}">
                <a16:creationId xmlns:a16="http://schemas.microsoft.com/office/drawing/2014/main" id="{524E45DF-E545-46A7-A8CE-9B8C5E474652}"/>
              </a:ext>
            </a:extLst>
          </p:cNvPr>
          <p:cNvPicPr>
            <a:picLocks noChangeAspect="1"/>
          </p:cNvPicPr>
          <p:nvPr/>
        </p:nvPicPr>
        <p:blipFill rotWithShape="1">
          <a:blip r:embed="rId4"/>
          <a:srcRect r="49981" b="31696"/>
          <a:stretch/>
        </p:blipFill>
        <p:spPr>
          <a:xfrm>
            <a:off x="3479216" y="321733"/>
            <a:ext cx="2654982" cy="2039396"/>
          </a:xfrm>
          <a:prstGeom prst="rect">
            <a:avLst/>
          </a:prstGeom>
        </p:spPr>
      </p:pic>
      <p:pic>
        <p:nvPicPr>
          <p:cNvPr id="5" name="Picture 4">
            <a:extLst>
              <a:ext uri="{FF2B5EF4-FFF2-40B4-BE49-F238E27FC236}">
                <a16:creationId xmlns:a16="http://schemas.microsoft.com/office/drawing/2014/main" id="{039ED643-F076-4AC0-8C12-086559308C05}"/>
              </a:ext>
            </a:extLst>
          </p:cNvPr>
          <p:cNvPicPr>
            <a:picLocks noChangeAspect="1"/>
          </p:cNvPicPr>
          <p:nvPr/>
        </p:nvPicPr>
        <p:blipFill rotWithShape="1">
          <a:blip r:embed="rId5"/>
          <a:srcRect t="8460"/>
          <a:stretch/>
        </p:blipFill>
        <p:spPr>
          <a:xfrm>
            <a:off x="6261427" y="321734"/>
            <a:ext cx="2651693" cy="2985818"/>
          </a:xfrm>
          <a:prstGeom prst="rect">
            <a:avLst/>
          </a:prstGeom>
        </p:spPr>
      </p:pic>
      <p:pic>
        <p:nvPicPr>
          <p:cNvPr id="16" name="Picture 15">
            <a:extLst>
              <a:ext uri="{FF2B5EF4-FFF2-40B4-BE49-F238E27FC236}">
                <a16:creationId xmlns:a16="http://schemas.microsoft.com/office/drawing/2014/main" id="{CDA54B50-91F6-40B9-9B38-C8CD2A4BEF46}"/>
              </a:ext>
            </a:extLst>
          </p:cNvPr>
          <p:cNvPicPr>
            <a:picLocks noChangeAspect="1"/>
          </p:cNvPicPr>
          <p:nvPr/>
        </p:nvPicPr>
        <p:blipFill rotWithShape="1">
          <a:blip r:embed="rId6">
            <a:extLst>
              <a:ext uri="{28A0092B-C50C-407E-A947-70E740481C1C}">
                <a14:useLocalDpi xmlns:a14="http://schemas.microsoft.com/office/drawing/2010/main" val="0"/>
              </a:ext>
            </a:extLst>
          </a:blip>
          <a:srcRect l="15455" r="7387" b="-4"/>
          <a:stretch/>
        </p:blipFill>
        <p:spPr>
          <a:xfrm>
            <a:off x="238226" y="321733"/>
            <a:ext cx="3113761" cy="3026834"/>
          </a:xfrm>
          <a:prstGeom prst="rect">
            <a:avLst/>
          </a:prstGeom>
        </p:spPr>
      </p:pic>
      <p:sp>
        <p:nvSpPr>
          <p:cNvPr id="3" name="TextBox 2"/>
          <p:cNvSpPr txBox="1"/>
          <p:nvPr/>
        </p:nvSpPr>
        <p:spPr>
          <a:xfrm>
            <a:off x="3479216" y="2424839"/>
            <a:ext cx="2900861" cy="461665"/>
          </a:xfrm>
          <a:prstGeom prst="rect">
            <a:avLst/>
          </a:prstGeom>
          <a:noFill/>
        </p:spPr>
        <p:txBody>
          <a:bodyPr wrap="square" rtlCol="0">
            <a:spAutoFit/>
          </a:bodyPr>
          <a:lstStyle/>
          <a:p>
            <a:r>
              <a:rPr lang="en-US" sz="2400" b="1" dirty="0">
                <a:solidFill>
                  <a:schemeClr val="bg1"/>
                </a:solidFill>
                <a:latin typeface="Arial" charset="0"/>
                <a:ea typeface="Arial" charset="0"/>
                <a:cs typeface="Arial" charset="0"/>
              </a:rPr>
              <a:t>Succorfish IVMS </a:t>
            </a:r>
          </a:p>
        </p:txBody>
      </p:sp>
      <p:sp>
        <p:nvSpPr>
          <p:cNvPr id="13" name="Title 1">
            <a:extLst>
              <a:ext uri="{FF2B5EF4-FFF2-40B4-BE49-F238E27FC236}">
                <a16:creationId xmlns:a16="http://schemas.microsoft.com/office/drawing/2014/main" id="{16FF7FFE-76B6-4D77-A3B3-7391B8C7C885}"/>
              </a:ext>
            </a:extLst>
          </p:cNvPr>
          <p:cNvSpPr>
            <a:spLocks noGrp="1"/>
          </p:cNvSpPr>
          <p:nvPr>
            <p:ph type="title"/>
          </p:nvPr>
        </p:nvSpPr>
        <p:spPr>
          <a:xfrm>
            <a:off x="3829532" y="3931011"/>
            <a:ext cx="4848966" cy="1516014"/>
          </a:xfrm>
        </p:spPr>
        <p:txBody>
          <a:bodyPr vert="horz" lIns="91440" tIns="45720" rIns="91440" bIns="45720" rtlCol="0" anchor="b">
            <a:noAutofit/>
          </a:bodyPr>
          <a:lstStyle/>
          <a:p>
            <a:r>
              <a:rPr lang="en-US" sz="1400" b="1" kern="1200" dirty="0">
                <a:solidFill>
                  <a:schemeClr val="bg1"/>
                </a:solidFill>
                <a:latin typeface="Arial" charset="0"/>
                <a:ea typeface="Arial" charset="0"/>
                <a:cs typeface="Arial" charset="0"/>
              </a:rPr>
              <a:t>Results: A technological revolution in Montserrat’s Ocean Governance</a:t>
            </a:r>
            <a:br>
              <a:rPr lang="en-US" sz="1400" b="1" dirty="0">
                <a:solidFill>
                  <a:schemeClr val="bg1"/>
                </a:solidFill>
                <a:latin typeface="Arial" charset="0"/>
                <a:ea typeface="Arial" charset="0"/>
                <a:cs typeface="Arial" charset="0"/>
              </a:rPr>
            </a:br>
            <a:br>
              <a:rPr lang="en-US" sz="1400" kern="1200" dirty="0">
                <a:solidFill>
                  <a:schemeClr val="bg1"/>
                </a:solidFill>
                <a:latin typeface="Arial" charset="0"/>
                <a:ea typeface="Arial" charset="0"/>
                <a:cs typeface="Arial" charset="0"/>
              </a:rPr>
            </a:br>
            <a:r>
              <a:rPr lang="en-US" sz="1400" kern="1200" dirty="0">
                <a:solidFill>
                  <a:schemeClr val="bg1"/>
                </a:solidFill>
                <a:latin typeface="Arial" charset="0"/>
                <a:ea typeface="Arial" charset="0"/>
                <a:cs typeface="Arial" charset="0"/>
              </a:rPr>
              <a:t>Integrating vessel movement and improvin</a:t>
            </a:r>
            <a:r>
              <a:rPr lang="en-US" sz="1400" dirty="0">
                <a:solidFill>
                  <a:schemeClr val="bg1"/>
                </a:solidFill>
                <a:latin typeface="Arial" charset="0"/>
                <a:ea typeface="Arial" charset="0"/>
                <a:cs typeface="Arial" charset="0"/>
              </a:rPr>
              <a:t>g </a:t>
            </a:r>
            <a:r>
              <a:rPr lang="en-US" sz="1400" kern="1200" dirty="0">
                <a:solidFill>
                  <a:schemeClr val="bg1"/>
                </a:solidFill>
                <a:latin typeface="Arial" charset="0"/>
                <a:ea typeface="Arial" charset="0"/>
                <a:cs typeface="Arial" charset="0"/>
              </a:rPr>
              <a:t>fisheries data collection for marine management,  MSP and valuing ecosystem goods and services </a:t>
            </a:r>
            <a:br>
              <a:rPr lang="en-US" sz="1400" kern="1200" dirty="0">
                <a:solidFill>
                  <a:schemeClr val="bg1"/>
                </a:solidFill>
                <a:latin typeface="Arial" charset="0"/>
                <a:ea typeface="Arial" charset="0"/>
                <a:cs typeface="Arial" charset="0"/>
              </a:rPr>
            </a:br>
            <a:endParaRPr lang="en-US" sz="1400" kern="1200" dirty="0">
              <a:solidFill>
                <a:schemeClr val="bg1"/>
              </a:solidFill>
              <a:latin typeface="Arial" charset="0"/>
              <a:ea typeface="Arial" charset="0"/>
              <a:cs typeface="Arial" charset="0"/>
            </a:endParaRPr>
          </a:p>
        </p:txBody>
      </p:sp>
      <p:sp>
        <p:nvSpPr>
          <p:cNvPr id="2" name="Footer Placeholder 1">
            <a:extLst>
              <a:ext uri="{FF2B5EF4-FFF2-40B4-BE49-F238E27FC236}">
                <a16:creationId xmlns:a16="http://schemas.microsoft.com/office/drawing/2014/main" id="{A62CBA9A-683F-4813-925B-EB86401E9CC0}"/>
              </a:ext>
            </a:extLst>
          </p:cNvPr>
          <p:cNvSpPr>
            <a:spLocks noGrp="1"/>
          </p:cNvSpPr>
          <p:nvPr>
            <p:ph type="ftr" sz="quarter" idx="11"/>
          </p:nvPr>
        </p:nvSpPr>
        <p:spPr>
          <a:xfrm>
            <a:off x="238226" y="6503967"/>
            <a:ext cx="4848965" cy="365125"/>
          </a:xfrm>
        </p:spPr>
        <p:txBody>
          <a:bodyPr/>
          <a:lstStyle/>
          <a:p>
            <a:pPr algn="l"/>
            <a:r>
              <a:rPr lang="en-GB" sz="800" dirty="0">
                <a:solidFill>
                  <a:schemeClr val="bg1"/>
                </a:solidFill>
                <a:latin typeface="Arial" panose="020B0604020202020204" pitchFamily="34" charset="0"/>
                <a:cs typeface="Arial" panose="020B0604020202020204" pitchFamily="34" charset="0"/>
              </a:rPr>
              <a:t>Alwyn R. Ponteen, MSc - Chief Fisheries &amp; Ocean Governance Officer </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4443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7209" b="16125"/>
          <a:stretch/>
        </p:blipFill>
        <p:spPr>
          <a:xfrm>
            <a:off x="20" y="10"/>
            <a:ext cx="9143980" cy="4571990"/>
          </a:xfrm>
          <a:prstGeom prst="rect">
            <a:avLst/>
          </a:prstGeom>
        </p:spPr>
      </p:pic>
      <p:cxnSp>
        <p:nvCxnSpPr>
          <p:cNvPr id="23" name="Straight Connector 22">
            <a:extLst>
              <a:ext uri="{FF2B5EF4-FFF2-40B4-BE49-F238E27FC236}">
                <a16:creationId xmlns:a16="http://schemas.microsoft.com/office/drawing/2014/main" id="{E126E481-B945-4179-BD79-05E96E9B29E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2"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16FF7FFE-76B6-4D77-A3B3-7391B8C7C885}"/>
              </a:ext>
            </a:extLst>
          </p:cNvPr>
          <p:cNvSpPr>
            <a:spLocks noGrp="1"/>
          </p:cNvSpPr>
          <p:nvPr>
            <p:ph type="title"/>
          </p:nvPr>
        </p:nvSpPr>
        <p:spPr>
          <a:xfrm>
            <a:off x="324852" y="5091762"/>
            <a:ext cx="5875644" cy="1264588"/>
          </a:xfrm>
        </p:spPr>
        <p:txBody>
          <a:bodyPr vert="horz" lIns="91440" tIns="45720" rIns="91440" bIns="45720" rtlCol="0" anchor="ctr">
            <a:normAutofit/>
          </a:bodyPr>
          <a:lstStyle/>
          <a:p>
            <a:pPr algn="r"/>
            <a:r>
              <a:rPr lang="en-US" sz="2000" b="1" dirty="0">
                <a:latin typeface="Arial" charset="0"/>
                <a:ea typeface="Arial" charset="0"/>
                <a:cs typeface="Arial" charset="0"/>
              </a:rPr>
              <a:t>Results: </a:t>
            </a:r>
            <a:r>
              <a:rPr lang="en-US" sz="2000" i="1" dirty="0">
                <a:latin typeface="Arial" charset="0"/>
                <a:ea typeface="Arial" charset="0"/>
                <a:cs typeface="Arial" charset="0"/>
              </a:rPr>
              <a:t>Monthly Beach clean up campaign</a:t>
            </a:r>
          </a:p>
        </p:txBody>
      </p:sp>
      <p:sp>
        <p:nvSpPr>
          <p:cNvPr id="3" name="Footer Placeholder 2">
            <a:extLst>
              <a:ext uri="{FF2B5EF4-FFF2-40B4-BE49-F238E27FC236}">
                <a16:creationId xmlns:a16="http://schemas.microsoft.com/office/drawing/2014/main" id="{F187C90B-DA96-413E-BA70-9CC2B4085C27}"/>
              </a:ext>
            </a:extLst>
          </p:cNvPr>
          <p:cNvSpPr>
            <a:spLocks noGrp="1"/>
          </p:cNvSpPr>
          <p:nvPr>
            <p:ph type="ftr" sz="quarter" idx="11"/>
          </p:nvPr>
        </p:nvSpPr>
        <p:spPr>
          <a:xfrm>
            <a:off x="20" y="6492875"/>
            <a:ext cx="4512279" cy="365125"/>
          </a:xfrm>
        </p:spPr>
        <p:txBody>
          <a:bodyPr/>
          <a:lstStyle/>
          <a:p>
            <a:pPr algn="l"/>
            <a:r>
              <a:rPr lang="en-GB" sz="800" dirty="0">
                <a:latin typeface="Arial" panose="020B0604020202020204" pitchFamily="34" charset="0"/>
                <a:cs typeface="Arial" panose="020B0604020202020204" pitchFamily="34" charset="0"/>
              </a:rPr>
              <a:t>Alwyn R. Ponteen, MSc - Chief Fisheries &amp; Ocean Governance Officer </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7085697"/>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050E94-D61C-4FC0-90B0-478C22F551AC}"/>
              </a:ext>
            </a:extLst>
          </p:cNvPr>
          <p:cNvPicPr>
            <a:picLocks noChangeAspect="1"/>
          </p:cNvPicPr>
          <p:nvPr/>
        </p:nvPicPr>
        <p:blipFill rotWithShape="1">
          <a:blip r:embed="rId3">
            <a:alphaModFix amt="35000"/>
          </a:blip>
          <a:srcRect/>
          <a:stretch/>
        </p:blipFill>
        <p:spPr>
          <a:xfrm>
            <a:off x="20" y="-34466"/>
            <a:ext cx="9143980" cy="6857999"/>
          </a:xfrm>
          <a:prstGeom prst="rect">
            <a:avLst/>
          </a:prstGeom>
          <a:solidFill>
            <a:schemeClr val="accent5">
              <a:lumMod val="75000"/>
            </a:schemeClr>
          </a:solidFill>
        </p:spPr>
      </p:pic>
      <p:sp>
        <p:nvSpPr>
          <p:cNvPr id="2" name="Title 1"/>
          <p:cNvSpPr>
            <a:spLocks noGrp="1"/>
          </p:cNvSpPr>
          <p:nvPr>
            <p:ph type="title"/>
          </p:nvPr>
        </p:nvSpPr>
        <p:spPr>
          <a:xfrm>
            <a:off x="628650" y="498934"/>
            <a:ext cx="2754630" cy="4726276"/>
          </a:xfrm>
        </p:spPr>
        <p:txBody>
          <a:bodyPr anchor="t">
            <a:normAutofit/>
          </a:bodyPr>
          <a:lstStyle/>
          <a:p>
            <a:r>
              <a:rPr lang="en-US" sz="3600" b="1" dirty="0">
                <a:solidFill>
                  <a:srgbClr val="FFFFFF"/>
                </a:solidFill>
                <a:latin typeface="Arial" charset="0"/>
                <a:ea typeface="Arial" charset="0"/>
                <a:cs typeface="Arial" charset="0"/>
              </a:rPr>
              <a:t>2017 Outcomes</a:t>
            </a:r>
            <a:br>
              <a:rPr lang="en-US" sz="4000" b="1" dirty="0">
                <a:solidFill>
                  <a:srgbClr val="FFFFFF"/>
                </a:solidFill>
                <a:latin typeface="Arial" charset="0"/>
                <a:ea typeface="Arial" charset="0"/>
                <a:cs typeface="Arial" charset="0"/>
              </a:rPr>
            </a:br>
            <a:br>
              <a:rPr lang="en-US" sz="4000" b="1" dirty="0">
                <a:solidFill>
                  <a:srgbClr val="FFFFFF"/>
                </a:solidFill>
                <a:latin typeface="Arial" charset="0"/>
                <a:ea typeface="Arial" charset="0"/>
                <a:cs typeface="Arial" charset="0"/>
              </a:rPr>
            </a:br>
            <a:br>
              <a:rPr lang="en-US" sz="4000" b="1" dirty="0">
                <a:solidFill>
                  <a:srgbClr val="FFFFFF"/>
                </a:solidFill>
                <a:latin typeface="Arial" charset="0"/>
                <a:ea typeface="Arial" charset="0"/>
                <a:cs typeface="Arial" charset="0"/>
              </a:rPr>
            </a:br>
            <a:endParaRPr lang="en-US" sz="2400" i="1" dirty="0">
              <a:solidFill>
                <a:srgbClr val="FFFFFF"/>
              </a:solidFill>
              <a:latin typeface="Arial" charset="0"/>
              <a:ea typeface="Arial" charset="0"/>
              <a:cs typeface="Arial" charset="0"/>
            </a:endParaRPr>
          </a:p>
        </p:txBody>
      </p:sp>
      <p:sp>
        <p:nvSpPr>
          <p:cNvPr id="17" name="Rectangle 16"/>
          <p:cNvSpPr/>
          <p:nvPr/>
        </p:nvSpPr>
        <p:spPr>
          <a:xfrm>
            <a:off x="701803" y="1723057"/>
            <a:ext cx="2352294" cy="298610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ontent Placeholder 7">
            <a:extLst>
              <a:ext uri="{FF2B5EF4-FFF2-40B4-BE49-F238E27FC236}">
                <a16:creationId xmlns:a16="http://schemas.microsoft.com/office/drawing/2014/main" id="{FE9E82D5-5BB1-4CFF-9F42-D5822228F80E}"/>
              </a:ext>
            </a:extLst>
          </p:cNvPr>
          <p:cNvGraphicFramePr>
            <a:graphicFrameLocks/>
          </p:cNvGraphicFramePr>
          <p:nvPr>
            <p:extLst>
              <p:ext uri="{D42A27DB-BD31-4B8C-83A1-F6EECF244321}">
                <p14:modId xmlns:p14="http://schemas.microsoft.com/office/powerpoint/2010/main" val="546895839"/>
              </p:ext>
            </p:extLst>
          </p:nvPr>
        </p:nvGraphicFramePr>
        <p:xfrm>
          <a:off x="3696255" y="1397084"/>
          <a:ext cx="5336884" cy="44534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p:cNvSpPr/>
          <p:nvPr/>
        </p:nvSpPr>
        <p:spPr>
          <a:xfrm>
            <a:off x="790194" y="2166863"/>
            <a:ext cx="2242566" cy="2246769"/>
          </a:xfrm>
          <a:prstGeom prst="rect">
            <a:avLst/>
          </a:prstGeom>
        </p:spPr>
        <p:txBody>
          <a:bodyPr wrap="square">
            <a:spAutoFit/>
          </a:bodyPr>
          <a:lstStyle/>
          <a:p>
            <a:r>
              <a:rPr lang="en-GB" sz="2000" dirty="0">
                <a:solidFill>
                  <a:srgbClr val="FFFFFF"/>
                </a:solidFill>
                <a:latin typeface="Arial" charset="0"/>
                <a:ea typeface="Arial" charset="0"/>
                <a:cs typeface="Arial" charset="0"/>
              </a:rPr>
              <a:t>Strengthening the Institutional Framework and embedding recommendations into Cabinet policy papers </a:t>
            </a:r>
            <a:endParaRPr lang="en-US" sz="2000" dirty="0"/>
          </a:p>
        </p:txBody>
      </p:sp>
      <p:pic>
        <p:nvPicPr>
          <p:cNvPr id="10" name="Picture 9">
            <a:extLst>
              <a:ext uri="{FF2B5EF4-FFF2-40B4-BE49-F238E27FC236}">
                <a16:creationId xmlns:a16="http://schemas.microsoft.com/office/drawing/2014/main" id="{F5FBBDB1-604C-42A7-9FA8-00143A8961DF}"/>
              </a:ext>
            </a:extLst>
          </p:cNvPr>
          <p:cNvPicPr>
            <a:picLocks noChangeAspect="1"/>
          </p:cNvPicPr>
          <p:nvPr/>
        </p:nvPicPr>
        <p:blipFill>
          <a:blip r:embed="rId9"/>
          <a:stretch>
            <a:fillRect/>
          </a:stretch>
        </p:blipFill>
        <p:spPr>
          <a:xfrm>
            <a:off x="701803" y="4853905"/>
            <a:ext cx="2375809" cy="1751784"/>
          </a:xfrm>
          <a:prstGeom prst="rect">
            <a:avLst/>
          </a:prstGeom>
        </p:spPr>
      </p:pic>
      <p:sp>
        <p:nvSpPr>
          <p:cNvPr id="3" name="Footer Placeholder 2">
            <a:extLst>
              <a:ext uri="{FF2B5EF4-FFF2-40B4-BE49-F238E27FC236}">
                <a16:creationId xmlns:a16="http://schemas.microsoft.com/office/drawing/2014/main" id="{A35968D8-A75A-4B4F-9E0C-8B7278343BF0}"/>
              </a:ext>
            </a:extLst>
          </p:cNvPr>
          <p:cNvSpPr>
            <a:spLocks noGrp="1"/>
          </p:cNvSpPr>
          <p:nvPr>
            <p:ph type="ftr" sz="quarter" idx="11"/>
          </p:nvPr>
        </p:nvSpPr>
        <p:spPr>
          <a:xfrm>
            <a:off x="3108711" y="6474197"/>
            <a:ext cx="6004189" cy="365125"/>
          </a:xfrm>
        </p:spPr>
        <p:txBody>
          <a:bodyPr/>
          <a:lstStyle/>
          <a:p>
            <a:r>
              <a:rPr lang="en-GB" sz="1000" dirty="0">
                <a:solidFill>
                  <a:schemeClr val="tx1"/>
                </a:solidFill>
                <a:latin typeface="Arial" panose="020B0604020202020204" pitchFamily="34" charset="0"/>
                <a:cs typeface="Arial" panose="020B0604020202020204" pitchFamily="34" charset="0"/>
              </a:rPr>
              <a:t>Alwyn R. Ponteen, MSc - Chief Fisheries &amp; Ocean Governance Officer </a:t>
            </a:r>
            <a:endParaRPr lang="en-US" sz="1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0635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050E94-D61C-4FC0-90B0-478C22F551AC}"/>
              </a:ext>
            </a:extLst>
          </p:cNvPr>
          <p:cNvPicPr>
            <a:picLocks noChangeAspect="1"/>
          </p:cNvPicPr>
          <p:nvPr/>
        </p:nvPicPr>
        <p:blipFill rotWithShape="1">
          <a:blip r:embed="rId3">
            <a:alphaModFix amt="35000"/>
          </a:blip>
          <a:srcRect/>
          <a:stretch/>
        </p:blipFill>
        <p:spPr>
          <a:xfrm>
            <a:off x="20" y="9074"/>
            <a:ext cx="9143980" cy="6857999"/>
          </a:xfrm>
          <a:prstGeom prst="rect">
            <a:avLst/>
          </a:prstGeom>
          <a:solidFill>
            <a:schemeClr val="accent5">
              <a:lumMod val="75000"/>
            </a:schemeClr>
          </a:solidFill>
        </p:spPr>
      </p:pic>
      <p:sp>
        <p:nvSpPr>
          <p:cNvPr id="2" name="Title 1"/>
          <p:cNvSpPr>
            <a:spLocks noGrp="1"/>
          </p:cNvSpPr>
          <p:nvPr>
            <p:ph type="title"/>
          </p:nvPr>
        </p:nvSpPr>
        <p:spPr>
          <a:xfrm>
            <a:off x="628650" y="498934"/>
            <a:ext cx="2754630" cy="4726276"/>
          </a:xfrm>
        </p:spPr>
        <p:txBody>
          <a:bodyPr anchor="t">
            <a:normAutofit/>
          </a:bodyPr>
          <a:lstStyle/>
          <a:p>
            <a:r>
              <a:rPr lang="en-US" sz="3600" b="1" dirty="0">
                <a:solidFill>
                  <a:srgbClr val="FFFFFF"/>
                </a:solidFill>
                <a:latin typeface="Arial" charset="0"/>
                <a:ea typeface="Arial" charset="0"/>
                <a:cs typeface="Arial" charset="0"/>
              </a:rPr>
              <a:t>2017 Outcomes</a:t>
            </a:r>
            <a:br>
              <a:rPr lang="en-US" sz="4000" b="1" dirty="0">
                <a:solidFill>
                  <a:srgbClr val="FFFFFF"/>
                </a:solidFill>
                <a:latin typeface="Arial" charset="0"/>
                <a:ea typeface="Arial" charset="0"/>
                <a:cs typeface="Arial" charset="0"/>
              </a:rPr>
            </a:br>
            <a:br>
              <a:rPr lang="en-US" sz="4000" b="1" dirty="0">
                <a:solidFill>
                  <a:srgbClr val="FFFFFF"/>
                </a:solidFill>
                <a:latin typeface="Arial" charset="0"/>
                <a:ea typeface="Arial" charset="0"/>
                <a:cs typeface="Arial" charset="0"/>
              </a:rPr>
            </a:br>
            <a:br>
              <a:rPr lang="en-US" sz="4000" b="1" dirty="0">
                <a:solidFill>
                  <a:srgbClr val="FFFFFF"/>
                </a:solidFill>
                <a:latin typeface="Arial" charset="0"/>
                <a:ea typeface="Arial" charset="0"/>
                <a:cs typeface="Arial" charset="0"/>
              </a:rPr>
            </a:br>
            <a:endParaRPr lang="en-US" sz="2400" i="1" dirty="0">
              <a:solidFill>
                <a:srgbClr val="FFFFFF"/>
              </a:solidFill>
              <a:latin typeface="Arial" charset="0"/>
              <a:ea typeface="Arial" charset="0"/>
              <a:cs typeface="Arial" charset="0"/>
            </a:endParaRPr>
          </a:p>
        </p:txBody>
      </p:sp>
      <p:sp>
        <p:nvSpPr>
          <p:cNvPr id="17" name="Rectangle 16"/>
          <p:cNvSpPr/>
          <p:nvPr/>
        </p:nvSpPr>
        <p:spPr>
          <a:xfrm>
            <a:off x="701803" y="1723057"/>
            <a:ext cx="2352294" cy="23430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90194" y="2166863"/>
            <a:ext cx="2242566" cy="1015663"/>
          </a:xfrm>
          <a:prstGeom prst="rect">
            <a:avLst/>
          </a:prstGeom>
        </p:spPr>
        <p:txBody>
          <a:bodyPr wrap="square">
            <a:spAutoFit/>
          </a:bodyPr>
          <a:lstStyle/>
          <a:p>
            <a:r>
              <a:rPr lang="en-GB" sz="2000" dirty="0">
                <a:solidFill>
                  <a:srgbClr val="FFFFFF"/>
                </a:solidFill>
                <a:latin typeface="Arial" charset="0"/>
                <a:ea typeface="Arial" charset="0"/>
                <a:cs typeface="Arial" charset="0"/>
              </a:rPr>
              <a:t>Strengthening the Institutional Framework</a:t>
            </a:r>
            <a:endParaRPr lang="en-US" sz="2000" dirty="0"/>
          </a:p>
        </p:txBody>
      </p:sp>
      <p:pic>
        <p:nvPicPr>
          <p:cNvPr id="9" name="Picture 8">
            <a:extLst>
              <a:ext uri="{FF2B5EF4-FFF2-40B4-BE49-F238E27FC236}">
                <a16:creationId xmlns:a16="http://schemas.microsoft.com/office/drawing/2014/main" id="{EDEF0057-D02D-4369-8AF0-C5CA1A962C00}"/>
              </a:ext>
            </a:extLst>
          </p:cNvPr>
          <p:cNvPicPr>
            <a:picLocks noChangeAspect="1"/>
          </p:cNvPicPr>
          <p:nvPr/>
        </p:nvPicPr>
        <p:blipFill rotWithShape="1">
          <a:blip r:embed="rId4"/>
          <a:srcRect l="38025" t="13521" r="36742" b="25127"/>
          <a:stretch/>
        </p:blipFill>
        <p:spPr>
          <a:xfrm>
            <a:off x="-13303" y="4067503"/>
            <a:ext cx="1774178" cy="2425371"/>
          </a:xfrm>
          <a:prstGeom prst="rect">
            <a:avLst/>
          </a:prstGeom>
        </p:spPr>
      </p:pic>
      <p:graphicFrame>
        <p:nvGraphicFramePr>
          <p:cNvPr id="11" name="Content Placeholder 9">
            <a:extLst>
              <a:ext uri="{FF2B5EF4-FFF2-40B4-BE49-F238E27FC236}">
                <a16:creationId xmlns:a16="http://schemas.microsoft.com/office/drawing/2014/main" id="{00EC9105-F303-4B93-A810-C7A97EC4BB69}"/>
              </a:ext>
            </a:extLst>
          </p:cNvPr>
          <p:cNvGraphicFramePr>
            <a:graphicFrameLocks noGrp="1"/>
          </p:cNvGraphicFramePr>
          <p:nvPr>
            <p:ph idx="1"/>
            <p:extLst>
              <p:ext uri="{D42A27DB-BD31-4B8C-83A1-F6EECF244321}">
                <p14:modId xmlns:p14="http://schemas.microsoft.com/office/powerpoint/2010/main" val="1898784343"/>
              </p:ext>
            </p:extLst>
          </p:nvPr>
        </p:nvGraphicFramePr>
        <p:xfrm>
          <a:off x="3459481" y="1339453"/>
          <a:ext cx="5202318" cy="46549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Footer Placeholder 2">
            <a:extLst>
              <a:ext uri="{FF2B5EF4-FFF2-40B4-BE49-F238E27FC236}">
                <a16:creationId xmlns:a16="http://schemas.microsoft.com/office/drawing/2014/main" id="{7B3A36F9-1365-4D94-878D-79CCCF1B3D35}"/>
              </a:ext>
            </a:extLst>
          </p:cNvPr>
          <p:cNvSpPr>
            <a:spLocks noGrp="1"/>
          </p:cNvSpPr>
          <p:nvPr>
            <p:ph type="ftr" sz="quarter" idx="11"/>
          </p:nvPr>
        </p:nvSpPr>
        <p:spPr>
          <a:xfrm>
            <a:off x="4765283" y="6492875"/>
            <a:ext cx="4378717" cy="365125"/>
          </a:xfrm>
        </p:spPr>
        <p:txBody>
          <a:bodyPr/>
          <a:lstStyle/>
          <a:p>
            <a:pPr algn="r"/>
            <a:r>
              <a:rPr lang="en-GB" sz="800" dirty="0">
                <a:latin typeface="Arial" panose="020B0604020202020204" pitchFamily="34" charset="0"/>
                <a:cs typeface="Arial" panose="020B0604020202020204" pitchFamily="34" charset="0"/>
              </a:rPr>
              <a:t>Alwyn R.  Ponteen, MSc - Chief Fisheries &amp; Ocean Governance Officer </a:t>
            </a:r>
            <a:endParaRPr lang="en-US" sz="8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30D38D4-76D3-4861-8496-48EB0CEDD0E1}"/>
              </a:ext>
            </a:extLst>
          </p:cNvPr>
          <p:cNvPicPr>
            <a:picLocks noChangeAspect="1"/>
          </p:cNvPicPr>
          <p:nvPr/>
        </p:nvPicPr>
        <p:blipFill>
          <a:blip r:embed="rId10"/>
          <a:stretch>
            <a:fillRect/>
          </a:stretch>
        </p:blipFill>
        <p:spPr>
          <a:xfrm>
            <a:off x="1911477" y="4066120"/>
            <a:ext cx="1732034" cy="2414590"/>
          </a:xfrm>
          <a:prstGeom prst="rect">
            <a:avLst/>
          </a:prstGeom>
        </p:spPr>
      </p:pic>
    </p:spTree>
    <p:extLst>
      <p:ext uri="{BB962C8B-B14F-4D97-AF65-F5344CB8AC3E}">
        <p14:creationId xmlns:p14="http://schemas.microsoft.com/office/powerpoint/2010/main" val="209465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050E94-D61C-4FC0-90B0-478C22F551AC}"/>
              </a:ext>
            </a:extLst>
          </p:cNvPr>
          <p:cNvPicPr>
            <a:picLocks noChangeAspect="1"/>
          </p:cNvPicPr>
          <p:nvPr/>
        </p:nvPicPr>
        <p:blipFill rotWithShape="1">
          <a:blip r:embed="rId3">
            <a:alphaModFix amt="35000"/>
          </a:blip>
          <a:srcRect/>
          <a:stretch/>
        </p:blipFill>
        <p:spPr>
          <a:xfrm>
            <a:off x="20" y="1"/>
            <a:ext cx="9143980" cy="6857999"/>
          </a:xfrm>
          <a:prstGeom prst="rect">
            <a:avLst/>
          </a:prstGeom>
          <a:solidFill>
            <a:schemeClr val="accent5">
              <a:lumMod val="75000"/>
            </a:schemeClr>
          </a:solidFill>
        </p:spPr>
      </p:pic>
      <p:graphicFrame>
        <p:nvGraphicFramePr>
          <p:cNvPr id="7" name="Table 6"/>
          <p:cNvGraphicFramePr>
            <a:graphicFrameLocks noGrp="1"/>
          </p:cNvGraphicFramePr>
          <p:nvPr>
            <p:extLst>
              <p:ext uri="{D42A27DB-BD31-4B8C-83A1-F6EECF244321}">
                <p14:modId xmlns:p14="http://schemas.microsoft.com/office/powerpoint/2010/main" val="1726346027"/>
              </p:ext>
            </p:extLst>
          </p:nvPr>
        </p:nvGraphicFramePr>
        <p:xfrm>
          <a:off x="651767" y="1268938"/>
          <a:ext cx="7840465" cy="8869798"/>
        </p:xfrm>
        <a:graphic>
          <a:graphicData uri="http://schemas.openxmlformats.org/drawingml/2006/table">
            <a:tbl>
              <a:tblPr firstRow="1" bandRow="1">
                <a:tableStyleId>{69CF1AB2-1976-4502-BF36-3FF5EA218861}</a:tableStyleId>
              </a:tblPr>
              <a:tblGrid>
                <a:gridCol w="3597649">
                  <a:extLst>
                    <a:ext uri="{9D8B030D-6E8A-4147-A177-3AD203B41FA5}">
                      <a16:colId xmlns:a16="http://schemas.microsoft.com/office/drawing/2014/main" val="20000"/>
                    </a:ext>
                  </a:extLst>
                </a:gridCol>
                <a:gridCol w="4242816">
                  <a:extLst>
                    <a:ext uri="{9D8B030D-6E8A-4147-A177-3AD203B41FA5}">
                      <a16:colId xmlns:a16="http://schemas.microsoft.com/office/drawing/2014/main" val="20001"/>
                    </a:ext>
                  </a:extLst>
                </a:gridCol>
              </a:tblGrid>
              <a:tr h="0">
                <a:tc>
                  <a:txBody>
                    <a:bodyPr/>
                    <a:lstStyle/>
                    <a:p>
                      <a:pPr marL="342900" indent="-342900">
                        <a:buFont typeface="Wingdings" panose="05000000000000000000" pitchFamily="2" charset="2"/>
                        <a:buChar char="Ø"/>
                      </a:pPr>
                      <a:r>
                        <a:rPr lang="en-US" sz="1200" b="0" dirty="0">
                          <a:solidFill>
                            <a:schemeClr val="bg1"/>
                          </a:solidFill>
                          <a:latin typeface="Arial" charset="0"/>
                          <a:ea typeface="Arial" charset="0"/>
                          <a:cs typeface="Arial" charset="0"/>
                        </a:rPr>
                        <a:t>Cabinet appointed focal agency, NFP &amp; alternate and supporting committee</a:t>
                      </a:r>
                    </a:p>
                    <a:p>
                      <a:pPr marL="171450" indent="-171450">
                        <a:buFont typeface="Wingdings" panose="05000000000000000000" pitchFamily="2" charset="2"/>
                        <a:buChar char="Ø"/>
                      </a:pPr>
                      <a:endParaRPr lang="en-US" sz="1200" b="0" dirty="0">
                        <a:solidFill>
                          <a:schemeClr val="bg1"/>
                        </a:solidFill>
                        <a:latin typeface="Arial" charset="0"/>
                        <a:ea typeface="Arial" charset="0"/>
                        <a:cs typeface="Arial" charset="0"/>
                      </a:endParaRPr>
                    </a:p>
                    <a:p>
                      <a:pPr marL="342900" indent="-342900">
                        <a:buFont typeface="Wingdings" panose="05000000000000000000" pitchFamily="2" charset="2"/>
                        <a:buChar char="Ø"/>
                      </a:pPr>
                      <a:r>
                        <a:rPr lang="en-GB" sz="1200" b="0" dirty="0">
                          <a:solidFill>
                            <a:schemeClr val="bg1"/>
                          </a:solidFill>
                          <a:latin typeface="Arial" charset="0"/>
                          <a:ea typeface="Arial" charset="0"/>
                          <a:cs typeface="Arial" charset="0"/>
                        </a:rPr>
                        <a:t>Political  &amp; administrative will</a:t>
                      </a:r>
                    </a:p>
                    <a:p>
                      <a:pPr marL="171450" indent="-171450">
                        <a:buFont typeface="Wingdings" panose="05000000000000000000" pitchFamily="2" charset="2"/>
                        <a:buChar char="Ø"/>
                      </a:pPr>
                      <a:endParaRPr lang="en-GB" sz="1200" b="0" dirty="0">
                        <a:solidFill>
                          <a:schemeClr val="bg1"/>
                        </a:solidFill>
                        <a:latin typeface="Arial" charset="0"/>
                        <a:ea typeface="Arial" charset="0"/>
                        <a:cs typeface="Arial" charset="0"/>
                      </a:endParaRPr>
                    </a:p>
                    <a:p>
                      <a:pPr marL="342900" indent="-342900">
                        <a:buFont typeface="Wingdings" panose="05000000000000000000" pitchFamily="2" charset="2"/>
                        <a:buChar char="Ø"/>
                      </a:pPr>
                      <a:r>
                        <a:rPr lang="en-GB" sz="1200" b="0" dirty="0">
                          <a:solidFill>
                            <a:schemeClr val="bg1"/>
                          </a:solidFill>
                          <a:latin typeface="Arial" charset="0"/>
                          <a:ea typeface="Arial" charset="0"/>
                          <a:cs typeface="Arial" charset="0"/>
                        </a:rPr>
                        <a:t>Continuity of policy makers and staff</a:t>
                      </a:r>
                    </a:p>
                    <a:p>
                      <a:pPr marL="171450" indent="-171450">
                        <a:buFont typeface="Wingdings" panose="05000000000000000000" pitchFamily="2" charset="2"/>
                        <a:buChar char="Ø"/>
                      </a:pPr>
                      <a:endParaRPr lang="en-US" sz="1200" b="0" dirty="0">
                        <a:solidFill>
                          <a:schemeClr val="bg1"/>
                        </a:solidFill>
                        <a:latin typeface="Arial" charset="0"/>
                        <a:ea typeface="Arial" charset="0"/>
                        <a:cs typeface="Arial" charset="0"/>
                      </a:endParaRPr>
                    </a:p>
                    <a:p>
                      <a:pPr marL="342900" indent="-342900">
                        <a:buFont typeface="Wingdings" panose="05000000000000000000" pitchFamily="2" charset="2"/>
                        <a:buChar char="Ø"/>
                      </a:pPr>
                      <a:r>
                        <a:rPr lang="en-US" sz="1200" b="0" dirty="0">
                          <a:solidFill>
                            <a:schemeClr val="bg1"/>
                          </a:solidFill>
                          <a:latin typeface="Arial" charset="0"/>
                          <a:ea typeface="Arial" charset="0"/>
                          <a:cs typeface="Arial" charset="0"/>
                        </a:rPr>
                        <a:t>Ministries appear to be working in silos</a:t>
                      </a:r>
                    </a:p>
                    <a:p>
                      <a:pPr marL="171450" indent="-171450">
                        <a:buFont typeface="Wingdings" panose="05000000000000000000" pitchFamily="2" charset="2"/>
                        <a:buChar char="Ø"/>
                      </a:pPr>
                      <a:endParaRPr lang="en-US" sz="1200" b="0" dirty="0">
                        <a:solidFill>
                          <a:schemeClr val="bg1"/>
                        </a:solidFill>
                        <a:latin typeface="Arial" charset="0"/>
                        <a:ea typeface="Arial" charset="0"/>
                        <a:cs typeface="Arial" charset="0"/>
                      </a:endParaRPr>
                    </a:p>
                    <a:p>
                      <a:pPr marL="342900" indent="-342900">
                        <a:buFont typeface="Wingdings" panose="05000000000000000000" pitchFamily="2" charset="2"/>
                        <a:buChar char="Ø"/>
                      </a:pPr>
                      <a:r>
                        <a:rPr lang="en-US" sz="1200" b="0" dirty="0">
                          <a:solidFill>
                            <a:schemeClr val="bg1"/>
                          </a:solidFill>
                          <a:latin typeface="Arial" charset="0"/>
                          <a:ea typeface="Arial" charset="0"/>
                          <a:cs typeface="Arial" charset="0"/>
                        </a:rPr>
                        <a:t>National priorities </a:t>
                      </a:r>
                    </a:p>
                    <a:p>
                      <a:pPr marL="171450" indent="-171450">
                        <a:buFont typeface="Wingdings" panose="05000000000000000000" pitchFamily="2" charset="2"/>
                        <a:buChar char="Ø"/>
                      </a:pPr>
                      <a:endParaRPr lang="en-US" sz="1200" b="0" dirty="0">
                        <a:solidFill>
                          <a:schemeClr val="bg1"/>
                        </a:solidFill>
                        <a:latin typeface="Arial" charset="0"/>
                        <a:ea typeface="Arial" charset="0"/>
                        <a:cs typeface="Arial" charset="0"/>
                      </a:endParaRPr>
                    </a:p>
                    <a:p>
                      <a:pPr marL="342900" indent="-342900">
                        <a:buFont typeface="Wingdings" panose="05000000000000000000" pitchFamily="2" charset="2"/>
                        <a:buChar char="Ø"/>
                      </a:pPr>
                      <a:r>
                        <a:rPr lang="en-US" sz="1200" b="0" dirty="0">
                          <a:solidFill>
                            <a:schemeClr val="bg1"/>
                          </a:solidFill>
                          <a:latin typeface="Arial" charset="0"/>
                          <a:ea typeface="Arial" charset="0"/>
                          <a:cs typeface="Arial" charset="0"/>
                        </a:rPr>
                        <a:t>Limited capacity, evidence-base data, data sharing &amp; finance to support policy</a:t>
                      </a:r>
                    </a:p>
                    <a:p>
                      <a:pPr marL="171450" indent="-171450">
                        <a:buFont typeface="Wingdings" panose="05000000000000000000" pitchFamily="2" charset="2"/>
                        <a:buChar char="Ø"/>
                      </a:pPr>
                      <a:endParaRPr lang="en-US" sz="1200" b="0" dirty="0">
                        <a:solidFill>
                          <a:schemeClr val="bg1"/>
                        </a:solidFill>
                        <a:latin typeface="Arial" charset="0"/>
                        <a:ea typeface="Arial" charset="0"/>
                        <a:cs typeface="Arial" charset="0"/>
                      </a:endParaRPr>
                    </a:p>
                    <a:p>
                      <a:pPr marL="342900" indent="-342900">
                        <a:buFont typeface="Wingdings" panose="05000000000000000000" pitchFamily="2" charset="2"/>
                        <a:buChar char="Ø"/>
                      </a:pPr>
                      <a:r>
                        <a:rPr lang="en-US" sz="1200" b="0" dirty="0">
                          <a:solidFill>
                            <a:schemeClr val="bg1"/>
                          </a:solidFill>
                          <a:latin typeface="Arial" charset="0"/>
                          <a:ea typeface="Arial" charset="0"/>
                          <a:cs typeface="Arial" charset="0"/>
                        </a:rPr>
                        <a:t>Updating NSDP to meet the 2030 SDGs agenda</a:t>
                      </a:r>
                    </a:p>
                    <a:p>
                      <a:pPr marL="171450" indent="-171450">
                        <a:buFont typeface="Wingdings" panose="05000000000000000000" pitchFamily="2" charset="2"/>
                        <a:buChar char="Ø"/>
                      </a:pPr>
                      <a:endParaRPr lang="en-US" sz="1200" b="0" dirty="0">
                        <a:solidFill>
                          <a:schemeClr val="bg1"/>
                        </a:solidFill>
                        <a:latin typeface="Arial" charset="0"/>
                        <a:ea typeface="Arial" charset="0"/>
                        <a:cs typeface="Arial" charset="0"/>
                      </a:endParaRPr>
                    </a:p>
                    <a:p>
                      <a:pPr marL="342900" indent="-342900">
                        <a:buFont typeface="Wingdings" panose="05000000000000000000" pitchFamily="2" charset="2"/>
                        <a:buChar char="Ø"/>
                      </a:pPr>
                      <a:r>
                        <a:rPr lang="en-US" sz="1200" b="0" dirty="0">
                          <a:solidFill>
                            <a:schemeClr val="bg1"/>
                          </a:solidFill>
                          <a:latin typeface="Arial" charset="0"/>
                          <a:ea typeface="Arial" charset="0"/>
                          <a:cs typeface="Arial" charset="0"/>
                        </a:rPr>
                        <a:t>Outdated Legal and Policy Framework</a:t>
                      </a:r>
                    </a:p>
                    <a:p>
                      <a:pPr marL="171450" indent="-171450">
                        <a:buFont typeface="Wingdings" panose="05000000000000000000" pitchFamily="2" charset="2"/>
                        <a:buChar char="Ø"/>
                      </a:pPr>
                      <a:endParaRPr lang="en-US" sz="1200" b="0" dirty="0">
                        <a:solidFill>
                          <a:schemeClr val="bg1"/>
                        </a:solidFill>
                        <a:latin typeface="Arial" charset="0"/>
                        <a:ea typeface="Arial" charset="0"/>
                        <a:cs typeface="Arial" charset="0"/>
                      </a:endParaRPr>
                    </a:p>
                    <a:p>
                      <a:pPr marL="342900" indent="-342900">
                        <a:buFont typeface="Wingdings" panose="05000000000000000000" pitchFamily="2" charset="2"/>
                        <a:buChar char="Ø"/>
                      </a:pPr>
                      <a:r>
                        <a:rPr lang="en-US" sz="1200" b="0" dirty="0">
                          <a:solidFill>
                            <a:schemeClr val="bg1"/>
                          </a:solidFill>
                          <a:latin typeface="Arial" charset="0"/>
                          <a:ea typeface="Arial" charset="0"/>
                          <a:cs typeface="Arial" charset="0"/>
                        </a:rPr>
                        <a:t>Natural hazards</a:t>
                      </a:r>
                    </a:p>
                    <a:p>
                      <a:pPr marL="171450" indent="-171450">
                        <a:buFont typeface="Wingdings" panose="05000000000000000000" pitchFamily="2" charset="2"/>
                        <a:buChar char="Ø"/>
                      </a:pPr>
                      <a:endParaRPr lang="en-US" sz="1200" b="0" dirty="0">
                        <a:solidFill>
                          <a:schemeClr val="bg1"/>
                        </a:solidFill>
                        <a:latin typeface="Arial" charset="0"/>
                        <a:ea typeface="Arial" charset="0"/>
                        <a:cs typeface="Arial" charset="0"/>
                      </a:endParaRPr>
                    </a:p>
                    <a:p>
                      <a:pPr marL="342900" indent="-342900">
                        <a:buFont typeface="Wingdings" panose="05000000000000000000" pitchFamily="2" charset="2"/>
                        <a:buChar char="Ø"/>
                      </a:pPr>
                      <a:r>
                        <a:rPr lang="en-US" sz="1200" b="0" dirty="0">
                          <a:solidFill>
                            <a:schemeClr val="bg1"/>
                          </a:solidFill>
                          <a:latin typeface="Arial" charset="0"/>
                          <a:ea typeface="Arial" charset="0"/>
                          <a:cs typeface="Arial" charset="0"/>
                        </a:rPr>
                        <a:t>Appropriate partnerships (own agenda)</a:t>
                      </a:r>
                    </a:p>
                    <a:p>
                      <a:pPr marL="171450" indent="-171450">
                        <a:buFont typeface="Wingdings" panose="05000000000000000000" pitchFamily="2" charset="2"/>
                        <a:buChar char="Ø"/>
                      </a:pPr>
                      <a:endParaRPr lang="en-US" sz="1200" b="0" dirty="0">
                        <a:solidFill>
                          <a:schemeClr val="bg1"/>
                        </a:solidFill>
                        <a:latin typeface="Arial" charset="0"/>
                        <a:ea typeface="Arial" charset="0"/>
                        <a:cs typeface="Arial" charset="0"/>
                      </a:endParaRPr>
                    </a:p>
                    <a:p>
                      <a:pPr marL="342900" indent="-342900">
                        <a:buFont typeface="Wingdings" panose="05000000000000000000" pitchFamily="2" charset="2"/>
                        <a:buChar char="Ø"/>
                      </a:pPr>
                      <a:r>
                        <a:rPr lang="en-US" sz="1200" b="0" dirty="0">
                          <a:solidFill>
                            <a:schemeClr val="bg1"/>
                          </a:solidFill>
                          <a:latin typeface="Arial" charset="0"/>
                          <a:ea typeface="Arial" charset="0"/>
                          <a:cs typeface="Arial" charset="0"/>
                        </a:rPr>
                        <a:t>Information sharing and complacency</a:t>
                      </a:r>
                    </a:p>
                    <a:p>
                      <a:pPr marL="171450" indent="-171450">
                        <a:buFont typeface="Wingdings" panose="05000000000000000000" pitchFamily="2" charset="2"/>
                        <a:buChar char="Ø"/>
                      </a:pPr>
                      <a:endParaRPr lang="en-US" sz="1200" b="0" dirty="0">
                        <a:solidFill>
                          <a:schemeClr val="bg1"/>
                        </a:solidFill>
                        <a:latin typeface="Arial" charset="0"/>
                        <a:ea typeface="Arial" charset="0"/>
                        <a:cs typeface="Arial" charset="0"/>
                      </a:endParaRPr>
                    </a:p>
                    <a:p>
                      <a:pPr marL="342900" indent="-342900">
                        <a:buFont typeface="Wingdings" panose="05000000000000000000" pitchFamily="2" charset="2"/>
                        <a:buChar char="Ø"/>
                      </a:pPr>
                      <a:r>
                        <a:rPr lang="en-US" sz="1200" b="0" dirty="0">
                          <a:solidFill>
                            <a:schemeClr val="bg1"/>
                          </a:solidFill>
                          <a:latin typeface="Arial" charset="0"/>
                          <a:ea typeface="Arial" charset="0"/>
                          <a:cs typeface="Arial" charset="0"/>
                        </a:rPr>
                        <a:t>Status as a UKOT </a:t>
                      </a:r>
                    </a:p>
                    <a:p>
                      <a:pPr marL="171450" indent="-171450">
                        <a:buFont typeface="Wingdings" panose="05000000000000000000" pitchFamily="2" charset="2"/>
                        <a:buChar char="Ø"/>
                      </a:pPr>
                      <a:endParaRPr lang="en-US" sz="1200" b="0" dirty="0">
                        <a:solidFill>
                          <a:schemeClr val="bg1"/>
                        </a:solidFill>
                        <a:latin typeface="Arial" charset="0"/>
                        <a:ea typeface="Arial" charset="0"/>
                        <a:cs typeface="Arial" charset="0"/>
                      </a:endParaRPr>
                    </a:p>
                    <a:p>
                      <a:pPr marL="342900" indent="-342900">
                        <a:buFont typeface="Wingdings" panose="05000000000000000000" pitchFamily="2" charset="2"/>
                        <a:buChar char="Ø"/>
                      </a:pPr>
                      <a:r>
                        <a:rPr lang="en-US" sz="1200" b="0" dirty="0">
                          <a:solidFill>
                            <a:schemeClr val="bg1"/>
                          </a:solidFill>
                          <a:latin typeface="Arial" charset="0"/>
                          <a:ea typeface="Arial" charset="0"/>
                          <a:cs typeface="Arial" charset="0"/>
                        </a:rPr>
                        <a:t>Dedicated and adequate accredited staff</a:t>
                      </a:r>
                    </a:p>
                    <a:p>
                      <a:endParaRPr lang="en-US" sz="1200" b="1" dirty="0">
                        <a:latin typeface="Arial" charset="0"/>
                        <a:ea typeface="Arial" charset="0"/>
                        <a:cs typeface="Arial"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rowSpan="13">
                  <a:txBody>
                    <a:bodyPr/>
                    <a:lstStyle/>
                    <a:p>
                      <a:pPr marL="171450" indent="-171450">
                        <a:buFont typeface="Arial" charset="0"/>
                        <a:buChar char="•"/>
                      </a:pPr>
                      <a:r>
                        <a:rPr lang="en-US" sz="1200" b="0" dirty="0">
                          <a:latin typeface="Arial" charset="0"/>
                          <a:ea typeface="Arial" charset="0"/>
                          <a:cs typeface="Arial" charset="0"/>
                        </a:rPr>
                        <a:t>Through legislative directives appoint an appropriate agency, focal-point, alternate and functioning working group,  with responsibility for the overall coordination, implementation and monitoring  of the SDG</a:t>
                      </a:r>
                    </a:p>
                    <a:p>
                      <a:pPr marL="171450" indent="-171450">
                        <a:buFont typeface="Arial" charset="0"/>
                        <a:buChar char="•"/>
                      </a:pPr>
                      <a:endParaRPr lang="en-US" sz="1200" b="0" dirty="0">
                        <a:latin typeface="Arial" charset="0"/>
                        <a:ea typeface="Arial" charset="0"/>
                        <a:cs typeface="Arial" charset="0"/>
                      </a:endParaRPr>
                    </a:p>
                    <a:p>
                      <a:pPr marL="171450" indent="-171450">
                        <a:buFont typeface="Arial" charset="0"/>
                        <a:buChar char="•"/>
                      </a:pPr>
                      <a:r>
                        <a:rPr lang="en-US" sz="1200" b="0" dirty="0">
                          <a:latin typeface="Arial" charset="0"/>
                          <a:ea typeface="Arial" charset="0"/>
                          <a:cs typeface="Arial" charset="0"/>
                        </a:rPr>
                        <a:t>Prioritize and strengthen institutional capacity framework the implementation and monitoring of the SDGs</a:t>
                      </a:r>
                    </a:p>
                    <a:p>
                      <a:pPr marL="171450" indent="-171450">
                        <a:buFont typeface="Arial" charset="0"/>
                        <a:buChar char="•"/>
                      </a:pPr>
                      <a:endParaRPr lang="en-US" sz="1200" b="0" dirty="0">
                        <a:latin typeface="Arial" charset="0"/>
                        <a:ea typeface="Arial" charset="0"/>
                        <a:cs typeface="Arial" charset="0"/>
                      </a:endParaRPr>
                    </a:p>
                    <a:p>
                      <a:pPr marL="171450" indent="-171450">
                        <a:buFont typeface="Arial" charset="0"/>
                        <a:buChar char="•"/>
                      </a:pPr>
                      <a:r>
                        <a:rPr lang="en-US" sz="1200" b="0" dirty="0">
                          <a:latin typeface="Arial" charset="0"/>
                          <a:ea typeface="Arial" charset="0"/>
                          <a:cs typeface="Arial" charset="0"/>
                        </a:rPr>
                        <a:t>Develop an appropriate evidence-base road map in close alignment with the SDG implementation into National Development Plans</a:t>
                      </a:r>
                    </a:p>
                    <a:p>
                      <a:pPr marL="171450" indent="-171450">
                        <a:buFont typeface="Arial" charset="0"/>
                        <a:buChar char="•"/>
                      </a:pPr>
                      <a:endParaRPr lang="en-US" sz="1200" b="0" dirty="0">
                        <a:latin typeface="Arial" charset="0"/>
                        <a:ea typeface="Arial" charset="0"/>
                        <a:cs typeface="Arial" charset="0"/>
                      </a:endParaRPr>
                    </a:p>
                    <a:p>
                      <a:pPr marL="171450" indent="-171450">
                        <a:buFont typeface="Arial" charset="0"/>
                        <a:buChar char="•"/>
                      </a:pPr>
                      <a:r>
                        <a:rPr lang="en-US" sz="1200" b="0" dirty="0">
                          <a:latin typeface="Arial" charset="0"/>
                          <a:ea typeface="Arial" charset="0"/>
                          <a:cs typeface="Arial" charset="0"/>
                        </a:rPr>
                        <a:t>Strengthen cohesive partnership amongst all stakeholders, and national data systems to enhance sustainable the socio-economic development of the country</a:t>
                      </a:r>
                    </a:p>
                    <a:p>
                      <a:pPr marL="171450" indent="-171450">
                        <a:buFont typeface="Arial" charset="0"/>
                        <a:buChar char="•"/>
                      </a:pPr>
                      <a:endParaRPr lang="en-US" sz="1200" b="0" dirty="0">
                        <a:latin typeface="Arial" charset="0"/>
                        <a:ea typeface="Arial" charset="0"/>
                        <a:cs typeface="Arial" charset="0"/>
                      </a:endParaRPr>
                    </a:p>
                    <a:p>
                      <a:pPr marL="171450" indent="-171450">
                        <a:buFont typeface="Arial" charset="0"/>
                        <a:buChar char="•"/>
                      </a:pPr>
                      <a:r>
                        <a:rPr lang="en-US" sz="1200" b="0" dirty="0">
                          <a:latin typeface="Arial" charset="0"/>
                          <a:ea typeface="Arial" charset="0"/>
                          <a:cs typeface="Arial" charset="0"/>
                        </a:rPr>
                        <a:t>Develop and implement harmonized legislations and polices simultaneously to guide progress across multiple sectorial SMART goals and targets  </a:t>
                      </a:r>
                    </a:p>
                    <a:p>
                      <a:pPr marL="171450" indent="-171450">
                        <a:buFont typeface="Arial" charset="0"/>
                        <a:buChar char="•"/>
                      </a:pPr>
                      <a:endParaRPr lang="en-US" sz="1200" b="0" dirty="0">
                        <a:latin typeface="Arial" charset="0"/>
                        <a:ea typeface="Arial" charset="0"/>
                        <a:cs typeface="Arial" charset="0"/>
                      </a:endParaRPr>
                    </a:p>
                    <a:p>
                      <a:pPr marL="171450" indent="-171450">
                        <a:buFont typeface="Arial" charset="0"/>
                        <a:buChar char="•"/>
                      </a:pPr>
                      <a:r>
                        <a:rPr lang="en-US" sz="1200" b="0" dirty="0">
                          <a:latin typeface="Arial" charset="0"/>
                          <a:ea typeface="Arial" charset="0"/>
                          <a:cs typeface="Arial" charset="0"/>
                        </a:rPr>
                        <a:t>Explore new and existing sources for most appropriate and available financing mechanisms to support critical development investments</a:t>
                      </a:r>
                    </a:p>
                    <a:p>
                      <a:pPr marL="171450" indent="-171450">
                        <a:buFont typeface="Arial" charset="0"/>
                        <a:buChar char="•"/>
                      </a:pPr>
                      <a:endParaRPr lang="en-US" sz="1200" b="0" dirty="0">
                        <a:latin typeface="Arial" charset="0"/>
                        <a:ea typeface="Arial" charset="0"/>
                        <a:cs typeface="Arial" charset="0"/>
                      </a:endParaRPr>
                    </a:p>
                    <a:p>
                      <a:pPr marL="171450" indent="-171450">
                        <a:buFont typeface="Arial" charset="0"/>
                        <a:buChar char="•"/>
                      </a:pPr>
                      <a:r>
                        <a:rPr lang="en-US" sz="1200" b="0" dirty="0">
                          <a:latin typeface="Arial" charset="0"/>
                          <a:ea typeface="Arial" charset="0"/>
                          <a:cs typeface="Arial" charset="0"/>
                        </a:rPr>
                        <a:t>Aligning  priorities, objective and values with potential partners in order to work together harmoniously to achieve desired</a:t>
                      </a:r>
                      <a:r>
                        <a:rPr lang="en-US" sz="1200" b="0" baseline="0" dirty="0">
                          <a:latin typeface="Arial" charset="0"/>
                          <a:ea typeface="Arial" charset="0"/>
                          <a:cs typeface="Arial" charset="0"/>
                        </a:rPr>
                        <a:t> strategic goals</a:t>
                      </a:r>
                      <a:endParaRPr lang="en-US" sz="1200" b="0" dirty="0">
                        <a:latin typeface="Arial" charset="0"/>
                        <a:ea typeface="Arial" charset="0"/>
                        <a:cs typeface="Arial"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0">
                <a:tc>
                  <a:txBody>
                    <a:bodyPr/>
                    <a:lstStyle/>
                    <a:p>
                      <a:endParaRPr lang="en-US" sz="1200" b="1" dirty="0">
                        <a:latin typeface="Arial" charset="0"/>
                        <a:ea typeface="Arial" charset="0"/>
                        <a:cs typeface="Arial"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extLst>
                  <a:ext uri="{0D108BD9-81ED-4DB2-BD59-A6C34878D82A}">
                    <a16:rowId xmlns:a16="http://schemas.microsoft.com/office/drawing/2014/main" val="10001"/>
                  </a:ext>
                </a:extLst>
              </a:tr>
              <a:tr h="0">
                <a:tc>
                  <a:txBody>
                    <a:bodyPr/>
                    <a:lstStyle/>
                    <a:p>
                      <a:endParaRPr lang="en-US" sz="1200" b="1" dirty="0">
                        <a:latin typeface="Arial" charset="0"/>
                        <a:ea typeface="Arial" charset="0"/>
                        <a:cs typeface="Arial"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extLst>
                  <a:ext uri="{0D108BD9-81ED-4DB2-BD59-A6C34878D82A}">
                    <a16:rowId xmlns:a16="http://schemas.microsoft.com/office/drawing/2014/main" val="10002"/>
                  </a:ext>
                </a:extLst>
              </a:tr>
              <a:tr h="0">
                <a:tc>
                  <a:txBody>
                    <a:bodyPr/>
                    <a:lstStyle/>
                    <a:p>
                      <a:endParaRPr lang="en-US" sz="1200" b="1" dirty="0">
                        <a:latin typeface="Arial" charset="0"/>
                        <a:ea typeface="Arial" charset="0"/>
                        <a:cs typeface="Arial"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a:p>
                  </a:txBody>
                  <a:tcPr/>
                </a:tc>
                <a:extLst>
                  <a:ext uri="{0D108BD9-81ED-4DB2-BD59-A6C34878D82A}">
                    <a16:rowId xmlns:a16="http://schemas.microsoft.com/office/drawing/2014/main" val="10003"/>
                  </a:ext>
                </a:extLst>
              </a:tr>
              <a:tr h="0">
                <a:tc>
                  <a:txBody>
                    <a:bodyPr/>
                    <a:lstStyle/>
                    <a:p>
                      <a:endParaRPr lang="en-US" sz="1200" b="1" dirty="0">
                        <a:latin typeface="Arial" charset="0"/>
                        <a:ea typeface="Arial" charset="0"/>
                        <a:cs typeface="Arial"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a:p>
                  </a:txBody>
                  <a:tcPr/>
                </a:tc>
                <a:extLst>
                  <a:ext uri="{0D108BD9-81ED-4DB2-BD59-A6C34878D82A}">
                    <a16:rowId xmlns:a16="http://schemas.microsoft.com/office/drawing/2014/main" val="10004"/>
                  </a:ext>
                </a:extLst>
              </a:tr>
              <a:tr h="0">
                <a:tc>
                  <a:txBody>
                    <a:bodyPr/>
                    <a:lstStyle/>
                    <a:p>
                      <a:endParaRPr lang="en-US" sz="1200" b="1" dirty="0">
                        <a:latin typeface="Arial" charset="0"/>
                        <a:ea typeface="Arial" charset="0"/>
                        <a:cs typeface="Arial"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extLst>
                  <a:ext uri="{0D108BD9-81ED-4DB2-BD59-A6C34878D82A}">
                    <a16:rowId xmlns:a16="http://schemas.microsoft.com/office/drawing/2014/main" val="10005"/>
                  </a:ext>
                </a:extLst>
              </a:tr>
              <a:tr h="0">
                <a:tc>
                  <a:txBody>
                    <a:bodyPr/>
                    <a:lstStyle/>
                    <a:p>
                      <a:endParaRPr lang="en-US" sz="1200" b="1" dirty="0">
                        <a:latin typeface="Arial" charset="0"/>
                        <a:ea typeface="Arial" charset="0"/>
                        <a:cs typeface="Arial"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a:p>
                  </a:txBody>
                  <a:tcPr/>
                </a:tc>
                <a:extLst>
                  <a:ext uri="{0D108BD9-81ED-4DB2-BD59-A6C34878D82A}">
                    <a16:rowId xmlns:a16="http://schemas.microsoft.com/office/drawing/2014/main" val="10006"/>
                  </a:ext>
                </a:extLst>
              </a:tr>
              <a:tr h="0">
                <a:tc>
                  <a:txBody>
                    <a:bodyPr/>
                    <a:lstStyle/>
                    <a:p>
                      <a:endParaRPr lang="en-US" sz="1200" b="1" dirty="0">
                        <a:latin typeface="Arial" charset="0"/>
                        <a:ea typeface="Arial" charset="0"/>
                        <a:cs typeface="Arial"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extLst>
                  <a:ext uri="{0D108BD9-81ED-4DB2-BD59-A6C34878D82A}">
                    <a16:rowId xmlns:a16="http://schemas.microsoft.com/office/drawing/2014/main" val="10007"/>
                  </a:ext>
                </a:extLst>
              </a:tr>
              <a:tr h="0">
                <a:tc>
                  <a:txBody>
                    <a:bodyPr/>
                    <a:lstStyle/>
                    <a:p>
                      <a:endParaRPr lang="en-US" sz="1200" b="1" dirty="0">
                        <a:latin typeface="Arial" charset="0"/>
                        <a:ea typeface="Arial" charset="0"/>
                        <a:cs typeface="Arial"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extLst>
                  <a:ext uri="{0D108BD9-81ED-4DB2-BD59-A6C34878D82A}">
                    <a16:rowId xmlns:a16="http://schemas.microsoft.com/office/drawing/2014/main" val="10008"/>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Arial" charset="0"/>
                        <a:ea typeface="Arial" charset="0"/>
                        <a:cs typeface="Arial"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extLst>
                  <a:ext uri="{0D108BD9-81ED-4DB2-BD59-A6C34878D82A}">
                    <a16:rowId xmlns:a16="http://schemas.microsoft.com/office/drawing/2014/main" val="10009"/>
                  </a:ext>
                </a:extLst>
              </a:tr>
              <a:tr h="0">
                <a:tc>
                  <a:txBody>
                    <a:bodyPr/>
                    <a:lstStyle/>
                    <a:p>
                      <a:endParaRPr lang="en-US" sz="12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extLst>
                  <a:ext uri="{0D108BD9-81ED-4DB2-BD59-A6C34878D82A}">
                    <a16:rowId xmlns:a16="http://schemas.microsoft.com/office/drawing/2014/main" val="10010"/>
                  </a:ext>
                </a:extLst>
              </a:tr>
              <a:tr h="0">
                <a:tc>
                  <a:txBody>
                    <a:bodyPr/>
                    <a:lstStyle/>
                    <a:p>
                      <a:endParaRPr lang="en-US" sz="12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extLst>
                  <a:ext uri="{0D108BD9-81ED-4DB2-BD59-A6C34878D82A}">
                    <a16:rowId xmlns:a16="http://schemas.microsoft.com/office/drawing/2014/main" val="10011"/>
                  </a:ext>
                </a:extLst>
              </a:tr>
              <a:tr h="457318">
                <a:tc>
                  <a:txBody>
                    <a:bodyPr/>
                    <a:lstStyle/>
                    <a:p>
                      <a:endParaRPr lang="en-US" sz="1200" b="1" dirty="0">
                        <a:latin typeface="Arial" charset="0"/>
                        <a:ea typeface="Arial" charset="0"/>
                        <a:cs typeface="Arial"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US" dirty="0"/>
                    </a:p>
                  </a:txBody>
                  <a:tcPr/>
                </a:tc>
                <a:extLst>
                  <a:ext uri="{0D108BD9-81ED-4DB2-BD59-A6C34878D82A}">
                    <a16:rowId xmlns:a16="http://schemas.microsoft.com/office/drawing/2014/main" val="10012"/>
                  </a:ext>
                </a:extLst>
              </a:tr>
            </a:tbl>
          </a:graphicData>
        </a:graphic>
      </p:graphicFrame>
      <p:cxnSp>
        <p:nvCxnSpPr>
          <p:cNvPr id="12" name="Straight Connector 11"/>
          <p:cNvCxnSpPr/>
          <p:nvPr/>
        </p:nvCxnSpPr>
        <p:spPr>
          <a:xfrm flipV="1">
            <a:off x="309490" y="1207008"/>
            <a:ext cx="8505336" cy="264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29194" y="280339"/>
            <a:ext cx="8485632" cy="892552"/>
          </a:xfrm>
          <a:prstGeom prst="rect">
            <a:avLst/>
          </a:prstGeom>
        </p:spPr>
        <p:txBody>
          <a:bodyPr wrap="square">
            <a:spAutoFit/>
          </a:bodyPr>
          <a:lstStyle/>
          <a:p>
            <a:r>
              <a:rPr lang="en-GB" sz="2800" b="1" dirty="0">
                <a:latin typeface="Arial" charset="0"/>
                <a:ea typeface="Arial" charset="0"/>
                <a:cs typeface="Arial" charset="0"/>
              </a:rPr>
              <a:t>5. Conclusion and Recommendations:</a:t>
            </a:r>
          </a:p>
          <a:p>
            <a:r>
              <a:rPr lang="en-GB" sz="2400" i="1" dirty="0">
                <a:latin typeface="Arial" charset="0"/>
                <a:ea typeface="Arial" charset="0"/>
                <a:cs typeface="Arial" charset="0"/>
              </a:rPr>
              <a:t>Turning challenges into socio- economic opportunities</a:t>
            </a:r>
            <a:endParaRPr lang="en-US" sz="2400" i="1" dirty="0">
              <a:latin typeface="Arial" charset="0"/>
              <a:ea typeface="Arial" charset="0"/>
              <a:cs typeface="Arial" charset="0"/>
            </a:endParaRPr>
          </a:p>
        </p:txBody>
      </p:sp>
      <p:sp>
        <p:nvSpPr>
          <p:cNvPr id="2" name="Footer Placeholder 1">
            <a:extLst>
              <a:ext uri="{FF2B5EF4-FFF2-40B4-BE49-F238E27FC236}">
                <a16:creationId xmlns:a16="http://schemas.microsoft.com/office/drawing/2014/main" id="{3014431B-6D43-4064-A781-26785CC9D7FA}"/>
              </a:ext>
            </a:extLst>
          </p:cNvPr>
          <p:cNvSpPr>
            <a:spLocks noGrp="1"/>
          </p:cNvSpPr>
          <p:nvPr>
            <p:ph type="ftr" sz="quarter" idx="11"/>
          </p:nvPr>
        </p:nvSpPr>
        <p:spPr>
          <a:xfrm>
            <a:off x="345523" y="6557176"/>
            <a:ext cx="4594475" cy="365125"/>
          </a:xfrm>
        </p:spPr>
        <p:txBody>
          <a:bodyPr/>
          <a:lstStyle/>
          <a:p>
            <a:pPr algn="l"/>
            <a:r>
              <a:rPr lang="en-GB" sz="800" dirty="0">
                <a:latin typeface="Arial" panose="020B0604020202020204" pitchFamily="34" charset="0"/>
                <a:cs typeface="Arial" panose="020B0604020202020204" pitchFamily="34" charset="0"/>
              </a:rPr>
              <a:t>Alwyn R. Ponteen, MSc - Chief Fisheries &amp; Ocean Governance Officer </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1482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050E94-D61C-4FC0-90B0-478C22F551AC}"/>
              </a:ext>
            </a:extLst>
          </p:cNvPr>
          <p:cNvPicPr>
            <a:picLocks noChangeAspect="1"/>
          </p:cNvPicPr>
          <p:nvPr/>
        </p:nvPicPr>
        <p:blipFill rotWithShape="1">
          <a:blip r:embed="rId3">
            <a:alphaModFix amt="35000"/>
          </a:blip>
          <a:srcRect/>
          <a:stretch/>
        </p:blipFill>
        <p:spPr>
          <a:xfrm>
            <a:off x="20" y="1"/>
            <a:ext cx="9143980" cy="6857999"/>
          </a:xfrm>
          <a:prstGeom prst="rect">
            <a:avLst/>
          </a:prstGeom>
          <a:solidFill>
            <a:schemeClr val="accent5">
              <a:lumMod val="75000"/>
            </a:schemeClr>
          </a:solidFill>
        </p:spPr>
      </p:pic>
      <p:cxnSp>
        <p:nvCxnSpPr>
          <p:cNvPr id="12" name="Straight Connector 11"/>
          <p:cNvCxnSpPr/>
          <p:nvPr/>
        </p:nvCxnSpPr>
        <p:spPr>
          <a:xfrm flipV="1">
            <a:off x="309490" y="1207008"/>
            <a:ext cx="8505336" cy="264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29194" y="280339"/>
            <a:ext cx="8485632" cy="892552"/>
          </a:xfrm>
          <a:prstGeom prst="rect">
            <a:avLst/>
          </a:prstGeom>
        </p:spPr>
        <p:txBody>
          <a:bodyPr wrap="square">
            <a:spAutoFit/>
          </a:bodyPr>
          <a:lstStyle/>
          <a:p>
            <a:r>
              <a:rPr lang="en-GB" sz="2800" b="1" dirty="0">
                <a:latin typeface="Arial" charset="0"/>
                <a:ea typeface="Arial" charset="0"/>
                <a:cs typeface="Arial" charset="0"/>
              </a:rPr>
              <a:t>5. Conclusion – recap </a:t>
            </a:r>
          </a:p>
          <a:p>
            <a:r>
              <a:rPr lang="en-US" sz="2400" i="1" dirty="0">
                <a:latin typeface="Arial" charset="0"/>
                <a:ea typeface="Arial" charset="0"/>
                <a:cs typeface="Arial" charset="0"/>
              </a:rPr>
              <a:t>Turning Passion for the Ocean into Powerful Partnerships</a:t>
            </a:r>
          </a:p>
        </p:txBody>
      </p:sp>
      <p:sp>
        <p:nvSpPr>
          <p:cNvPr id="8" name="Rectangle 7"/>
          <p:cNvSpPr/>
          <p:nvPr/>
        </p:nvSpPr>
        <p:spPr>
          <a:xfrm>
            <a:off x="904126" y="3691045"/>
            <a:ext cx="1991169" cy="266489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dirty="0">
              <a:latin typeface="Arial" charset="0"/>
              <a:ea typeface="Arial" charset="0"/>
              <a:cs typeface="Arial" charset="0"/>
            </a:endParaRPr>
          </a:p>
          <a:p>
            <a:r>
              <a:rPr lang="en-US" b="1" dirty="0">
                <a:latin typeface="Arial" charset="0"/>
                <a:ea typeface="Arial" charset="0"/>
                <a:cs typeface="Arial" charset="0"/>
              </a:rPr>
              <a:t>STEP 1</a:t>
            </a:r>
          </a:p>
          <a:p>
            <a:r>
              <a:rPr lang="en-US" dirty="0">
                <a:latin typeface="Arial" charset="0"/>
                <a:ea typeface="Arial" charset="0"/>
                <a:cs typeface="Arial" charset="0"/>
              </a:rPr>
              <a:t>  </a:t>
            </a:r>
          </a:p>
          <a:p>
            <a:r>
              <a:rPr lang="en-GB" dirty="0">
                <a:solidFill>
                  <a:srgbClr val="FFFFFF"/>
                </a:solidFill>
                <a:latin typeface="Arial" charset="0"/>
                <a:ea typeface="Arial" charset="0"/>
                <a:cs typeface="Arial" charset="0"/>
              </a:rPr>
              <a:t>Accredited Institutional Capacity Development</a:t>
            </a:r>
            <a:endParaRPr lang="en-US" dirty="0">
              <a:latin typeface="Arial" charset="0"/>
              <a:ea typeface="Arial" charset="0"/>
              <a:cs typeface="Arial" charset="0"/>
            </a:endParaRPr>
          </a:p>
        </p:txBody>
      </p:sp>
      <p:sp>
        <p:nvSpPr>
          <p:cNvPr id="9" name="Rectangle 8"/>
          <p:cNvSpPr/>
          <p:nvPr/>
        </p:nvSpPr>
        <p:spPr>
          <a:xfrm>
            <a:off x="3508358" y="2894248"/>
            <a:ext cx="1991169" cy="272858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GB" dirty="0">
              <a:latin typeface="Arial" charset="0"/>
              <a:ea typeface="Arial" charset="0"/>
              <a:cs typeface="Arial" charset="0"/>
            </a:endParaRPr>
          </a:p>
          <a:p>
            <a:pPr lvl="0"/>
            <a:r>
              <a:rPr lang="en-GB" b="1" dirty="0">
                <a:latin typeface="Arial" charset="0"/>
                <a:ea typeface="Arial" charset="0"/>
                <a:cs typeface="Arial" charset="0"/>
              </a:rPr>
              <a:t>STEP 2</a:t>
            </a:r>
          </a:p>
          <a:p>
            <a:pPr lvl="0"/>
            <a:endParaRPr lang="en-GB" dirty="0">
              <a:latin typeface="Arial" charset="0"/>
              <a:ea typeface="Arial" charset="0"/>
              <a:cs typeface="Arial" charset="0"/>
            </a:endParaRPr>
          </a:p>
          <a:p>
            <a:pPr lvl="0"/>
            <a:r>
              <a:rPr lang="en-GB" dirty="0">
                <a:solidFill>
                  <a:srgbClr val="FFFFFF"/>
                </a:solidFill>
                <a:latin typeface="Arial" charset="0"/>
                <a:ea typeface="Arial" charset="0"/>
                <a:cs typeface="Arial" charset="0"/>
              </a:rPr>
              <a:t>Developing an Execution Plan</a:t>
            </a:r>
            <a:endParaRPr lang="en-GB" dirty="0">
              <a:latin typeface="Arial" charset="0"/>
              <a:ea typeface="Arial" charset="0"/>
              <a:cs typeface="Arial" charset="0"/>
            </a:endParaRPr>
          </a:p>
        </p:txBody>
      </p:sp>
      <p:sp>
        <p:nvSpPr>
          <p:cNvPr id="10" name="Rectangle 9"/>
          <p:cNvSpPr/>
          <p:nvPr/>
        </p:nvSpPr>
        <p:spPr>
          <a:xfrm>
            <a:off x="6084012" y="2316166"/>
            <a:ext cx="1991169" cy="266489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GB" dirty="0">
              <a:latin typeface="Arial" charset="0"/>
              <a:ea typeface="Arial" charset="0"/>
              <a:cs typeface="Arial" charset="0"/>
            </a:endParaRPr>
          </a:p>
          <a:p>
            <a:pPr lvl="0"/>
            <a:r>
              <a:rPr lang="en-GB" b="1" dirty="0">
                <a:latin typeface="Arial" charset="0"/>
                <a:ea typeface="Arial" charset="0"/>
                <a:cs typeface="Arial" charset="0"/>
              </a:rPr>
              <a:t>STEP 3</a:t>
            </a:r>
          </a:p>
          <a:p>
            <a:pPr lvl="0"/>
            <a:endParaRPr lang="en-GB" dirty="0">
              <a:latin typeface="Arial" charset="0"/>
              <a:ea typeface="Arial" charset="0"/>
              <a:cs typeface="Arial" charset="0"/>
            </a:endParaRPr>
          </a:p>
          <a:p>
            <a:pPr lvl="0"/>
            <a:br>
              <a:rPr lang="en-GB" b="1" dirty="0">
                <a:solidFill>
                  <a:srgbClr val="FFFFFF"/>
                </a:solidFill>
                <a:latin typeface="Arial" charset="0"/>
                <a:ea typeface="Arial" charset="0"/>
                <a:cs typeface="Arial" charset="0"/>
              </a:rPr>
            </a:br>
            <a:r>
              <a:rPr lang="en-GB" dirty="0">
                <a:solidFill>
                  <a:srgbClr val="FFFFFF"/>
                </a:solidFill>
                <a:latin typeface="Arial" charset="0"/>
                <a:ea typeface="Arial" charset="0"/>
                <a:cs typeface="Arial" charset="0"/>
              </a:rPr>
              <a:t>Identifying the right strategic partners with shared goals and values</a:t>
            </a:r>
            <a:endParaRPr lang="en-GB" dirty="0">
              <a:latin typeface="Arial" charset="0"/>
              <a:ea typeface="Arial" charset="0"/>
              <a:cs typeface="Arial" charset="0"/>
            </a:endParaRPr>
          </a:p>
        </p:txBody>
      </p:sp>
      <p:sp>
        <p:nvSpPr>
          <p:cNvPr id="2" name="Rectangle 1"/>
          <p:cNvSpPr/>
          <p:nvPr/>
        </p:nvSpPr>
        <p:spPr>
          <a:xfrm>
            <a:off x="904126" y="3178946"/>
            <a:ext cx="697627" cy="369332"/>
          </a:xfrm>
          <a:prstGeom prst="rect">
            <a:avLst/>
          </a:prstGeom>
        </p:spPr>
        <p:txBody>
          <a:bodyPr wrap="none">
            <a:spAutoFit/>
          </a:bodyPr>
          <a:lstStyle/>
          <a:p>
            <a:r>
              <a:rPr lang="en-US" b="1" dirty="0">
                <a:latin typeface="Arial" charset="0"/>
                <a:ea typeface="Arial" charset="0"/>
                <a:cs typeface="Arial" charset="0"/>
              </a:rPr>
              <a:t>2013</a:t>
            </a:r>
          </a:p>
        </p:txBody>
      </p:sp>
      <p:sp>
        <p:nvSpPr>
          <p:cNvPr id="11" name="Rectangle 10"/>
          <p:cNvSpPr/>
          <p:nvPr/>
        </p:nvSpPr>
        <p:spPr>
          <a:xfrm>
            <a:off x="3508358" y="2496054"/>
            <a:ext cx="697627" cy="369332"/>
          </a:xfrm>
          <a:prstGeom prst="rect">
            <a:avLst/>
          </a:prstGeom>
        </p:spPr>
        <p:txBody>
          <a:bodyPr wrap="none">
            <a:spAutoFit/>
          </a:bodyPr>
          <a:lstStyle/>
          <a:p>
            <a:r>
              <a:rPr lang="en-US" b="1" dirty="0">
                <a:latin typeface="Arial" charset="0"/>
                <a:ea typeface="Arial" charset="0"/>
                <a:cs typeface="Arial" charset="0"/>
              </a:rPr>
              <a:t>2014</a:t>
            </a:r>
          </a:p>
        </p:txBody>
      </p:sp>
      <p:sp>
        <p:nvSpPr>
          <p:cNvPr id="13" name="Rectangle 12"/>
          <p:cNvSpPr/>
          <p:nvPr/>
        </p:nvSpPr>
        <p:spPr>
          <a:xfrm>
            <a:off x="6081020" y="1857375"/>
            <a:ext cx="1736373" cy="369332"/>
          </a:xfrm>
          <a:prstGeom prst="rect">
            <a:avLst/>
          </a:prstGeom>
        </p:spPr>
        <p:txBody>
          <a:bodyPr wrap="none">
            <a:spAutoFit/>
          </a:bodyPr>
          <a:lstStyle/>
          <a:p>
            <a:r>
              <a:rPr lang="en-US" b="1" dirty="0">
                <a:latin typeface="Arial" charset="0"/>
                <a:ea typeface="Arial" charset="0"/>
                <a:cs typeface="Arial" charset="0"/>
              </a:rPr>
              <a:t>2014 - present</a:t>
            </a:r>
          </a:p>
        </p:txBody>
      </p:sp>
      <p:sp>
        <p:nvSpPr>
          <p:cNvPr id="3" name="Footer Placeholder 2">
            <a:extLst>
              <a:ext uri="{FF2B5EF4-FFF2-40B4-BE49-F238E27FC236}">
                <a16:creationId xmlns:a16="http://schemas.microsoft.com/office/drawing/2014/main" id="{05040A7D-709B-49EF-BD33-B2B4006E4C04}"/>
              </a:ext>
            </a:extLst>
          </p:cNvPr>
          <p:cNvSpPr>
            <a:spLocks noGrp="1"/>
          </p:cNvSpPr>
          <p:nvPr>
            <p:ph type="ftr" sz="quarter" idx="11"/>
          </p:nvPr>
        </p:nvSpPr>
        <p:spPr>
          <a:xfrm>
            <a:off x="-366511" y="6498702"/>
            <a:ext cx="3936528" cy="365125"/>
          </a:xfrm>
        </p:spPr>
        <p:txBody>
          <a:bodyPr/>
          <a:lstStyle/>
          <a:p>
            <a:pPr algn="r"/>
            <a:r>
              <a:rPr lang="en-GB" sz="800" dirty="0">
                <a:latin typeface="Arial" panose="020B0604020202020204" pitchFamily="34" charset="0"/>
                <a:cs typeface="Arial" panose="020B0604020202020204" pitchFamily="34" charset="0"/>
              </a:rPr>
              <a:t>Alwyn R. Ponteen, MSc - Chief Fisheries &amp; Ocean Governance Officer </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2091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686"/>
            <a:ext cx="7886700" cy="1325563"/>
          </a:xfrm>
        </p:spPr>
        <p:txBody>
          <a:bodyPr>
            <a:normAutofit/>
          </a:bodyPr>
          <a:lstStyle/>
          <a:p>
            <a:r>
              <a:rPr lang="en-US" sz="2800" b="1" dirty="0">
                <a:solidFill>
                  <a:schemeClr val="bg1"/>
                </a:solidFill>
                <a:latin typeface="Arial" charset="0"/>
                <a:ea typeface="Arial" charset="0"/>
                <a:cs typeface="Arial" charset="0"/>
              </a:rPr>
              <a:t>Focus for 2018 and beyond</a:t>
            </a:r>
            <a:br>
              <a:rPr lang="en-US" sz="2800" dirty="0">
                <a:solidFill>
                  <a:schemeClr val="bg1"/>
                </a:solidFill>
                <a:latin typeface="Arial" charset="0"/>
                <a:ea typeface="Arial" charset="0"/>
                <a:cs typeface="Arial" charset="0"/>
              </a:rPr>
            </a:br>
            <a:r>
              <a:rPr lang="en-US" sz="2800" dirty="0">
                <a:solidFill>
                  <a:schemeClr val="bg1"/>
                </a:solidFill>
                <a:latin typeface="Arial" charset="0"/>
                <a:ea typeface="Arial" charset="0"/>
                <a:cs typeface="Arial" charset="0"/>
              </a:rPr>
              <a:t>Territory to territory partnership (T2T)</a:t>
            </a:r>
          </a:p>
        </p:txBody>
      </p:sp>
      <p:sp>
        <p:nvSpPr>
          <p:cNvPr id="5" name="Content Placeholder 4"/>
          <p:cNvSpPr>
            <a:spLocks noGrp="1"/>
          </p:cNvSpPr>
          <p:nvPr>
            <p:ph type="subTitle" idx="4294967295"/>
          </p:nvPr>
        </p:nvSpPr>
        <p:spPr>
          <a:xfrm>
            <a:off x="628650" y="1880826"/>
            <a:ext cx="4912614" cy="1685334"/>
          </a:xfrm>
        </p:spPr>
        <p:txBody>
          <a:bodyPr anchor="t">
            <a:noAutofit/>
          </a:bodyPr>
          <a:lstStyle/>
          <a:p>
            <a:pPr>
              <a:lnSpc>
                <a:spcPct val="100000"/>
              </a:lnSpc>
            </a:pPr>
            <a:r>
              <a:rPr lang="en-US" sz="1800" dirty="0">
                <a:solidFill>
                  <a:schemeClr val="bg1"/>
                </a:solidFill>
                <a:latin typeface="Arial" charset="0"/>
                <a:ea typeface="Arial" charset="0"/>
                <a:cs typeface="Arial" charset="0"/>
              </a:rPr>
              <a:t>Development and implementation of MSP</a:t>
            </a:r>
          </a:p>
          <a:p>
            <a:pPr>
              <a:lnSpc>
                <a:spcPct val="100000"/>
              </a:lnSpc>
            </a:pPr>
            <a:endParaRPr lang="en-US" sz="1800" dirty="0">
              <a:solidFill>
                <a:schemeClr val="bg1"/>
              </a:solidFill>
              <a:latin typeface="Arial" charset="0"/>
              <a:ea typeface="Arial" charset="0"/>
              <a:cs typeface="Arial" charset="0"/>
            </a:endParaRPr>
          </a:p>
          <a:p>
            <a:pPr>
              <a:lnSpc>
                <a:spcPct val="100000"/>
              </a:lnSpc>
            </a:pPr>
            <a:r>
              <a:rPr lang="en-US" sz="1800" dirty="0">
                <a:solidFill>
                  <a:schemeClr val="bg1"/>
                </a:solidFill>
                <a:latin typeface="Arial" charset="0"/>
                <a:ea typeface="Arial" charset="0"/>
                <a:cs typeface="Arial" charset="0"/>
              </a:rPr>
              <a:t>Improve legal framework for sustainable management, governance and use of the ocean resources</a:t>
            </a:r>
          </a:p>
          <a:p>
            <a:pPr>
              <a:lnSpc>
                <a:spcPct val="100000"/>
              </a:lnSpc>
            </a:pPr>
            <a:endParaRPr lang="en-US" sz="1800" dirty="0">
              <a:solidFill>
                <a:schemeClr val="bg1"/>
              </a:solidFill>
              <a:latin typeface="Arial" charset="0"/>
              <a:ea typeface="Arial" charset="0"/>
              <a:cs typeface="Arial" charset="0"/>
            </a:endParaRPr>
          </a:p>
          <a:p>
            <a:pPr>
              <a:lnSpc>
                <a:spcPct val="100000"/>
              </a:lnSpc>
            </a:pPr>
            <a:r>
              <a:rPr lang="en-US" sz="1800" dirty="0">
                <a:solidFill>
                  <a:schemeClr val="bg1"/>
                </a:solidFill>
                <a:latin typeface="Arial" charset="0"/>
                <a:ea typeface="Arial" charset="0"/>
                <a:cs typeface="Arial" charset="0"/>
              </a:rPr>
              <a:t>Enhanced data collection and management infrastructure systems</a:t>
            </a:r>
          </a:p>
          <a:p>
            <a:pPr>
              <a:lnSpc>
                <a:spcPct val="100000"/>
              </a:lnSpc>
            </a:pPr>
            <a:endParaRPr lang="en-US" sz="1800" dirty="0">
              <a:solidFill>
                <a:schemeClr val="bg1"/>
              </a:solidFill>
              <a:latin typeface="Arial" charset="0"/>
              <a:ea typeface="Arial" charset="0"/>
              <a:cs typeface="Arial" charset="0"/>
            </a:endParaRPr>
          </a:p>
          <a:p>
            <a:pPr>
              <a:lnSpc>
                <a:spcPct val="100000"/>
              </a:lnSpc>
            </a:pPr>
            <a:r>
              <a:rPr lang="en-US" sz="1800" dirty="0">
                <a:solidFill>
                  <a:schemeClr val="bg1"/>
                </a:solidFill>
                <a:latin typeface="Arial" charset="0"/>
                <a:ea typeface="Arial" charset="0"/>
                <a:cs typeface="Arial" charset="0"/>
              </a:rPr>
              <a:t>Transfer expertise and skills from the South Atlantic UK Overseas Territory to Montserrat</a:t>
            </a:r>
          </a:p>
        </p:txBody>
      </p:sp>
      <p:cxnSp>
        <p:nvCxnSpPr>
          <p:cNvPr id="8" name="Straight Connector 7"/>
          <p:cNvCxnSpPr/>
          <p:nvPr/>
        </p:nvCxnSpPr>
        <p:spPr>
          <a:xfrm flipV="1">
            <a:off x="675250" y="1463040"/>
            <a:ext cx="8243667" cy="4476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3761F78-7B27-4792-BF29-3CCB635C52FB}"/>
              </a:ext>
            </a:extLst>
          </p:cNvPr>
          <p:cNvPicPr>
            <a:picLocks noChangeAspect="1"/>
          </p:cNvPicPr>
          <p:nvPr/>
        </p:nvPicPr>
        <p:blipFill>
          <a:blip r:embed="rId3"/>
          <a:stretch>
            <a:fillRect/>
          </a:stretch>
        </p:blipFill>
        <p:spPr>
          <a:xfrm>
            <a:off x="6917969" y="3862300"/>
            <a:ext cx="1927796" cy="1041010"/>
          </a:xfrm>
          <a:prstGeom prst="rect">
            <a:avLst/>
          </a:prstGeom>
        </p:spPr>
      </p:pic>
      <p:pic>
        <p:nvPicPr>
          <p:cNvPr id="10" name="Picture 9">
            <a:extLst>
              <a:ext uri="{FF2B5EF4-FFF2-40B4-BE49-F238E27FC236}">
                <a16:creationId xmlns:a16="http://schemas.microsoft.com/office/drawing/2014/main" id="{4724905F-D695-4BA9-BD99-7B94C5A18A62}"/>
              </a:ext>
            </a:extLst>
          </p:cNvPr>
          <p:cNvPicPr>
            <a:picLocks noChangeAspect="1"/>
          </p:cNvPicPr>
          <p:nvPr/>
        </p:nvPicPr>
        <p:blipFill>
          <a:blip r:embed="rId4"/>
          <a:stretch>
            <a:fillRect/>
          </a:stretch>
        </p:blipFill>
        <p:spPr>
          <a:xfrm>
            <a:off x="7189450" y="4921938"/>
            <a:ext cx="1656315" cy="902691"/>
          </a:xfrm>
          <a:prstGeom prst="rect">
            <a:avLst/>
          </a:prstGeom>
        </p:spPr>
      </p:pic>
      <p:pic>
        <p:nvPicPr>
          <p:cNvPr id="11" name="Picture 10">
            <a:extLst>
              <a:ext uri="{FF2B5EF4-FFF2-40B4-BE49-F238E27FC236}">
                <a16:creationId xmlns:a16="http://schemas.microsoft.com/office/drawing/2014/main" id="{D30543E7-B948-4A0F-BC9B-A8CC1A8FAD37}"/>
              </a:ext>
            </a:extLst>
          </p:cNvPr>
          <p:cNvPicPr>
            <a:picLocks noChangeAspect="1"/>
          </p:cNvPicPr>
          <p:nvPr/>
        </p:nvPicPr>
        <p:blipFill>
          <a:blip r:embed="rId5"/>
          <a:stretch>
            <a:fillRect/>
          </a:stretch>
        </p:blipFill>
        <p:spPr>
          <a:xfrm>
            <a:off x="5755128" y="1717162"/>
            <a:ext cx="3090637" cy="888559"/>
          </a:xfrm>
          <a:prstGeom prst="rect">
            <a:avLst/>
          </a:prstGeom>
        </p:spPr>
      </p:pic>
      <p:pic>
        <p:nvPicPr>
          <p:cNvPr id="12" name="Content Placeholder 3">
            <a:extLst>
              <a:ext uri="{FF2B5EF4-FFF2-40B4-BE49-F238E27FC236}">
                <a16:creationId xmlns:a16="http://schemas.microsoft.com/office/drawing/2014/main" id="{0484A4E6-7102-4363-918C-66C8C93AA7AE}"/>
              </a:ext>
            </a:extLst>
          </p:cNvPr>
          <p:cNvPicPr>
            <a:picLocks noChangeAspect="1"/>
          </p:cNvPicPr>
          <p:nvPr/>
        </p:nvPicPr>
        <p:blipFill>
          <a:blip r:embed="rId6"/>
          <a:stretch>
            <a:fillRect/>
          </a:stretch>
        </p:blipFill>
        <p:spPr>
          <a:xfrm>
            <a:off x="6388498" y="2708707"/>
            <a:ext cx="2457267" cy="1041010"/>
          </a:xfrm>
          <a:prstGeom prst="rect">
            <a:avLst/>
          </a:prstGeom>
        </p:spPr>
      </p:pic>
      <p:sp>
        <p:nvSpPr>
          <p:cNvPr id="3" name="Footer Placeholder 2">
            <a:extLst>
              <a:ext uri="{FF2B5EF4-FFF2-40B4-BE49-F238E27FC236}">
                <a16:creationId xmlns:a16="http://schemas.microsoft.com/office/drawing/2014/main" id="{E47C4915-CF93-4EBB-8B99-E1978D54114E}"/>
              </a:ext>
            </a:extLst>
          </p:cNvPr>
          <p:cNvSpPr>
            <a:spLocks noGrp="1"/>
          </p:cNvSpPr>
          <p:nvPr>
            <p:ph type="ftr" sz="quarter" idx="11"/>
          </p:nvPr>
        </p:nvSpPr>
        <p:spPr>
          <a:xfrm>
            <a:off x="0" y="6492875"/>
            <a:ext cx="4160500" cy="365125"/>
          </a:xfrm>
        </p:spPr>
        <p:txBody>
          <a:bodyPr/>
          <a:lstStyle/>
          <a:p>
            <a:pPr algn="l"/>
            <a:r>
              <a:rPr lang="en-GB" sz="800" dirty="0">
                <a:solidFill>
                  <a:schemeClr val="bg1"/>
                </a:solidFill>
                <a:latin typeface="Arial" panose="020B0604020202020204" pitchFamily="34" charset="0"/>
                <a:cs typeface="Arial" panose="020B0604020202020204" pitchFamily="34" charset="0"/>
              </a:rPr>
              <a:t>Alwyn R. Ponteen, MSc - Chief Fisheries &amp; Ocean Governance Officer </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0001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164" y="393262"/>
            <a:ext cx="3943350" cy="1325563"/>
          </a:xfrm>
        </p:spPr>
        <p:txBody>
          <a:bodyPr>
            <a:normAutofit/>
          </a:bodyPr>
          <a:lstStyle/>
          <a:p>
            <a:r>
              <a:rPr lang="en-US" sz="3600" b="1" dirty="0">
                <a:latin typeface="Arial" charset="0"/>
                <a:ea typeface="Arial" charset="0"/>
                <a:cs typeface="Arial" charset="0"/>
              </a:rPr>
              <a:t>Our story</a:t>
            </a:r>
          </a:p>
        </p:txBody>
      </p:sp>
      <p:sp>
        <p:nvSpPr>
          <p:cNvPr id="3" name="Content Placeholder 2"/>
          <p:cNvSpPr>
            <a:spLocks noGrp="1"/>
          </p:cNvSpPr>
          <p:nvPr>
            <p:ph idx="1"/>
          </p:nvPr>
        </p:nvSpPr>
        <p:spPr>
          <a:xfrm>
            <a:off x="351692" y="1853761"/>
            <a:ext cx="4656406" cy="4351338"/>
          </a:xfrm>
        </p:spPr>
        <p:txBody>
          <a:bodyPr>
            <a:normAutofit/>
          </a:bodyPr>
          <a:lstStyle/>
          <a:p>
            <a:pPr marL="0" lvl="0" indent="0">
              <a:lnSpc>
                <a:spcPct val="120000"/>
              </a:lnSpc>
              <a:spcBef>
                <a:spcPts val="0"/>
              </a:spcBef>
              <a:buNone/>
            </a:pPr>
            <a:r>
              <a:rPr lang="en-GB" sz="1800" dirty="0">
                <a:latin typeface="Arial" charset="0"/>
                <a:ea typeface="Arial" charset="0"/>
                <a:cs typeface="Arial" charset="0"/>
              </a:rPr>
              <a:t>1. </a:t>
            </a:r>
            <a:r>
              <a:rPr lang="en-GB" sz="2000" dirty="0">
                <a:latin typeface="Arial" charset="0"/>
                <a:ea typeface="Arial" charset="0"/>
                <a:cs typeface="Arial" charset="0"/>
              </a:rPr>
              <a:t>Introduction</a:t>
            </a:r>
          </a:p>
          <a:p>
            <a:pPr marL="0" lvl="0" indent="0">
              <a:lnSpc>
                <a:spcPct val="120000"/>
              </a:lnSpc>
              <a:spcBef>
                <a:spcPts val="0"/>
              </a:spcBef>
              <a:buNone/>
            </a:pPr>
            <a:r>
              <a:rPr lang="en-GB" sz="2000" dirty="0">
                <a:latin typeface="Arial" charset="0"/>
                <a:ea typeface="Arial" charset="0"/>
                <a:cs typeface="Arial" charset="0"/>
              </a:rPr>
              <a:t>2. Montserrat at a glance</a:t>
            </a:r>
          </a:p>
          <a:p>
            <a:pPr marL="0" lvl="0" indent="0">
              <a:lnSpc>
                <a:spcPct val="120000"/>
              </a:lnSpc>
              <a:spcBef>
                <a:spcPts val="0"/>
              </a:spcBef>
              <a:buNone/>
            </a:pPr>
            <a:r>
              <a:rPr lang="en-GB" sz="2000" dirty="0">
                <a:latin typeface="Arial" charset="0"/>
                <a:ea typeface="Arial" charset="0"/>
                <a:cs typeface="Arial" charset="0"/>
              </a:rPr>
              <a:t>3. SDG implementation &amp; challenges</a:t>
            </a:r>
          </a:p>
          <a:p>
            <a:pPr marL="0" lvl="0" indent="0">
              <a:lnSpc>
                <a:spcPct val="120000"/>
              </a:lnSpc>
              <a:spcBef>
                <a:spcPts val="0"/>
              </a:spcBef>
              <a:buNone/>
            </a:pPr>
            <a:r>
              <a:rPr lang="en-GB" sz="2000" dirty="0">
                <a:latin typeface="Arial" charset="0"/>
                <a:ea typeface="Arial" charset="0"/>
                <a:cs typeface="Arial" charset="0"/>
              </a:rPr>
              <a:t>4. A case study</a:t>
            </a:r>
          </a:p>
          <a:p>
            <a:pPr marL="457200" lvl="1" indent="0">
              <a:lnSpc>
                <a:spcPct val="120000"/>
              </a:lnSpc>
              <a:spcBef>
                <a:spcPts val="0"/>
              </a:spcBef>
              <a:buNone/>
            </a:pPr>
            <a:r>
              <a:rPr lang="en-GB" sz="1400" dirty="0">
                <a:latin typeface="Arial" charset="0"/>
                <a:ea typeface="Arial" charset="0"/>
                <a:cs typeface="Arial" charset="0"/>
              </a:rPr>
              <a:t>- Step 1: Fisheries &amp; ocean governance roadmap</a:t>
            </a:r>
          </a:p>
          <a:p>
            <a:pPr marL="457200" lvl="1" indent="0">
              <a:lnSpc>
                <a:spcPct val="120000"/>
              </a:lnSpc>
              <a:spcBef>
                <a:spcPts val="0"/>
              </a:spcBef>
              <a:buNone/>
            </a:pPr>
            <a:r>
              <a:rPr lang="en-GB" sz="1400" dirty="0">
                <a:latin typeface="Arial" charset="0"/>
                <a:ea typeface="Arial" charset="0"/>
                <a:cs typeface="Arial" charset="0"/>
              </a:rPr>
              <a:t>- Step 2: The execution plan</a:t>
            </a:r>
          </a:p>
          <a:p>
            <a:pPr marL="457200" lvl="1" indent="0">
              <a:lnSpc>
                <a:spcPct val="120000"/>
              </a:lnSpc>
              <a:spcBef>
                <a:spcPts val="0"/>
              </a:spcBef>
              <a:buNone/>
            </a:pPr>
            <a:r>
              <a:rPr lang="en-GB" sz="1400" dirty="0">
                <a:latin typeface="Arial" charset="0"/>
                <a:ea typeface="Arial" charset="0"/>
                <a:cs typeface="Arial" charset="0"/>
              </a:rPr>
              <a:t>- Step 3: Partnership approach</a:t>
            </a:r>
          </a:p>
          <a:p>
            <a:pPr marL="457200" lvl="1" indent="0">
              <a:lnSpc>
                <a:spcPct val="120000"/>
              </a:lnSpc>
              <a:spcBef>
                <a:spcPts val="0"/>
              </a:spcBef>
              <a:buNone/>
            </a:pPr>
            <a:r>
              <a:rPr lang="en-GB" sz="1400" dirty="0">
                <a:latin typeface="Arial" charset="0"/>
                <a:ea typeface="Arial" charset="0"/>
                <a:cs typeface="Arial" charset="0"/>
              </a:rPr>
              <a:t>- Results &amp; Outcomes</a:t>
            </a:r>
          </a:p>
          <a:p>
            <a:pPr marL="0" lvl="0" indent="0">
              <a:lnSpc>
                <a:spcPct val="120000"/>
              </a:lnSpc>
              <a:spcBef>
                <a:spcPts val="0"/>
              </a:spcBef>
              <a:buNone/>
            </a:pPr>
            <a:r>
              <a:rPr lang="en-GB" sz="2000" dirty="0">
                <a:latin typeface="Arial" charset="0"/>
                <a:ea typeface="Arial" charset="0"/>
                <a:cs typeface="Arial" charset="0"/>
              </a:rPr>
              <a:t>5. Conclusion and recommendations</a:t>
            </a:r>
          </a:p>
          <a:p>
            <a:pPr marL="0" indent="0">
              <a:lnSpc>
                <a:spcPct val="120000"/>
              </a:lnSpc>
              <a:spcBef>
                <a:spcPts val="0"/>
              </a:spcBef>
              <a:buNone/>
            </a:pPr>
            <a:r>
              <a:rPr lang="en-GB" sz="2000" dirty="0">
                <a:latin typeface="Arial" charset="0"/>
                <a:ea typeface="Arial" charset="0"/>
                <a:cs typeface="Arial" charset="0"/>
              </a:rPr>
              <a:t>6. Vision for the future</a:t>
            </a:r>
          </a:p>
          <a:p>
            <a:pPr marL="0" lvl="0" indent="0">
              <a:lnSpc>
                <a:spcPct val="120000"/>
              </a:lnSpc>
              <a:spcBef>
                <a:spcPts val="0"/>
              </a:spcBef>
              <a:buNone/>
            </a:pPr>
            <a:r>
              <a:rPr lang="en-GB" sz="2000" dirty="0">
                <a:latin typeface="Arial" charset="0"/>
                <a:ea typeface="Arial" charset="0"/>
                <a:cs typeface="Arial" charset="0"/>
              </a:rPr>
              <a:t> </a:t>
            </a:r>
            <a:br>
              <a:rPr lang="en-GB" sz="500" b="1" dirty="0"/>
            </a:br>
            <a:br>
              <a:rPr lang="en-GB" sz="400" b="1" dirty="0"/>
            </a:br>
            <a:br>
              <a:rPr lang="en-GB" sz="400" b="1" dirty="0"/>
            </a:br>
            <a:br>
              <a:rPr lang="en-GB" sz="400" b="1" dirty="0"/>
            </a:br>
            <a:endParaRPr lang="en-US" sz="1400" dirty="0"/>
          </a:p>
        </p:txBody>
      </p:sp>
      <p:pic>
        <p:nvPicPr>
          <p:cNvPr id="22" name="Content Placeholder 3">
            <a:extLst>
              <a:ext uri="{FF2B5EF4-FFF2-40B4-BE49-F238E27FC236}">
                <a16:creationId xmlns:a16="http://schemas.microsoft.com/office/drawing/2014/main" id="{C19AE9FC-3FD4-4192-8213-61237F04964B}"/>
              </a:ext>
            </a:extLst>
          </p:cNvPr>
          <p:cNvPicPr>
            <a:picLocks noChangeAspect="1"/>
          </p:cNvPicPr>
          <p:nvPr/>
        </p:nvPicPr>
        <p:blipFill rotWithShape="1">
          <a:blip r:embed="rId2"/>
          <a:srcRect l="57928" r="19547"/>
          <a:stretch/>
        </p:blipFill>
        <p:spPr>
          <a:xfrm>
            <a:off x="5008098" y="0"/>
            <a:ext cx="4135902" cy="6858000"/>
          </a:xfrm>
          <a:prstGeom prst="rect">
            <a:avLst/>
          </a:prstGeom>
        </p:spPr>
      </p:pic>
      <p:cxnSp>
        <p:nvCxnSpPr>
          <p:cNvPr id="26" name="Straight Connector 25"/>
          <p:cNvCxnSpPr/>
          <p:nvPr/>
        </p:nvCxnSpPr>
        <p:spPr>
          <a:xfrm flipV="1">
            <a:off x="436096" y="1561514"/>
            <a:ext cx="4276581" cy="281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989FDDB6-15ED-439E-9379-E88A55938DCD}"/>
              </a:ext>
            </a:extLst>
          </p:cNvPr>
          <p:cNvSpPr>
            <a:spLocks noGrp="1"/>
          </p:cNvSpPr>
          <p:nvPr>
            <p:ph type="ftr" sz="quarter" idx="11"/>
          </p:nvPr>
        </p:nvSpPr>
        <p:spPr>
          <a:xfrm>
            <a:off x="132879" y="6348987"/>
            <a:ext cx="4553536" cy="365125"/>
          </a:xfrm>
        </p:spPr>
        <p:txBody>
          <a:bodyPr/>
          <a:lstStyle/>
          <a:p>
            <a:pPr algn="l"/>
            <a:r>
              <a:rPr lang="en-GB" sz="800" dirty="0">
                <a:latin typeface="Arial" panose="020B0604020202020204" pitchFamily="34" charset="0"/>
                <a:cs typeface="Arial" panose="020B0604020202020204" pitchFamily="34" charset="0"/>
              </a:rPr>
              <a:t>Alwyn R Ponteen, MSc - Chief Fisheries &amp; Ocean Governance Officer </a:t>
            </a:r>
            <a:endParaRPr lang="en-US" sz="8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20EC6E7-0D9A-4A3F-B3DA-6991EC729A8E}"/>
              </a:ext>
            </a:extLst>
          </p:cNvPr>
          <p:cNvSpPr txBox="1"/>
          <p:nvPr/>
        </p:nvSpPr>
        <p:spPr>
          <a:xfrm>
            <a:off x="7254259" y="6584042"/>
            <a:ext cx="1568058" cy="215444"/>
          </a:xfrm>
          <a:prstGeom prst="rect">
            <a:avLst/>
          </a:prstGeom>
          <a:noFill/>
        </p:spPr>
        <p:txBody>
          <a:bodyPr wrap="none" rtlCol="0">
            <a:spAutoFit/>
          </a:bodyPr>
          <a:lstStyle/>
          <a:p>
            <a:r>
              <a:rPr lang="en-GB" sz="800" dirty="0">
                <a:latin typeface="Arial" panose="020B0604020202020204" pitchFamily="34" charset="0"/>
                <a:cs typeface="Arial" panose="020B0604020202020204" pitchFamily="34" charset="0"/>
              </a:rPr>
              <a:t>Photo Courtesy; Google Maps</a:t>
            </a:r>
          </a:p>
        </p:txBody>
      </p:sp>
    </p:spTree>
    <p:extLst>
      <p:ext uri="{BB962C8B-B14F-4D97-AF65-F5344CB8AC3E}">
        <p14:creationId xmlns:p14="http://schemas.microsoft.com/office/powerpoint/2010/main" val="15881344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686"/>
            <a:ext cx="7886700" cy="1325563"/>
          </a:xfrm>
        </p:spPr>
        <p:txBody>
          <a:bodyPr>
            <a:normAutofit/>
          </a:bodyPr>
          <a:lstStyle/>
          <a:p>
            <a:r>
              <a:rPr lang="en-US" sz="2800" b="1" dirty="0">
                <a:solidFill>
                  <a:schemeClr val="bg1"/>
                </a:solidFill>
                <a:latin typeface="Arial" charset="0"/>
                <a:ea typeface="Arial" charset="0"/>
                <a:cs typeface="Arial" charset="0"/>
              </a:rPr>
              <a:t>Focus for 2018 and beyond</a:t>
            </a:r>
            <a:br>
              <a:rPr lang="en-US" sz="2800" dirty="0">
                <a:solidFill>
                  <a:schemeClr val="bg1"/>
                </a:solidFill>
                <a:latin typeface="Arial" charset="0"/>
                <a:ea typeface="Arial" charset="0"/>
                <a:cs typeface="Arial" charset="0"/>
              </a:rPr>
            </a:br>
            <a:r>
              <a:rPr lang="en-US" sz="2800" dirty="0">
                <a:solidFill>
                  <a:schemeClr val="bg1"/>
                </a:solidFill>
                <a:latin typeface="Arial" charset="0"/>
                <a:ea typeface="Arial" charset="0"/>
                <a:cs typeface="Arial" charset="0"/>
              </a:rPr>
              <a:t>Territory to territory partnership (T2T)</a:t>
            </a:r>
          </a:p>
        </p:txBody>
      </p:sp>
      <p:sp>
        <p:nvSpPr>
          <p:cNvPr id="5" name="Content Placeholder 4"/>
          <p:cNvSpPr>
            <a:spLocks noGrp="1"/>
          </p:cNvSpPr>
          <p:nvPr>
            <p:ph type="subTitle" idx="4294967295"/>
          </p:nvPr>
        </p:nvSpPr>
        <p:spPr>
          <a:xfrm>
            <a:off x="628650" y="1880826"/>
            <a:ext cx="5126478" cy="1685334"/>
          </a:xfrm>
        </p:spPr>
        <p:txBody>
          <a:bodyPr anchor="t">
            <a:noAutofit/>
          </a:bodyPr>
          <a:lstStyle/>
          <a:p>
            <a:pPr marL="0" indent="0">
              <a:lnSpc>
                <a:spcPct val="100000"/>
              </a:lnSpc>
              <a:buNone/>
            </a:pPr>
            <a:r>
              <a:rPr lang="en-US" sz="1800">
                <a:solidFill>
                  <a:schemeClr val="bg1"/>
                </a:solidFill>
                <a:latin typeface="Arial" charset="0"/>
                <a:ea typeface="Arial" charset="0"/>
                <a:cs typeface="Arial" charset="0"/>
              </a:rPr>
              <a:t>National Ecosystem Assessment for Montserrat</a:t>
            </a:r>
            <a:endParaRPr lang="en-US" sz="1800" dirty="0">
              <a:solidFill>
                <a:schemeClr val="bg1"/>
              </a:solidFill>
              <a:latin typeface="Arial" charset="0"/>
              <a:ea typeface="Arial" charset="0"/>
              <a:cs typeface="Arial" charset="0"/>
            </a:endParaRPr>
          </a:p>
        </p:txBody>
      </p:sp>
      <p:cxnSp>
        <p:nvCxnSpPr>
          <p:cNvPr id="8" name="Straight Connector 7"/>
          <p:cNvCxnSpPr/>
          <p:nvPr/>
        </p:nvCxnSpPr>
        <p:spPr>
          <a:xfrm flipV="1">
            <a:off x="675250" y="1463040"/>
            <a:ext cx="8243667" cy="4476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3761F78-7B27-4792-BF29-3CCB635C52FB}"/>
              </a:ext>
            </a:extLst>
          </p:cNvPr>
          <p:cNvPicPr>
            <a:picLocks noChangeAspect="1"/>
          </p:cNvPicPr>
          <p:nvPr/>
        </p:nvPicPr>
        <p:blipFill>
          <a:blip r:embed="rId3"/>
          <a:stretch>
            <a:fillRect/>
          </a:stretch>
        </p:blipFill>
        <p:spPr>
          <a:xfrm>
            <a:off x="6863105" y="4520668"/>
            <a:ext cx="1927796" cy="1041010"/>
          </a:xfrm>
          <a:prstGeom prst="rect">
            <a:avLst/>
          </a:prstGeom>
        </p:spPr>
      </p:pic>
      <p:pic>
        <p:nvPicPr>
          <p:cNvPr id="10" name="Picture 9">
            <a:extLst>
              <a:ext uri="{FF2B5EF4-FFF2-40B4-BE49-F238E27FC236}">
                <a16:creationId xmlns:a16="http://schemas.microsoft.com/office/drawing/2014/main" id="{4724905F-D695-4BA9-BD99-7B94C5A18A62}"/>
              </a:ext>
            </a:extLst>
          </p:cNvPr>
          <p:cNvPicPr>
            <a:picLocks noChangeAspect="1"/>
          </p:cNvPicPr>
          <p:nvPr/>
        </p:nvPicPr>
        <p:blipFill>
          <a:blip r:embed="rId4"/>
          <a:stretch>
            <a:fillRect/>
          </a:stretch>
        </p:blipFill>
        <p:spPr>
          <a:xfrm>
            <a:off x="7134586" y="5580306"/>
            <a:ext cx="1656315" cy="902691"/>
          </a:xfrm>
          <a:prstGeom prst="rect">
            <a:avLst/>
          </a:prstGeom>
        </p:spPr>
      </p:pic>
      <p:pic>
        <p:nvPicPr>
          <p:cNvPr id="11" name="Picture 10">
            <a:extLst>
              <a:ext uri="{FF2B5EF4-FFF2-40B4-BE49-F238E27FC236}">
                <a16:creationId xmlns:a16="http://schemas.microsoft.com/office/drawing/2014/main" id="{D30543E7-B948-4A0F-BC9B-A8CC1A8FAD37}"/>
              </a:ext>
            </a:extLst>
          </p:cNvPr>
          <p:cNvPicPr>
            <a:picLocks noChangeAspect="1"/>
          </p:cNvPicPr>
          <p:nvPr/>
        </p:nvPicPr>
        <p:blipFill>
          <a:blip r:embed="rId5"/>
          <a:stretch>
            <a:fillRect/>
          </a:stretch>
        </p:blipFill>
        <p:spPr>
          <a:xfrm>
            <a:off x="5700264" y="2375530"/>
            <a:ext cx="3090637" cy="888559"/>
          </a:xfrm>
          <a:prstGeom prst="rect">
            <a:avLst/>
          </a:prstGeom>
        </p:spPr>
      </p:pic>
      <p:pic>
        <p:nvPicPr>
          <p:cNvPr id="12" name="Content Placeholder 3">
            <a:extLst>
              <a:ext uri="{FF2B5EF4-FFF2-40B4-BE49-F238E27FC236}">
                <a16:creationId xmlns:a16="http://schemas.microsoft.com/office/drawing/2014/main" id="{0484A4E6-7102-4363-918C-66C8C93AA7AE}"/>
              </a:ext>
            </a:extLst>
          </p:cNvPr>
          <p:cNvPicPr>
            <a:picLocks noChangeAspect="1"/>
          </p:cNvPicPr>
          <p:nvPr/>
        </p:nvPicPr>
        <p:blipFill>
          <a:blip r:embed="rId6"/>
          <a:stretch>
            <a:fillRect/>
          </a:stretch>
        </p:blipFill>
        <p:spPr>
          <a:xfrm>
            <a:off x="6333634" y="3367075"/>
            <a:ext cx="2457267" cy="1041010"/>
          </a:xfrm>
          <a:prstGeom prst="rect">
            <a:avLst/>
          </a:prstGeom>
        </p:spPr>
      </p:pic>
      <p:graphicFrame>
        <p:nvGraphicFramePr>
          <p:cNvPr id="13" name="Content Placeholder 7">
            <a:extLst>
              <a:ext uri="{FF2B5EF4-FFF2-40B4-BE49-F238E27FC236}">
                <a16:creationId xmlns:a16="http://schemas.microsoft.com/office/drawing/2014/main" id="{FE9E82D5-5BB1-4CFF-9F42-D5822228F80E}"/>
              </a:ext>
            </a:extLst>
          </p:cNvPr>
          <p:cNvGraphicFramePr>
            <a:graphicFrameLocks/>
          </p:cNvGraphicFramePr>
          <p:nvPr>
            <p:extLst>
              <p:ext uri="{D42A27DB-BD31-4B8C-83A1-F6EECF244321}">
                <p14:modId xmlns:p14="http://schemas.microsoft.com/office/powerpoint/2010/main" val="1955840252"/>
              </p:ext>
            </p:extLst>
          </p:nvPr>
        </p:nvGraphicFramePr>
        <p:xfrm>
          <a:off x="724268" y="2421258"/>
          <a:ext cx="4714175" cy="392309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Footer Placeholder 2">
            <a:extLst>
              <a:ext uri="{FF2B5EF4-FFF2-40B4-BE49-F238E27FC236}">
                <a16:creationId xmlns:a16="http://schemas.microsoft.com/office/drawing/2014/main" id="{200E1C13-56C2-4086-82B0-D474C1BC6C97}"/>
              </a:ext>
            </a:extLst>
          </p:cNvPr>
          <p:cNvSpPr>
            <a:spLocks noGrp="1"/>
          </p:cNvSpPr>
          <p:nvPr>
            <p:ph type="ftr" sz="quarter" idx="11"/>
          </p:nvPr>
        </p:nvSpPr>
        <p:spPr>
          <a:xfrm>
            <a:off x="80267" y="6442877"/>
            <a:ext cx="4491733" cy="365125"/>
          </a:xfrm>
        </p:spPr>
        <p:txBody>
          <a:bodyPr/>
          <a:lstStyle/>
          <a:p>
            <a:pPr algn="l"/>
            <a:r>
              <a:rPr lang="en-GB" sz="800" dirty="0">
                <a:solidFill>
                  <a:schemeClr val="bg1"/>
                </a:solidFill>
                <a:latin typeface="Arial" panose="020B0604020202020204" pitchFamily="34" charset="0"/>
                <a:cs typeface="Arial" panose="020B0604020202020204" pitchFamily="34" charset="0"/>
              </a:rPr>
              <a:t>Alwyn R. Ponteen, MSc - Chief Fisheries &amp; Ocean Governance Officer </a:t>
            </a:r>
          </a:p>
        </p:txBody>
      </p:sp>
    </p:spTree>
    <p:extLst>
      <p:ext uri="{BB962C8B-B14F-4D97-AF65-F5344CB8AC3E}">
        <p14:creationId xmlns:p14="http://schemas.microsoft.com/office/powerpoint/2010/main" val="1684958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240B5F-0D52-4598-8E33-FF53AB6CCA88}"/>
              </a:ext>
            </a:extLst>
          </p:cNvPr>
          <p:cNvPicPr>
            <a:picLocks noChangeAspect="1"/>
          </p:cNvPicPr>
          <p:nvPr/>
        </p:nvPicPr>
        <p:blipFill rotWithShape="1">
          <a:blip r:embed="rId3">
            <a:extLst>
              <a:ext uri="{28A0092B-C50C-407E-A947-70E740481C1C}">
                <a14:useLocalDpi xmlns:a14="http://schemas.microsoft.com/office/drawing/2010/main" val="0"/>
              </a:ext>
            </a:extLst>
          </a:blip>
          <a:srcRect t="14224" r="-2" b="24671"/>
          <a:stretch/>
        </p:blipFill>
        <p:spPr>
          <a:xfrm>
            <a:off x="4409137" y="842971"/>
            <a:ext cx="4734863" cy="5143490"/>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3" name="Content Placeholder 2">
            <a:extLst>
              <a:ext uri="{FF2B5EF4-FFF2-40B4-BE49-F238E27FC236}">
                <a16:creationId xmlns:a16="http://schemas.microsoft.com/office/drawing/2014/main" id="{557BC586-66D5-4E54-A419-AABABD53B0D6}"/>
              </a:ext>
            </a:extLst>
          </p:cNvPr>
          <p:cNvSpPr>
            <a:spLocks noGrp="1"/>
          </p:cNvSpPr>
          <p:nvPr>
            <p:ph idx="1"/>
          </p:nvPr>
        </p:nvSpPr>
        <p:spPr>
          <a:xfrm>
            <a:off x="733705" y="1702772"/>
            <a:ext cx="3281083" cy="2740639"/>
          </a:xfrm>
        </p:spPr>
        <p:txBody>
          <a:bodyPr>
            <a:noAutofit/>
          </a:bodyPr>
          <a:lstStyle/>
          <a:p>
            <a:endParaRPr lang="en-GB" sz="400" dirty="0">
              <a:latin typeface="Arial" charset="0"/>
              <a:ea typeface="Arial" charset="0"/>
              <a:cs typeface="Arial" charset="0"/>
            </a:endParaRPr>
          </a:p>
          <a:p>
            <a:pPr marL="0" indent="0">
              <a:buNone/>
            </a:pPr>
            <a:r>
              <a:rPr lang="en-GB" sz="2000" dirty="0">
                <a:latin typeface="Arial" charset="0"/>
                <a:ea typeface="Arial" charset="0"/>
                <a:cs typeface="Arial" charset="0"/>
              </a:rPr>
              <a:t>Inspiring and supporting the next generation to be able to build capacity and  drive the implementation and monitoring process of the</a:t>
            </a:r>
          </a:p>
        </p:txBody>
      </p:sp>
      <p:sp>
        <p:nvSpPr>
          <p:cNvPr id="4" name="Rectangle 3">
            <a:extLst>
              <a:ext uri="{FF2B5EF4-FFF2-40B4-BE49-F238E27FC236}">
                <a16:creationId xmlns:a16="http://schemas.microsoft.com/office/drawing/2014/main" id="{FBC90206-D7D5-4159-BF67-FDCBB6AC18B3}"/>
              </a:ext>
            </a:extLst>
          </p:cNvPr>
          <p:cNvSpPr/>
          <p:nvPr/>
        </p:nvSpPr>
        <p:spPr>
          <a:xfrm>
            <a:off x="7026882" y="1131094"/>
            <a:ext cx="2165657" cy="276999"/>
          </a:xfrm>
          <a:prstGeom prst="rect">
            <a:avLst/>
          </a:prstGeom>
        </p:spPr>
        <p:txBody>
          <a:bodyPr wrap="none">
            <a:spAutoFit/>
          </a:bodyPr>
          <a:lstStyle/>
          <a:p>
            <a:r>
              <a:rPr lang="en-GB" sz="1200" dirty="0">
                <a:solidFill>
                  <a:schemeClr val="bg1"/>
                </a:solidFill>
              </a:rPr>
              <a:t>Photo: Courtesy Alyssa Ponteen</a:t>
            </a:r>
          </a:p>
        </p:txBody>
      </p:sp>
      <p:sp>
        <p:nvSpPr>
          <p:cNvPr id="6" name="Title 5"/>
          <p:cNvSpPr>
            <a:spLocks noGrp="1"/>
          </p:cNvSpPr>
          <p:nvPr>
            <p:ph type="title"/>
          </p:nvPr>
        </p:nvSpPr>
        <p:spPr/>
        <p:txBody>
          <a:bodyPr>
            <a:normAutofit/>
          </a:bodyPr>
          <a:lstStyle/>
          <a:p>
            <a:r>
              <a:rPr lang="en-US" sz="2400" b="1" dirty="0">
                <a:latin typeface="Arial" charset="0"/>
                <a:ea typeface="Arial" charset="0"/>
                <a:cs typeface="Arial" charset="0"/>
              </a:rPr>
              <a:t>6. Vision for the Future</a:t>
            </a:r>
          </a:p>
        </p:txBody>
      </p:sp>
      <p:cxnSp>
        <p:nvCxnSpPr>
          <p:cNvPr id="13" name="Straight Connector 12"/>
          <p:cNvCxnSpPr/>
          <p:nvPr/>
        </p:nvCxnSpPr>
        <p:spPr>
          <a:xfrm flipV="1">
            <a:off x="685802" y="1561514"/>
            <a:ext cx="3626827" cy="101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36F484A2-8453-448B-90F4-4B20B3D6A279}"/>
              </a:ext>
            </a:extLst>
          </p:cNvPr>
          <p:cNvSpPr>
            <a:spLocks noGrp="1"/>
          </p:cNvSpPr>
          <p:nvPr>
            <p:ph type="ftr" sz="quarter" idx="11"/>
          </p:nvPr>
        </p:nvSpPr>
        <p:spPr>
          <a:xfrm>
            <a:off x="0" y="6492875"/>
            <a:ext cx="4851329" cy="365125"/>
          </a:xfrm>
        </p:spPr>
        <p:txBody>
          <a:bodyPr/>
          <a:lstStyle/>
          <a:p>
            <a:pPr algn="l"/>
            <a:r>
              <a:rPr lang="en-GB" sz="800" dirty="0">
                <a:latin typeface="Arial" panose="020B0604020202020204" pitchFamily="34" charset="0"/>
                <a:cs typeface="Arial" panose="020B0604020202020204" pitchFamily="34" charset="0"/>
              </a:rPr>
              <a:t>Alwyn R. Ponteen, MSc - Chief Fisheries &amp; Ocean Governance Officer </a:t>
            </a:r>
          </a:p>
        </p:txBody>
      </p:sp>
      <p:pic>
        <p:nvPicPr>
          <p:cNvPr id="7" name="Picture 6">
            <a:extLst>
              <a:ext uri="{FF2B5EF4-FFF2-40B4-BE49-F238E27FC236}">
                <a16:creationId xmlns:a16="http://schemas.microsoft.com/office/drawing/2014/main" id="{0E326A2C-B9DC-4D9C-9A7A-F0C140684C6E}"/>
              </a:ext>
            </a:extLst>
          </p:cNvPr>
          <p:cNvPicPr>
            <a:picLocks noChangeAspect="1"/>
          </p:cNvPicPr>
          <p:nvPr/>
        </p:nvPicPr>
        <p:blipFill>
          <a:blip r:embed="rId4"/>
          <a:stretch>
            <a:fillRect/>
          </a:stretch>
        </p:blipFill>
        <p:spPr>
          <a:xfrm>
            <a:off x="883053" y="3991819"/>
            <a:ext cx="3897443" cy="2402408"/>
          </a:xfrm>
          <a:prstGeom prst="rect">
            <a:avLst/>
          </a:prstGeom>
        </p:spPr>
      </p:pic>
    </p:spTree>
    <p:extLst>
      <p:ext uri="{BB962C8B-B14F-4D97-AF65-F5344CB8AC3E}">
        <p14:creationId xmlns:p14="http://schemas.microsoft.com/office/powerpoint/2010/main" val="285897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14454" y="3270127"/>
            <a:ext cx="4030269" cy="1015663"/>
          </a:xfrm>
          <a:prstGeom prst="rect">
            <a:avLst/>
          </a:prstGeom>
          <a:noFill/>
        </p:spPr>
        <p:txBody>
          <a:bodyPr wrap="none" lIns="91440" tIns="45720" rIns="91440" bIns="45720">
            <a:spAutoFit/>
          </a:bodyPr>
          <a:lstStyle/>
          <a:p>
            <a:pPr algn="ctr"/>
            <a:r>
              <a:rPr lang="en-US" sz="6000" b="1" dirty="0">
                <a:ln w="17780" cmpd="sng">
                  <a:noFill/>
                  <a:prstDash val="solid"/>
                  <a:miter lim="800000"/>
                </a:ln>
                <a:gradFill rotWithShape="1">
                  <a:gsLst>
                    <a:gs pos="95000">
                      <a:schemeClr val="tx1"/>
                    </a:gs>
                    <a:gs pos="100000">
                      <a:srgbClr val="000000">
                        <a:shade val="39000"/>
                        <a:satMod val="150000"/>
                      </a:srgbClr>
                    </a:gs>
                  </a:gsLst>
                  <a:lin ang="5400000"/>
                </a:gradFill>
                <a:latin typeface="Arial" charset="0"/>
                <a:ea typeface="Arial" charset="0"/>
                <a:cs typeface="Arial" charset="0"/>
              </a:rPr>
              <a:t>Thank you</a:t>
            </a:r>
            <a:endParaRPr lang="en-US" sz="6000" b="1" cap="none" spc="0" dirty="0">
              <a:ln w="17780" cmpd="sng">
                <a:noFill/>
                <a:prstDash val="solid"/>
                <a:miter lim="800000"/>
              </a:ln>
              <a:gradFill rotWithShape="1">
                <a:gsLst>
                  <a:gs pos="95000">
                    <a:schemeClr val="tx1"/>
                  </a:gs>
                  <a:gs pos="100000">
                    <a:srgbClr val="000000">
                      <a:shade val="39000"/>
                      <a:satMod val="150000"/>
                    </a:srgbClr>
                  </a:gs>
                </a:gsLst>
                <a:lin ang="5400000"/>
              </a:gradFill>
              <a:latin typeface="Arial" charset="0"/>
              <a:ea typeface="Arial" charset="0"/>
              <a:cs typeface="Arial" charset="0"/>
            </a:endParaRPr>
          </a:p>
        </p:txBody>
      </p:sp>
      <p:pic>
        <p:nvPicPr>
          <p:cNvPr id="4" name="Picture 2" descr="C:\Users\ponteena\Pictures\2013-11-18\538.JPG"/>
          <p:cNvPicPr>
            <a:picLocks noChangeAspect="1" noChangeArrowheads="1"/>
          </p:cNvPicPr>
          <p:nvPr/>
        </p:nvPicPr>
        <p:blipFill>
          <a:blip r:embed="rId3" cstate="print"/>
          <a:srcRect/>
          <a:stretch>
            <a:fillRect/>
          </a:stretch>
        </p:blipFill>
        <p:spPr bwMode="auto">
          <a:xfrm>
            <a:off x="0" y="20743"/>
            <a:ext cx="9144000" cy="6858000"/>
          </a:xfrm>
          <a:prstGeom prst="rect">
            <a:avLst/>
          </a:prstGeom>
          <a:ln w="228600" cap="sq" cmpd="thickThin">
            <a:noFill/>
            <a:prstDash val="solid"/>
            <a:miter lim="800000"/>
          </a:ln>
          <a:effectLst/>
        </p:spPr>
      </p:pic>
      <p:sp>
        <p:nvSpPr>
          <p:cNvPr id="2" name="TextBox 1"/>
          <p:cNvSpPr txBox="1"/>
          <p:nvPr/>
        </p:nvSpPr>
        <p:spPr>
          <a:xfrm>
            <a:off x="670932" y="3384427"/>
            <a:ext cx="7802136" cy="923330"/>
          </a:xfrm>
          <a:prstGeom prst="rect">
            <a:avLst/>
          </a:prstGeom>
          <a:noFill/>
        </p:spPr>
        <p:txBody>
          <a:bodyPr wrap="none" rtlCol="0">
            <a:spAutoFit/>
          </a:bodyPr>
          <a:lstStyle/>
          <a:p>
            <a:r>
              <a:rPr lang="en-US" sz="5400" b="1" dirty="0">
                <a:solidFill>
                  <a:schemeClr val="bg1"/>
                </a:solidFill>
                <a:latin typeface="Arial" charset="0"/>
                <a:ea typeface="Arial" charset="0"/>
                <a:cs typeface="Arial" charset="0"/>
              </a:rPr>
              <a:t>Thank you for listening</a:t>
            </a:r>
          </a:p>
        </p:txBody>
      </p:sp>
      <p:sp>
        <p:nvSpPr>
          <p:cNvPr id="5" name="Footer Placeholder 4">
            <a:extLst>
              <a:ext uri="{FF2B5EF4-FFF2-40B4-BE49-F238E27FC236}">
                <a16:creationId xmlns:a16="http://schemas.microsoft.com/office/drawing/2014/main" id="{2C7A57BE-FB67-4946-99B5-FF811B6DE4CB}"/>
              </a:ext>
            </a:extLst>
          </p:cNvPr>
          <p:cNvSpPr>
            <a:spLocks noGrp="1"/>
          </p:cNvSpPr>
          <p:nvPr>
            <p:ph type="ftr" sz="quarter" idx="11"/>
          </p:nvPr>
        </p:nvSpPr>
        <p:spPr>
          <a:xfrm>
            <a:off x="0" y="6448302"/>
            <a:ext cx="4769135" cy="365125"/>
          </a:xfrm>
        </p:spPr>
        <p:txBody>
          <a:bodyPr/>
          <a:lstStyle/>
          <a:p>
            <a:pPr algn="l"/>
            <a:r>
              <a:rPr lang="en-GB" sz="800" dirty="0">
                <a:solidFill>
                  <a:schemeClr val="bg1"/>
                </a:solidFill>
                <a:latin typeface="Arial" charset="0"/>
                <a:ea typeface="Arial" charset="0"/>
                <a:cs typeface="Arial" charset="0"/>
              </a:rPr>
              <a:t>Alwyn R. Ponteen, MSc - Chief Fisheries &amp; Ocean Governance Officer </a:t>
            </a:r>
          </a:p>
        </p:txBody>
      </p:sp>
      <p:sp>
        <p:nvSpPr>
          <p:cNvPr id="6" name="TextBox 5">
            <a:extLst>
              <a:ext uri="{FF2B5EF4-FFF2-40B4-BE49-F238E27FC236}">
                <a16:creationId xmlns:a16="http://schemas.microsoft.com/office/drawing/2014/main" id="{C47FA487-0520-4090-A591-E1EE2C6C75A2}"/>
              </a:ext>
            </a:extLst>
          </p:cNvPr>
          <p:cNvSpPr txBox="1"/>
          <p:nvPr/>
        </p:nvSpPr>
        <p:spPr>
          <a:xfrm>
            <a:off x="1603880" y="514230"/>
            <a:ext cx="5936240" cy="646331"/>
          </a:xfrm>
          <a:prstGeom prst="rect">
            <a:avLst/>
          </a:prstGeom>
          <a:noFill/>
        </p:spPr>
        <p:txBody>
          <a:bodyPr wrap="none" rtlCol="0">
            <a:spAutoFit/>
          </a:bodyPr>
          <a:lstStyle/>
          <a:p>
            <a:pPr algn="ctr"/>
            <a:r>
              <a:rPr lang="en-GB" sz="3600" b="1" dirty="0">
                <a:solidFill>
                  <a:schemeClr val="bg1"/>
                </a:solidFill>
                <a:latin typeface="Arial" panose="020B0604020202020204" pitchFamily="34" charset="0"/>
                <a:cs typeface="Arial" panose="020B0604020202020204" pitchFamily="34" charset="0"/>
              </a:rPr>
              <a:t>Looking forward not back</a:t>
            </a:r>
          </a:p>
        </p:txBody>
      </p:sp>
    </p:spTree>
    <p:extLst>
      <p:ext uri="{BB962C8B-B14F-4D97-AF65-F5344CB8AC3E}">
        <p14:creationId xmlns:p14="http://schemas.microsoft.com/office/powerpoint/2010/main" val="26309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DFC683-09C7-492F-AF13-96B7B294E3AA}"/>
              </a:ext>
            </a:extLst>
          </p:cNvPr>
          <p:cNvPicPr>
            <a:picLocks noChangeAspect="1"/>
          </p:cNvPicPr>
          <p:nvPr/>
        </p:nvPicPr>
        <p:blipFill rotWithShape="1">
          <a:blip r:embed="rId2"/>
          <a:srcRect t="15268" r="2" b="5377"/>
          <a:stretch/>
        </p:blipFill>
        <p:spPr>
          <a:xfrm>
            <a:off x="4940497" y="1690689"/>
            <a:ext cx="4203503"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p:spPr>
      </p:pic>
      <p:pic>
        <p:nvPicPr>
          <p:cNvPr id="7" name="Picture 6"/>
          <p:cNvPicPr>
            <a:picLocks noChangeAspect="1"/>
          </p:cNvPicPr>
          <p:nvPr/>
        </p:nvPicPr>
        <p:blipFill rotWithShape="1">
          <a:blip r:embed="rId3"/>
          <a:srcRect t="26928" r="2" b="5321"/>
          <a:stretch/>
        </p:blipFill>
        <p:spPr>
          <a:xfrm>
            <a:off x="3593306" y="4330959"/>
            <a:ext cx="5550694" cy="2500884"/>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p:spPr>
      </p:pic>
      <p:sp>
        <p:nvSpPr>
          <p:cNvPr id="2" name="Title 1"/>
          <p:cNvSpPr>
            <a:spLocks noGrp="1"/>
          </p:cNvSpPr>
          <p:nvPr>
            <p:ph type="title"/>
          </p:nvPr>
        </p:nvSpPr>
        <p:spPr/>
        <p:txBody>
          <a:bodyPr>
            <a:normAutofit/>
          </a:bodyPr>
          <a:lstStyle/>
          <a:p>
            <a:r>
              <a:rPr lang="en-US" sz="3600" b="1" dirty="0">
                <a:solidFill>
                  <a:schemeClr val="bg1"/>
                </a:solidFill>
                <a:latin typeface="Arial" charset="0"/>
                <a:ea typeface="Arial" charset="0"/>
                <a:cs typeface="Arial" charset="0"/>
              </a:rPr>
              <a:t>1. Montserrat at a glance</a:t>
            </a:r>
          </a:p>
        </p:txBody>
      </p:sp>
      <p:sp>
        <p:nvSpPr>
          <p:cNvPr id="5" name="Content Placeholder 4"/>
          <p:cNvSpPr>
            <a:spLocks noGrp="1"/>
          </p:cNvSpPr>
          <p:nvPr>
            <p:ph type="subTitle" idx="4294967295"/>
          </p:nvPr>
        </p:nvSpPr>
        <p:spPr>
          <a:xfrm>
            <a:off x="628650" y="1679187"/>
            <a:ext cx="3788605" cy="1655762"/>
          </a:xfrm>
        </p:spPr>
        <p:txBody>
          <a:bodyPr anchor="t">
            <a:noAutofit/>
          </a:bodyPr>
          <a:lstStyle/>
          <a:p>
            <a:pPr>
              <a:lnSpc>
                <a:spcPct val="100000"/>
              </a:lnSpc>
            </a:pPr>
            <a:r>
              <a:rPr lang="en-US" sz="1200" dirty="0">
                <a:solidFill>
                  <a:schemeClr val="bg1"/>
                </a:solidFill>
                <a:latin typeface="Arial" charset="0"/>
                <a:ea typeface="Arial" charset="0"/>
                <a:cs typeface="Arial" charset="0"/>
              </a:rPr>
              <a:t>Geographically located in Eastern Caribbean United Kingdom Overseas Territory</a:t>
            </a:r>
          </a:p>
          <a:p>
            <a:pPr>
              <a:lnSpc>
                <a:spcPct val="100000"/>
              </a:lnSpc>
            </a:pPr>
            <a:r>
              <a:rPr lang="en-US" sz="1200" dirty="0">
                <a:solidFill>
                  <a:schemeClr val="bg1"/>
                </a:solidFill>
                <a:latin typeface="Arial" charset="0"/>
                <a:ea typeface="Arial" charset="0"/>
                <a:cs typeface="Arial" charset="0"/>
              </a:rPr>
              <a:t>Full CARICOM &amp; OECS Membership</a:t>
            </a:r>
          </a:p>
          <a:p>
            <a:pPr>
              <a:lnSpc>
                <a:spcPct val="100000"/>
              </a:lnSpc>
            </a:pPr>
            <a:r>
              <a:rPr lang="en-US" sz="1200" dirty="0">
                <a:solidFill>
                  <a:schemeClr val="bg1"/>
                </a:solidFill>
                <a:latin typeface="Arial" charset="0"/>
                <a:ea typeface="Arial" charset="0"/>
                <a:cs typeface="Arial" charset="0"/>
              </a:rPr>
              <a:t>39 ½ mile² &amp; Growing</a:t>
            </a:r>
          </a:p>
          <a:p>
            <a:pPr>
              <a:lnSpc>
                <a:spcPct val="100000"/>
              </a:lnSpc>
            </a:pPr>
            <a:r>
              <a:rPr lang="en-US" sz="1200" dirty="0">
                <a:solidFill>
                  <a:schemeClr val="bg1"/>
                </a:solidFill>
                <a:latin typeface="Arial" charset="0"/>
                <a:ea typeface="Arial" charset="0"/>
                <a:cs typeface="Arial" charset="0"/>
              </a:rPr>
              <a:t>Est. Population:  [2016 -5,267]  [1995 -13,000]</a:t>
            </a:r>
          </a:p>
          <a:p>
            <a:pPr>
              <a:lnSpc>
                <a:spcPct val="100000"/>
              </a:lnSpc>
            </a:pPr>
            <a:r>
              <a:rPr lang="en-US" sz="1200" dirty="0">
                <a:solidFill>
                  <a:schemeClr val="bg1"/>
                </a:solidFill>
                <a:latin typeface="Arial" charset="0"/>
                <a:ea typeface="Arial" charset="0"/>
                <a:cs typeface="Arial" charset="0"/>
              </a:rPr>
              <a:t>The island is self-governing, however HMG responsible for foreign affairs, internal security, defense, the public service and the offshore financial sector</a:t>
            </a:r>
          </a:p>
          <a:p>
            <a:pPr>
              <a:lnSpc>
                <a:spcPct val="100000"/>
              </a:lnSpc>
            </a:pPr>
            <a:r>
              <a:rPr lang="en-US" sz="1200" dirty="0">
                <a:solidFill>
                  <a:schemeClr val="bg1"/>
                </a:solidFill>
                <a:latin typeface="Arial" charset="0"/>
                <a:ea typeface="Arial" charset="0"/>
                <a:cs typeface="Arial" charset="0"/>
              </a:rPr>
              <a:t>Party to various UN convention through UK</a:t>
            </a:r>
          </a:p>
          <a:p>
            <a:pPr>
              <a:lnSpc>
                <a:spcPct val="100000"/>
              </a:lnSpc>
            </a:pPr>
            <a:r>
              <a:rPr lang="en-US" sz="1200" dirty="0">
                <a:solidFill>
                  <a:schemeClr val="bg1"/>
                </a:solidFill>
                <a:latin typeface="Arial" charset="0"/>
                <a:ea typeface="Arial" charset="0"/>
                <a:cs typeface="Arial" charset="0"/>
              </a:rPr>
              <a:t>Volcanic, rugged lush green mountains</a:t>
            </a:r>
          </a:p>
          <a:p>
            <a:pPr>
              <a:lnSpc>
                <a:spcPct val="100000"/>
              </a:lnSpc>
            </a:pPr>
            <a:r>
              <a:rPr lang="en-US" sz="1200" dirty="0">
                <a:solidFill>
                  <a:schemeClr val="bg1"/>
                </a:solidFill>
                <a:latin typeface="Arial" charset="0"/>
                <a:ea typeface="Arial" charset="0"/>
                <a:cs typeface="Arial" charset="0"/>
              </a:rPr>
              <a:t>Rugged 40km coastline &amp; deep waters</a:t>
            </a:r>
          </a:p>
          <a:p>
            <a:pPr>
              <a:lnSpc>
                <a:spcPct val="100000"/>
              </a:lnSpc>
            </a:pPr>
            <a:r>
              <a:rPr lang="en-US" sz="1200" dirty="0">
                <a:solidFill>
                  <a:schemeClr val="bg1"/>
                </a:solidFill>
                <a:latin typeface="Arial" charset="0"/>
                <a:ea typeface="Arial" charset="0"/>
                <a:cs typeface="Arial" charset="0"/>
              </a:rPr>
              <a:t>Sea limit claim  3M, and EFZ 200nm </a:t>
            </a:r>
          </a:p>
          <a:p>
            <a:pPr>
              <a:lnSpc>
                <a:spcPct val="100000"/>
              </a:lnSpc>
            </a:pPr>
            <a:r>
              <a:rPr lang="en-US" sz="1200" dirty="0">
                <a:solidFill>
                  <a:schemeClr val="bg1"/>
                </a:solidFill>
                <a:latin typeface="Arial" charset="0"/>
                <a:ea typeface="Arial" charset="0"/>
                <a:cs typeface="Arial" charset="0"/>
              </a:rPr>
              <a:t>NSDP 2008 – 2020 based on the MDGs and we   have just launched a new economic growth plan       in December 2017</a:t>
            </a:r>
          </a:p>
        </p:txBody>
      </p:sp>
      <p:cxnSp>
        <p:nvCxnSpPr>
          <p:cNvPr id="8" name="Straight Connector 7"/>
          <p:cNvCxnSpPr/>
          <p:nvPr/>
        </p:nvCxnSpPr>
        <p:spPr>
          <a:xfrm flipV="1">
            <a:off x="675250" y="1463040"/>
            <a:ext cx="8243667" cy="4476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156C923A-13DC-46D9-AF33-1D22166A90A0}"/>
              </a:ext>
            </a:extLst>
          </p:cNvPr>
          <p:cNvSpPr>
            <a:spLocks noGrp="1"/>
          </p:cNvSpPr>
          <p:nvPr>
            <p:ph type="ftr" sz="quarter" idx="11"/>
          </p:nvPr>
        </p:nvSpPr>
        <p:spPr>
          <a:xfrm>
            <a:off x="4775557" y="6464151"/>
            <a:ext cx="4368443" cy="365125"/>
          </a:xfrm>
        </p:spPr>
        <p:txBody>
          <a:bodyPr/>
          <a:lstStyle/>
          <a:p>
            <a:pPr algn="r"/>
            <a:r>
              <a:rPr lang="en-GB" sz="800" b="1" dirty="0">
                <a:solidFill>
                  <a:schemeClr val="bg1"/>
                </a:solidFill>
                <a:latin typeface="Arial" panose="020B0604020202020204" pitchFamily="34" charset="0"/>
                <a:cs typeface="Arial" panose="020B0604020202020204" pitchFamily="34" charset="0"/>
              </a:rPr>
              <a:t>Alwyn R. Ponteen, MSc - Chief Fisheries &amp; Ocean Governance Officer </a:t>
            </a:r>
            <a:endParaRPr lang="en-US" sz="800" b="1"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D5E1D0D-68DC-41F5-916C-67AD42B9694C}"/>
              </a:ext>
            </a:extLst>
          </p:cNvPr>
          <p:cNvSpPr txBox="1"/>
          <p:nvPr/>
        </p:nvSpPr>
        <p:spPr>
          <a:xfrm>
            <a:off x="1367747" y="6532749"/>
            <a:ext cx="1481496" cy="246221"/>
          </a:xfrm>
          <a:prstGeom prst="rect">
            <a:avLst/>
          </a:prstGeom>
          <a:noFill/>
        </p:spPr>
        <p:txBody>
          <a:bodyPr wrap="none" rtlCol="0">
            <a:spAutoFit/>
          </a:bodyPr>
          <a:lstStyle/>
          <a:p>
            <a:r>
              <a:rPr lang="en-GB" sz="1000" dirty="0">
                <a:solidFill>
                  <a:schemeClr val="bg1"/>
                </a:solidFill>
                <a:latin typeface="Arial" panose="020B0604020202020204" pitchFamily="34" charset="0"/>
                <a:cs typeface="Arial" panose="020B0604020202020204" pitchFamily="34" charset="0"/>
              </a:rPr>
              <a:t>Photo Courtesy; NASA</a:t>
            </a:r>
          </a:p>
        </p:txBody>
      </p:sp>
    </p:spTree>
    <p:extLst>
      <p:ext uri="{BB962C8B-B14F-4D97-AF65-F5344CB8AC3E}">
        <p14:creationId xmlns:p14="http://schemas.microsoft.com/office/powerpoint/2010/main" val="3090976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rgbClr val="FFFFFF"/>
                </a:solidFill>
                <a:latin typeface="Arial" charset="0"/>
                <a:ea typeface="Arial" charset="0"/>
                <a:cs typeface="Arial" charset="0"/>
              </a:rPr>
              <a:t>2. SDG Implementation</a:t>
            </a:r>
            <a:endParaRPr lang="en-US" sz="3600" dirty="0">
              <a:latin typeface="Arial" charset="0"/>
              <a:ea typeface="Arial" charset="0"/>
              <a:cs typeface="Arial" charset="0"/>
            </a:endParaRPr>
          </a:p>
        </p:txBody>
      </p:sp>
      <p:sp>
        <p:nvSpPr>
          <p:cNvPr id="3" name="Content Placeholder 2"/>
          <p:cNvSpPr>
            <a:spLocks noGrp="1"/>
          </p:cNvSpPr>
          <p:nvPr>
            <p:ph idx="1"/>
          </p:nvPr>
        </p:nvSpPr>
        <p:spPr>
          <a:xfrm>
            <a:off x="628650" y="1831366"/>
            <a:ext cx="3239965" cy="4351338"/>
          </a:xfrm>
        </p:spPr>
        <p:txBody>
          <a:bodyPr>
            <a:noAutofit/>
          </a:bodyPr>
          <a:lstStyle/>
          <a:p>
            <a:pPr marL="0" indent="0">
              <a:buNone/>
            </a:pPr>
            <a:endParaRPr lang="en-GB" sz="2400" i="1" dirty="0">
              <a:latin typeface="Arial" charset="0"/>
              <a:ea typeface="Arial" charset="0"/>
              <a:cs typeface="Arial" charset="0"/>
            </a:endParaRPr>
          </a:p>
          <a:p>
            <a:pPr marL="0" indent="0">
              <a:buNone/>
            </a:pPr>
            <a:r>
              <a:rPr lang="en-GB" sz="2400" i="1" dirty="0">
                <a:latin typeface="Arial" charset="0"/>
                <a:ea typeface="Arial" charset="0"/>
                <a:cs typeface="Arial" charset="0"/>
              </a:rPr>
              <a:t>Ministries with responsibilities for contributing to SDG implementation and monitoring in Montserrat.</a:t>
            </a:r>
            <a:endParaRPr lang="en-US" sz="2400" i="1" dirty="0">
              <a:latin typeface="Arial" charset="0"/>
              <a:ea typeface="Arial" charset="0"/>
              <a:cs typeface="Arial" charset="0"/>
            </a:endParaRPr>
          </a:p>
          <a:p>
            <a:endParaRPr lang="en-US" sz="2400" i="1" dirty="0"/>
          </a:p>
        </p:txBody>
      </p:sp>
      <p:graphicFrame>
        <p:nvGraphicFramePr>
          <p:cNvPr id="5" name="Content Placeholder 9">
            <a:extLst>
              <a:ext uri="{FF2B5EF4-FFF2-40B4-BE49-F238E27FC236}">
                <a16:creationId xmlns:a16="http://schemas.microsoft.com/office/drawing/2014/main" id="{00EC9105-F303-4B93-A810-C7A97EC4BB69}"/>
              </a:ext>
            </a:extLst>
          </p:cNvPr>
          <p:cNvGraphicFramePr>
            <a:graphicFrameLocks/>
          </p:cNvGraphicFramePr>
          <p:nvPr>
            <p:extLst>
              <p:ext uri="{D42A27DB-BD31-4B8C-83A1-F6EECF244321}">
                <p14:modId xmlns:p14="http://schemas.microsoft.com/office/powerpoint/2010/main" val="1999171309"/>
              </p:ext>
            </p:extLst>
          </p:nvPr>
        </p:nvGraphicFramePr>
        <p:xfrm>
          <a:off x="3748541" y="1831366"/>
          <a:ext cx="5395459" cy="45549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Straight Connector 5"/>
          <p:cNvCxnSpPr/>
          <p:nvPr/>
        </p:nvCxnSpPr>
        <p:spPr>
          <a:xfrm flipV="1">
            <a:off x="675250" y="1477108"/>
            <a:ext cx="7840100" cy="306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6DE79D5D-6352-42F2-9578-1BE1F6CA8863}"/>
              </a:ext>
            </a:extLst>
          </p:cNvPr>
          <p:cNvSpPr>
            <a:spLocks noGrp="1"/>
          </p:cNvSpPr>
          <p:nvPr>
            <p:ph type="ftr" sz="quarter" idx="11"/>
          </p:nvPr>
        </p:nvSpPr>
        <p:spPr>
          <a:xfrm>
            <a:off x="80267" y="6447277"/>
            <a:ext cx="4491733" cy="365125"/>
          </a:xfrm>
        </p:spPr>
        <p:txBody>
          <a:bodyPr/>
          <a:lstStyle/>
          <a:p>
            <a:pPr algn="l"/>
            <a:r>
              <a:rPr lang="en-GB" sz="800" b="1" dirty="0">
                <a:latin typeface="Arial" panose="020B0604020202020204" pitchFamily="34" charset="0"/>
                <a:cs typeface="Arial" panose="020B0604020202020204" pitchFamily="34" charset="0"/>
              </a:rPr>
              <a:t>Alwyn R. Ponteen, MSc - Chief Fisheries &amp; Ocean Governance Officer </a:t>
            </a:r>
            <a:endParaRPr lang="en-US"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0819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E6CFF1-2F42-4E10-9A97-F116F46F53F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3050E94-D61C-4FC0-90B0-478C22F551AC}"/>
              </a:ext>
            </a:extLst>
          </p:cNvPr>
          <p:cNvPicPr>
            <a:picLocks noChangeAspect="1"/>
          </p:cNvPicPr>
          <p:nvPr/>
        </p:nvPicPr>
        <p:blipFill rotWithShape="1">
          <a:blip r:embed="rId3">
            <a:alphaModFix amt="35000"/>
          </a:blip>
          <a:srcRect/>
          <a:stretch/>
        </p:blipFill>
        <p:spPr>
          <a:xfrm>
            <a:off x="20" y="1"/>
            <a:ext cx="9143980" cy="6857999"/>
          </a:xfrm>
          <a:prstGeom prst="rect">
            <a:avLst/>
          </a:prstGeom>
          <a:solidFill>
            <a:schemeClr val="accent5">
              <a:lumMod val="75000"/>
            </a:schemeClr>
          </a:solidFill>
        </p:spPr>
      </p:pic>
      <p:cxnSp>
        <p:nvCxnSpPr>
          <p:cNvPr id="13" name="Straight Connector 12">
            <a:extLst>
              <a:ext uri="{FF2B5EF4-FFF2-40B4-BE49-F238E27FC236}">
                <a16:creationId xmlns:a16="http://schemas.microsoft.com/office/drawing/2014/main" id="{67182200-4859-4C8D-BCBB-55B245C28BA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28651" y="1065862"/>
            <a:ext cx="2484872" cy="4726276"/>
          </a:xfrm>
        </p:spPr>
        <p:txBody>
          <a:bodyPr>
            <a:normAutofit/>
          </a:bodyPr>
          <a:lstStyle/>
          <a:p>
            <a:pPr algn="r"/>
            <a:r>
              <a:rPr lang="en-US" sz="2400" b="1" dirty="0">
                <a:solidFill>
                  <a:srgbClr val="FFFFFF"/>
                </a:solidFill>
                <a:latin typeface="Arial" charset="0"/>
                <a:ea typeface="Arial" charset="0"/>
                <a:cs typeface="Arial" charset="0"/>
              </a:rPr>
              <a:t>Cross Sector Challenges of  Implementation &amp; Monitoring of SDGs in Montserrat</a:t>
            </a:r>
            <a:endParaRPr lang="en-US" sz="2400" dirty="0">
              <a:solidFill>
                <a:srgbClr val="FFFFFF"/>
              </a:solidFill>
              <a:latin typeface="Arial" charset="0"/>
              <a:ea typeface="Arial" charset="0"/>
              <a:cs typeface="Arial" charset="0"/>
            </a:endParaRPr>
          </a:p>
        </p:txBody>
      </p:sp>
      <p:sp>
        <p:nvSpPr>
          <p:cNvPr id="3" name="Content Placeholder 2"/>
          <p:cNvSpPr>
            <a:spLocks noGrp="1"/>
          </p:cNvSpPr>
          <p:nvPr>
            <p:ph idx="1"/>
          </p:nvPr>
        </p:nvSpPr>
        <p:spPr>
          <a:xfrm>
            <a:off x="3490030" y="1690689"/>
            <a:ext cx="5343730" cy="4726276"/>
          </a:xfrm>
        </p:spPr>
        <p:txBody>
          <a:bodyPr anchor="ctr">
            <a:noAutofit/>
          </a:bodyPr>
          <a:lstStyle/>
          <a:p>
            <a:pPr marL="342900" indent="-342900">
              <a:buFont typeface="+mj-lt"/>
              <a:buAutoNum type="arabicPeriod"/>
            </a:pPr>
            <a:r>
              <a:rPr lang="en-US" sz="1600" dirty="0">
                <a:solidFill>
                  <a:srgbClr val="FFFFFF"/>
                </a:solidFill>
                <a:latin typeface="Arial" charset="0"/>
                <a:ea typeface="Arial" charset="0"/>
                <a:cs typeface="Arial" charset="0"/>
              </a:rPr>
              <a:t>Cabinet appointed focal agency, NFP &amp; alternate</a:t>
            </a:r>
          </a:p>
          <a:p>
            <a:pPr marL="342900" indent="-342900">
              <a:buFont typeface="+mj-lt"/>
              <a:buAutoNum type="arabicPeriod"/>
            </a:pPr>
            <a:r>
              <a:rPr lang="en-GB" sz="1600" dirty="0">
                <a:solidFill>
                  <a:srgbClr val="FFFFFF"/>
                </a:solidFill>
                <a:latin typeface="Arial" charset="0"/>
                <a:ea typeface="Arial" charset="0"/>
                <a:cs typeface="Arial" charset="0"/>
              </a:rPr>
              <a:t>Political  &amp; administrative will</a:t>
            </a:r>
          </a:p>
          <a:p>
            <a:pPr marL="342900" indent="-342900">
              <a:buFont typeface="+mj-lt"/>
              <a:buAutoNum type="arabicPeriod"/>
            </a:pPr>
            <a:r>
              <a:rPr lang="en-GB" sz="1600" dirty="0">
                <a:solidFill>
                  <a:srgbClr val="FFFFFF"/>
                </a:solidFill>
                <a:latin typeface="Arial" charset="0"/>
                <a:ea typeface="Arial" charset="0"/>
                <a:cs typeface="Arial" charset="0"/>
              </a:rPr>
              <a:t>Continuity of policy makers and staff</a:t>
            </a:r>
            <a:endParaRPr lang="en-US" sz="1600" dirty="0">
              <a:solidFill>
                <a:srgbClr val="FFFFFF"/>
              </a:solidFill>
              <a:latin typeface="Arial" charset="0"/>
              <a:ea typeface="Arial" charset="0"/>
              <a:cs typeface="Arial" charset="0"/>
            </a:endParaRPr>
          </a:p>
          <a:p>
            <a:pPr marL="342900" indent="-342900">
              <a:buFont typeface="+mj-lt"/>
              <a:buAutoNum type="arabicPeriod"/>
            </a:pPr>
            <a:r>
              <a:rPr lang="en-US" sz="1600" dirty="0">
                <a:solidFill>
                  <a:srgbClr val="FFFFFF"/>
                </a:solidFill>
                <a:latin typeface="Arial" charset="0"/>
                <a:ea typeface="Arial" charset="0"/>
                <a:cs typeface="Arial" charset="0"/>
              </a:rPr>
              <a:t>Ministries appear to be working in silos </a:t>
            </a:r>
          </a:p>
          <a:p>
            <a:pPr marL="342900" indent="-342900">
              <a:buFont typeface="+mj-lt"/>
              <a:buAutoNum type="arabicPeriod"/>
            </a:pPr>
            <a:r>
              <a:rPr lang="en-US" sz="1600" dirty="0">
                <a:solidFill>
                  <a:srgbClr val="FFFFFF"/>
                </a:solidFill>
                <a:latin typeface="Arial" charset="0"/>
                <a:ea typeface="Arial" charset="0"/>
                <a:cs typeface="Arial" charset="0"/>
              </a:rPr>
              <a:t>National priorities </a:t>
            </a:r>
          </a:p>
          <a:p>
            <a:pPr marL="342900" indent="-342900">
              <a:buFont typeface="+mj-lt"/>
              <a:buAutoNum type="arabicPeriod"/>
            </a:pPr>
            <a:r>
              <a:rPr lang="en-US" sz="1600" dirty="0">
                <a:solidFill>
                  <a:srgbClr val="FFFFFF"/>
                </a:solidFill>
                <a:latin typeface="Arial" charset="0"/>
                <a:ea typeface="Arial" charset="0"/>
                <a:cs typeface="Arial" charset="0"/>
              </a:rPr>
              <a:t>Limited capacity, evidence-base data, data sharing &amp; finance to support policy </a:t>
            </a:r>
          </a:p>
          <a:p>
            <a:pPr marL="342900" indent="-342900">
              <a:buFont typeface="+mj-lt"/>
              <a:buAutoNum type="arabicPeriod"/>
            </a:pPr>
            <a:r>
              <a:rPr lang="en-US" sz="1600" dirty="0">
                <a:solidFill>
                  <a:srgbClr val="FFFFFF"/>
                </a:solidFill>
                <a:latin typeface="Arial" charset="0"/>
                <a:ea typeface="Arial" charset="0"/>
                <a:cs typeface="Arial" charset="0"/>
              </a:rPr>
              <a:t>Updating NSDP to meet the 2030 SDGs agenda</a:t>
            </a:r>
          </a:p>
          <a:p>
            <a:pPr marL="342900" indent="-342900">
              <a:buFont typeface="+mj-lt"/>
              <a:buAutoNum type="arabicPeriod"/>
            </a:pPr>
            <a:r>
              <a:rPr lang="en-US" sz="1600" dirty="0">
                <a:solidFill>
                  <a:srgbClr val="FFFFFF"/>
                </a:solidFill>
                <a:latin typeface="Arial" charset="0"/>
                <a:ea typeface="Arial" charset="0"/>
                <a:cs typeface="Arial" charset="0"/>
              </a:rPr>
              <a:t>Outdated legislation &amp; policy framework to support implementation</a:t>
            </a:r>
          </a:p>
          <a:p>
            <a:pPr marL="342900" indent="-342900">
              <a:buFont typeface="+mj-lt"/>
              <a:buAutoNum type="arabicPeriod"/>
            </a:pPr>
            <a:r>
              <a:rPr lang="en-US" sz="1600" dirty="0">
                <a:solidFill>
                  <a:srgbClr val="FFFFFF"/>
                </a:solidFill>
                <a:latin typeface="Arial" charset="0"/>
                <a:ea typeface="Arial" charset="0"/>
                <a:cs typeface="Arial" charset="0"/>
              </a:rPr>
              <a:t>Natural hazards</a:t>
            </a:r>
          </a:p>
          <a:p>
            <a:pPr marL="342900" indent="-342900">
              <a:buFont typeface="+mj-lt"/>
              <a:buAutoNum type="arabicPeriod"/>
            </a:pPr>
            <a:r>
              <a:rPr lang="en-US" sz="1600" dirty="0">
                <a:solidFill>
                  <a:srgbClr val="FFFFFF"/>
                </a:solidFill>
                <a:latin typeface="Arial" charset="0"/>
                <a:ea typeface="Arial" charset="0"/>
                <a:cs typeface="Arial" charset="0"/>
              </a:rPr>
              <a:t>Appropriate partnerships (own agenda)</a:t>
            </a:r>
          </a:p>
          <a:p>
            <a:pPr marL="342900" indent="-342900">
              <a:buFont typeface="+mj-lt"/>
              <a:buAutoNum type="arabicPeriod"/>
            </a:pPr>
            <a:r>
              <a:rPr lang="en-US" sz="1600" dirty="0">
                <a:solidFill>
                  <a:srgbClr val="FFFFFF"/>
                </a:solidFill>
                <a:latin typeface="Arial" charset="0"/>
                <a:ea typeface="Arial" charset="0"/>
                <a:cs typeface="Arial" charset="0"/>
              </a:rPr>
              <a:t>Information sharing and complacency</a:t>
            </a:r>
          </a:p>
          <a:p>
            <a:pPr marL="342900" indent="-342900">
              <a:buFont typeface="+mj-lt"/>
              <a:buAutoNum type="arabicPeriod"/>
            </a:pPr>
            <a:r>
              <a:rPr lang="en-US" sz="1600" dirty="0">
                <a:solidFill>
                  <a:srgbClr val="FFFFFF"/>
                </a:solidFill>
                <a:latin typeface="Arial" charset="0"/>
                <a:ea typeface="Arial" charset="0"/>
                <a:cs typeface="Arial" charset="0"/>
              </a:rPr>
              <a:t>Status as a UKOT </a:t>
            </a:r>
          </a:p>
          <a:p>
            <a:pPr marL="342900" indent="-342900">
              <a:buFont typeface="+mj-lt"/>
              <a:buAutoNum type="arabicPeriod"/>
            </a:pPr>
            <a:r>
              <a:rPr lang="en-US" sz="1600" dirty="0">
                <a:solidFill>
                  <a:srgbClr val="FFFFFF"/>
                </a:solidFill>
                <a:latin typeface="Arial" charset="0"/>
                <a:ea typeface="Arial" charset="0"/>
                <a:cs typeface="Arial" charset="0"/>
              </a:rPr>
              <a:t>Dedicated and adequate accredited staff</a:t>
            </a:r>
          </a:p>
        </p:txBody>
      </p:sp>
      <p:sp>
        <p:nvSpPr>
          <p:cNvPr id="7" name="Title 1"/>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solidFill>
                  <a:srgbClr val="FFFFFF"/>
                </a:solidFill>
                <a:latin typeface="Arial" charset="0"/>
                <a:ea typeface="Arial" charset="0"/>
                <a:cs typeface="Arial" charset="0"/>
              </a:rPr>
              <a:t>3. Challenges</a:t>
            </a:r>
            <a:endParaRPr lang="en-US" sz="3600" dirty="0">
              <a:latin typeface="Arial" charset="0"/>
              <a:ea typeface="Arial" charset="0"/>
              <a:cs typeface="Arial" charset="0"/>
            </a:endParaRPr>
          </a:p>
        </p:txBody>
      </p:sp>
      <p:cxnSp>
        <p:nvCxnSpPr>
          <p:cNvPr id="8" name="Straight Connector 7"/>
          <p:cNvCxnSpPr/>
          <p:nvPr/>
        </p:nvCxnSpPr>
        <p:spPr>
          <a:xfrm flipV="1">
            <a:off x="675250" y="1477108"/>
            <a:ext cx="7840100" cy="306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AEFB7732-0AD3-48A3-AD20-0AB22AB68ADE}"/>
              </a:ext>
            </a:extLst>
          </p:cNvPr>
          <p:cNvSpPr>
            <a:spLocks noGrp="1"/>
          </p:cNvSpPr>
          <p:nvPr>
            <p:ph type="ftr" sz="quarter" idx="11"/>
          </p:nvPr>
        </p:nvSpPr>
        <p:spPr>
          <a:xfrm>
            <a:off x="0" y="6387449"/>
            <a:ext cx="4358159" cy="365125"/>
          </a:xfrm>
        </p:spPr>
        <p:txBody>
          <a:bodyPr/>
          <a:lstStyle/>
          <a:p>
            <a:pPr algn="l"/>
            <a:r>
              <a:rPr lang="en-GB" sz="800" b="1" dirty="0">
                <a:latin typeface="Arial" panose="020B0604020202020204" pitchFamily="34" charset="0"/>
                <a:cs typeface="Arial" panose="020B0604020202020204" pitchFamily="34" charset="0"/>
              </a:rPr>
              <a:t>Alwyn R. Ponteen, MSc - Chief Fisheries &amp; Ocean Governance Officer </a:t>
            </a:r>
            <a:endParaRPr lang="en-US"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4896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843B3FD-D186-43C3-928F-35BE8A1F5843}"/>
              </a:ext>
            </a:extLst>
          </p:cNvPr>
          <p:cNvSpPr>
            <a:spLocks noGrp="1"/>
          </p:cNvSpPr>
          <p:nvPr>
            <p:ph type="title"/>
          </p:nvPr>
        </p:nvSpPr>
        <p:spPr/>
        <p:txBody>
          <a:bodyPr vert="horz" lIns="68580" tIns="34290" rIns="68580" bIns="34290" rtlCol="0" anchor="ctr">
            <a:normAutofit/>
          </a:bodyPr>
          <a:lstStyle/>
          <a:p>
            <a:r>
              <a:rPr lang="en-US" sz="3600" b="1" dirty="0">
                <a:solidFill>
                  <a:srgbClr val="FFFFFF"/>
                </a:solidFill>
                <a:latin typeface="Arial" charset="0"/>
                <a:ea typeface="Arial" charset="0"/>
                <a:cs typeface="Arial" charset="0"/>
              </a:rPr>
              <a:t>4. Case Study </a:t>
            </a:r>
          </a:p>
        </p:txBody>
      </p:sp>
      <p:sp>
        <p:nvSpPr>
          <p:cNvPr id="2" name="Content Placeholder 1"/>
          <p:cNvSpPr>
            <a:spLocks noGrp="1"/>
          </p:cNvSpPr>
          <p:nvPr>
            <p:ph idx="1"/>
          </p:nvPr>
        </p:nvSpPr>
        <p:spPr>
          <a:xfrm>
            <a:off x="628650" y="1714507"/>
            <a:ext cx="3542009" cy="3954518"/>
          </a:xfrm>
        </p:spPr>
        <p:txBody>
          <a:bodyPr>
            <a:normAutofit/>
          </a:bodyPr>
          <a:lstStyle/>
          <a:p>
            <a:pPr marL="0" indent="0">
              <a:buNone/>
            </a:pPr>
            <a:r>
              <a:rPr lang="en-US" dirty="0">
                <a:latin typeface="Arial" charset="0"/>
                <a:ea typeface="Arial" charset="0"/>
                <a:cs typeface="Arial" charset="0"/>
              </a:rPr>
              <a:t>A 3-step approach to improving Governance, Management &amp; Sustainable Utilization of Montserrat’s Ocean Resources to achieve SDG 14 Targets</a:t>
            </a:r>
          </a:p>
        </p:txBody>
      </p:sp>
      <p:cxnSp>
        <p:nvCxnSpPr>
          <p:cNvPr id="5" name="Straight Connector 4"/>
          <p:cNvCxnSpPr/>
          <p:nvPr/>
        </p:nvCxnSpPr>
        <p:spPr>
          <a:xfrm flipV="1">
            <a:off x="675250" y="1477108"/>
            <a:ext cx="7840100" cy="306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1D94E76-641B-45E3-8008-C49AA5999E9C}"/>
              </a:ext>
            </a:extLst>
          </p:cNvPr>
          <p:cNvPicPr>
            <a:picLocks noChangeAspect="1"/>
          </p:cNvPicPr>
          <p:nvPr/>
        </p:nvPicPr>
        <p:blipFill rotWithShape="1">
          <a:blip r:embed="rId3"/>
          <a:srcRect l="32238" r="5962"/>
          <a:stretch/>
        </p:blipFill>
        <p:spPr>
          <a:xfrm>
            <a:off x="4170659" y="1714507"/>
            <a:ext cx="4344691" cy="3954518"/>
          </a:xfrm>
          <a:prstGeom prst="rect">
            <a:avLst/>
          </a:prstGeom>
        </p:spPr>
      </p:pic>
      <p:sp>
        <p:nvSpPr>
          <p:cNvPr id="3" name="Footer Placeholder 2">
            <a:extLst>
              <a:ext uri="{FF2B5EF4-FFF2-40B4-BE49-F238E27FC236}">
                <a16:creationId xmlns:a16="http://schemas.microsoft.com/office/drawing/2014/main" id="{F9168769-7BC4-4CE4-AEB8-6C6CFEBCAA99}"/>
              </a:ext>
            </a:extLst>
          </p:cNvPr>
          <p:cNvSpPr>
            <a:spLocks noGrp="1"/>
          </p:cNvSpPr>
          <p:nvPr>
            <p:ph type="ftr" sz="quarter" idx="11"/>
          </p:nvPr>
        </p:nvSpPr>
        <p:spPr>
          <a:xfrm>
            <a:off x="0" y="6492875"/>
            <a:ext cx="5046538" cy="365125"/>
          </a:xfrm>
        </p:spPr>
        <p:txBody>
          <a:bodyPr/>
          <a:lstStyle/>
          <a:p>
            <a:pPr algn="l"/>
            <a:r>
              <a:rPr lang="en-GB" sz="800" b="1" dirty="0">
                <a:latin typeface="Arial" panose="020B0604020202020204" pitchFamily="34" charset="0"/>
                <a:cs typeface="Arial" panose="020B0604020202020204" pitchFamily="34" charset="0"/>
              </a:rPr>
              <a:t>Alwyn R. Ponteen, MSc - Chief Fisheries &amp; Ocean Governance Officer </a:t>
            </a:r>
            <a:endParaRPr lang="en-US"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6957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4A6AF0B-06C1-45F1-976C-7AD5881C48A4}"/>
              </a:ext>
            </a:extLst>
          </p:cNvPr>
          <p:cNvSpPr>
            <a:spLocks noGrp="1"/>
          </p:cNvSpPr>
          <p:nvPr>
            <p:ph type="title"/>
          </p:nvPr>
        </p:nvSpPr>
        <p:spPr>
          <a:xfrm>
            <a:off x="707457" y="712269"/>
            <a:ext cx="2528249" cy="5502264"/>
          </a:xfrm>
        </p:spPr>
        <p:txBody>
          <a:bodyPr>
            <a:normAutofit/>
          </a:bodyPr>
          <a:lstStyle/>
          <a:p>
            <a:r>
              <a:rPr lang="en-GB" sz="3600" b="1" dirty="0">
                <a:solidFill>
                  <a:srgbClr val="FFFFFF"/>
                </a:solidFill>
                <a:latin typeface="Arial" charset="0"/>
                <a:ea typeface="Arial" charset="0"/>
                <a:cs typeface="Arial" charset="0"/>
              </a:rPr>
              <a:t>Step One</a:t>
            </a:r>
            <a:br>
              <a:rPr lang="en-GB" sz="3600" b="1" dirty="0">
                <a:solidFill>
                  <a:srgbClr val="FFFFFF"/>
                </a:solidFill>
                <a:latin typeface="Arial" charset="0"/>
                <a:ea typeface="Arial" charset="0"/>
                <a:cs typeface="Arial" charset="0"/>
              </a:rPr>
            </a:br>
            <a:br>
              <a:rPr lang="en-GB" sz="3600" b="1" dirty="0">
                <a:solidFill>
                  <a:srgbClr val="FFFFFF"/>
                </a:solidFill>
                <a:latin typeface="Arial" charset="0"/>
                <a:ea typeface="Arial" charset="0"/>
                <a:cs typeface="Arial" charset="0"/>
              </a:rPr>
            </a:br>
            <a:r>
              <a:rPr lang="en-GB" sz="2800" dirty="0">
                <a:solidFill>
                  <a:srgbClr val="FFFFFF"/>
                </a:solidFill>
                <a:latin typeface="Arial" charset="0"/>
                <a:ea typeface="Arial" charset="0"/>
                <a:cs typeface="Arial" charset="0"/>
              </a:rPr>
              <a:t>Accredited Institutional Capacity Development</a:t>
            </a:r>
            <a:br>
              <a:rPr lang="en-GB" sz="3600" b="1" dirty="0">
                <a:solidFill>
                  <a:srgbClr val="FFFFFF"/>
                </a:solidFill>
                <a:latin typeface="Arial" charset="0"/>
                <a:ea typeface="Arial" charset="0"/>
                <a:cs typeface="Arial" charset="0"/>
              </a:rPr>
            </a:br>
            <a:endParaRPr lang="en-GB" sz="3600" b="1" dirty="0">
              <a:solidFill>
                <a:srgbClr val="FFFFFF"/>
              </a:solidFill>
              <a:latin typeface="Arial" charset="0"/>
              <a:ea typeface="Arial" charset="0"/>
              <a:cs typeface="Arial" charset="0"/>
            </a:endParaRPr>
          </a:p>
        </p:txBody>
      </p:sp>
      <p:sp>
        <p:nvSpPr>
          <p:cNvPr id="3" name="Rectangle 2"/>
          <p:cNvSpPr/>
          <p:nvPr/>
        </p:nvSpPr>
        <p:spPr>
          <a:xfrm>
            <a:off x="4184463" y="1002166"/>
            <a:ext cx="1995485" cy="242683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charset="0"/>
                <a:ea typeface="Arial" charset="0"/>
                <a:cs typeface="Arial" charset="0"/>
              </a:rPr>
              <a:t>Skills Gap</a:t>
            </a:r>
            <a:br>
              <a:rPr lang="en-US" sz="2000" dirty="0">
                <a:latin typeface="Arial" charset="0"/>
                <a:ea typeface="Arial" charset="0"/>
                <a:cs typeface="Arial" charset="0"/>
              </a:rPr>
            </a:br>
            <a:r>
              <a:rPr lang="en-US" sz="2000" dirty="0">
                <a:latin typeface="Arial" charset="0"/>
                <a:ea typeface="Arial" charset="0"/>
                <a:cs typeface="Arial" charset="0"/>
              </a:rPr>
              <a:t>Analysis</a:t>
            </a:r>
          </a:p>
        </p:txBody>
      </p:sp>
      <p:sp>
        <p:nvSpPr>
          <p:cNvPr id="18" name="Rectangle 17"/>
          <p:cNvSpPr/>
          <p:nvPr/>
        </p:nvSpPr>
        <p:spPr>
          <a:xfrm>
            <a:off x="4184463" y="3849624"/>
            <a:ext cx="1995485" cy="242683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a:latin typeface="Arial" charset="0"/>
                <a:ea typeface="Arial" charset="0"/>
                <a:cs typeface="Arial" charset="0"/>
              </a:rPr>
              <a:t>International </a:t>
            </a:r>
          </a:p>
          <a:p>
            <a:pPr lvl="0" algn="ctr"/>
            <a:r>
              <a:rPr lang="en-GB" sz="2000" dirty="0">
                <a:latin typeface="Arial" charset="0"/>
                <a:ea typeface="Arial" charset="0"/>
                <a:cs typeface="Arial" charset="0"/>
              </a:rPr>
              <a:t>IOI</a:t>
            </a:r>
          </a:p>
          <a:p>
            <a:pPr lvl="0" algn="ctr"/>
            <a:r>
              <a:rPr lang="en-GB" sz="2000" dirty="0">
                <a:latin typeface="Arial" charset="0"/>
                <a:ea typeface="Arial" charset="0"/>
                <a:cs typeface="Arial" charset="0"/>
              </a:rPr>
              <a:t>Institutional Training </a:t>
            </a:r>
          </a:p>
        </p:txBody>
      </p:sp>
      <p:sp>
        <p:nvSpPr>
          <p:cNvPr id="19" name="Rectangle 18"/>
          <p:cNvSpPr/>
          <p:nvPr/>
        </p:nvSpPr>
        <p:spPr>
          <a:xfrm>
            <a:off x="6597652" y="1002166"/>
            <a:ext cx="1995485" cy="242683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a:latin typeface="Arial" charset="0"/>
                <a:ea typeface="Arial" charset="0"/>
                <a:cs typeface="Arial" charset="0"/>
              </a:rPr>
              <a:t>University of Portsmouth</a:t>
            </a:r>
          </a:p>
          <a:p>
            <a:pPr lvl="0" algn="ctr"/>
            <a:r>
              <a:rPr lang="en-GB" sz="2000" dirty="0">
                <a:latin typeface="Arial" charset="0"/>
                <a:ea typeface="Arial" charset="0"/>
                <a:cs typeface="Arial" charset="0"/>
              </a:rPr>
              <a:t>MSc Coastal and Marine Resource Management</a:t>
            </a:r>
          </a:p>
        </p:txBody>
      </p:sp>
      <p:sp>
        <p:nvSpPr>
          <p:cNvPr id="20" name="Rectangle 19"/>
          <p:cNvSpPr/>
          <p:nvPr/>
        </p:nvSpPr>
        <p:spPr>
          <a:xfrm>
            <a:off x="6597652" y="3849624"/>
            <a:ext cx="1995485" cy="242683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charset="0"/>
                <a:ea typeface="Arial" charset="0"/>
                <a:cs typeface="Arial" charset="0"/>
              </a:rPr>
              <a:t>Dissertation</a:t>
            </a:r>
          </a:p>
        </p:txBody>
      </p:sp>
      <p:sp>
        <p:nvSpPr>
          <p:cNvPr id="6" name="TextBox 5"/>
          <p:cNvSpPr txBox="1"/>
          <p:nvPr/>
        </p:nvSpPr>
        <p:spPr>
          <a:xfrm>
            <a:off x="2340864" y="969264"/>
            <a:ext cx="184731" cy="369332"/>
          </a:xfrm>
          <a:prstGeom prst="rect">
            <a:avLst/>
          </a:prstGeom>
          <a:noFill/>
        </p:spPr>
        <p:txBody>
          <a:bodyPr wrap="none" rtlCol="0">
            <a:spAutoFit/>
          </a:bodyPr>
          <a:lstStyle/>
          <a:p>
            <a:endParaRPr lang="en-US" dirty="0"/>
          </a:p>
        </p:txBody>
      </p:sp>
      <p:sp>
        <p:nvSpPr>
          <p:cNvPr id="4" name="Footer Placeholder 3">
            <a:extLst>
              <a:ext uri="{FF2B5EF4-FFF2-40B4-BE49-F238E27FC236}">
                <a16:creationId xmlns:a16="http://schemas.microsoft.com/office/drawing/2014/main" id="{4AEDC2DB-F4FD-49D7-BDD3-582EA1BF5E3B}"/>
              </a:ext>
            </a:extLst>
          </p:cNvPr>
          <p:cNvSpPr>
            <a:spLocks noGrp="1"/>
          </p:cNvSpPr>
          <p:nvPr>
            <p:ph type="ftr" sz="quarter" idx="11"/>
          </p:nvPr>
        </p:nvSpPr>
        <p:spPr>
          <a:xfrm>
            <a:off x="4518703" y="6462589"/>
            <a:ext cx="4625297" cy="365125"/>
          </a:xfrm>
        </p:spPr>
        <p:txBody>
          <a:bodyPr/>
          <a:lstStyle/>
          <a:p>
            <a:pPr algn="r"/>
            <a:r>
              <a:rPr lang="en-GB" sz="800" b="1" dirty="0">
                <a:solidFill>
                  <a:schemeClr val="bg1"/>
                </a:solidFill>
                <a:latin typeface="Arial" panose="020B0604020202020204" pitchFamily="34" charset="0"/>
                <a:cs typeface="Arial" panose="020B0604020202020204" pitchFamily="34" charset="0"/>
              </a:rPr>
              <a:t>Alwyn R. Ponteen, MSc - Chief Fisheries &amp; Ocean Governance Officer </a:t>
            </a:r>
            <a:endParaRPr lang="en-US" sz="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9556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1" name="Straight Connector 10">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4A6AF0B-06C1-45F1-976C-7AD5881C48A4}"/>
              </a:ext>
            </a:extLst>
          </p:cNvPr>
          <p:cNvSpPr>
            <a:spLocks noGrp="1"/>
          </p:cNvSpPr>
          <p:nvPr>
            <p:ph type="title"/>
          </p:nvPr>
        </p:nvSpPr>
        <p:spPr>
          <a:xfrm>
            <a:off x="707457" y="712269"/>
            <a:ext cx="2528249" cy="5502264"/>
          </a:xfrm>
        </p:spPr>
        <p:txBody>
          <a:bodyPr>
            <a:normAutofit/>
          </a:bodyPr>
          <a:lstStyle/>
          <a:p>
            <a:r>
              <a:rPr lang="en-GB" sz="3600" b="1" dirty="0">
                <a:solidFill>
                  <a:srgbClr val="FFFFFF"/>
                </a:solidFill>
                <a:latin typeface="Arial" charset="0"/>
                <a:ea typeface="Arial" charset="0"/>
                <a:cs typeface="Arial" charset="0"/>
              </a:rPr>
              <a:t>Step Two</a:t>
            </a:r>
            <a:br>
              <a:rPr lang="en-GB" sz="3600" b="1" dirty="0">
                <a:solidFill>
                  <a:srgbClr val="FFFFFF"/>
                </a:solidFill>
                <a:latin typeface="Arial" charset="0"/>
                <a:ea typeface="Arial" charset="0"/>
                <a:cs typeface="Arial" charset="0"/>
              </a:rPr>
            </a:br>
            <a:br>
              <a:rPr lang="en-GB" sz="3600" b="1" dirty="0">
                <a:solidFill>
                  <a:srgbClr val="FFFFFF"/>
                </a:solidFill>
                <a:latin typeface="Arial" charset="0"/>
                <a:ea typeface="Arial" charset="0"/>
                <a:cs typeface="Arial" charset="0"/>
              </a:rPr>
            </a:br>
            <a:br>
              <a:rPr lang="en-GB" sz="3600" b="1" dirty="0">
                <a:solidFill>
                  <a:srgbClr val="FFFFFF"/>
                </a:solidFill>
                <a:latin typeface="Arial" charset="0"/>
                <a:ea typeface="Arial" charset="0"/>
                <a:cs typeface="Arial" charset="0"/>
              </a:rPr>
            </a:br>
            <a:r>
              <a:rPr lang="en-GB" sz="2800" dirty="0">
                <a:solidFill>
                  <a:srgbClr val="FFFFFF"/>
                </a:solidFill>
                <a:latin typeface="Arial" charset="0"/>
                <a:ea typeface="Arial" charset="0"/>
                <a:cs typeface="Arial" charset="0"/>
              </a:rPr>
              <a:t>Developing an Execution Plan</a:t>
            </a:r>
            <a:br>
              <a:rPr lang="en-GB" sz="2800" dirty="0">
                <a:solidFill>
                  <a:srgbClr val="FFFFFF"/>
                </a:solidFill>
                <a:latin typeface="Arial" charset="0"/>
                <a:ea typeface="Arial" charset="0"/>
                <a:cs typeface="Arial" charset="0"/>
              </a:rPr>
            </a:br>
            <a:br>
              <a:rPr lang="en-GB" sz="2800" dirty="0">
                <a:solidFill>
                  <a:srgbClr val="FFFFFF"/>
                </a:solidFill>
                <a:latin typeface="Arial" charset="0"/>
                <a:ea typeface="Arial" charset="0"/>
                <a:cs typeface="Arial" charset="0"/>
              </a:rPr>
            </a:br>
            <a:br>
              <a:rPr lang="en-GB" sz="2800" dirty="0">
                <a:solidFill>
                  <a:srgbClr val="FFFFFF"/>
                </a:solidFill>
                <a:latin typeface="Arial" charset="0"/>
                <a:ea typeface="Arial" charset="0"/>
                <a:cs typeface="Arial" charset="0"/>
              </a:rPr>
            </a:br>
            <a:br>
              <a:rPr lang="en-GB" sz="3600" b="1" dirty="0">
                <a:solidFill>
                  <a:srgbClr val="FFFFFF"/>
                </a:solidFill>
                <a:latin typeface="Arial" charset="0"/>
                <a:ea typeface="Arial" charset="0"/>
                <a:cs typeface="Arial" charset="0"/>
              </a:rPr>
            </a:br>
            <a:endParaRPr lang="en-GB" sz="3600" b="1" dirty="0">
              <a:solidFill>
                <a:srgbClr val="FFFFFF"/>
              </a:solidFill>
              <a:latin typeface="Arial" charset="0"/>
              <a:ea typeface="Arial" charset="0"/>
              <a:cs typeface="Arial" charset="0"/>
            </a:endParaRPr>
          </a:p>
        </p:txBody>
      </p:sp>
      <p:sp>
        <p:nvSpPr>
          <p:cNvPr id="4" name="Rectangle 3"/>
          <p:cNvSpPr/>
          <p:nvPr/>
        </p:nvSpPr>
        <p:spPr>
          <a:xfrm>
            <a:off x="707457" y="4401771"/>
            <a:ext cx="2303018" cy="1661993"/>
          </a:xfrm>
          <a:prstGeom prst="rect">
            <a:avLst/>
          </a:prstGeom>
        </p:spPr>
        <p:txBody>
          <a:bodyPr wrap="square">
            <a:spAutoFit/>
          </a:bodyPr>
          <a:lstStyle/>
          <a:p>
            <a:r>
              <a:rPr lang="en-GB" b="1" dirty="0">
                <a:latin typeface="Arial" charset="0"/>
                <a:ea typeface="Arial" charset="0"/>
                <a:cs typeface="Arial" charset="0"/>
              </a:rPr>
              <a:t>The Future of Fisheries in Montserrat</a:t>
            </a:r>
            <a:br>
              <a:rPr lang="en-GB" b="1" dirty="0">
                <a:latin typeface="Arial" charset="0"/>
                <a:ea typeface="Arial" charset="0"/>
                <a:cs typeface="Arial" charset="0"/>
              </a:rPr>
            </a:br>
            <a:r>
              <a:rPr lang="en-GB" sz="1600" i="1" dirty="0">
                <a:latin typeface="Arial" charset="0"/>
                <a:ea typeface="Arial" charset="0"/>
                <a:cs typeface="Arial" charset="0"/>
              </a:rPr>
              <a:t>“A proposed framework for management and governance reform” </a:t>
            </a:r>
            <a:endParaRPr lang="en-US" sz="1600" i="1" dirty="0"/>
          </a:p>
        </p:txBody>
      </p:sp>
      <p:sp>
        <p:nvSpPr>
          <p:cNvPr id="5" name="Rectangle 4"/>
          <p:cNvSpPr/>
          <p:nvPr/>
        </p:nvSpPr>
        <p:spPr>
          <a:xfrm>
            <a:off x="571500" y="4206240"/>
            <a:ext cx="2438975" cy="21945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324094" y="329184"/>
            <a:ext cx="1899666" cy="1499616"/>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100">
                <a:latin typeface="Arial" charset="0"/>
                <a:ea typeface="Arial" charset="0"/>
                <a:cs typeface="Arial" charset="0"/>
              </a:rPr>
              <a:t>Human &amp; Institutional  capacity Development</a:t>
            </a:r>
            <a:endParaRPr lang="en-GB" sz="1100" dirty="0">
              <a:latin typeface="Arial" charset="0"/>
              <a:ea typeface="Arial" charset="0"/>
              <a:cs typeface="Arial" charset="0"/>
            </a:endParaRPr>
          </a:p>
        </p:txBody>
      </p:sp>
      <p:sp>
        <p:nvSpPr>
          <p:cNvPr id="26" name="Oval 25"/>
          <p:cNvSpPr/>
          <p:nvPr/>
        </p:nvSpPr>
        <p:spPr>
          <a:xfrm>
            <a:off x="3531870" y="2313432"/>
            <a:ext cx="1899666" cy="1499616"/>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100">
                <a:latin typeface="Arial" charset="0"/>
                <a:ea typeface="Arial" charset="0"/>
                <a:cs typeface="Arial" charset="0"/>
              </a:rPr>
              <a:t>Develop an effective MCS  system</a:t>
            </a:r>
            <a:endParaRPr lang="en-GB" sz="1100" dirty="0">
              <a:latin typeface="Arial" charset="0"/>
              <a:ea typeface="Arial" charset="0"/>
              <a:cs typeface="Arial" charset="0"/>
            </a:endParaRPr>
          </a:p>
        </p:txBody>
      </p:sp>
      <p:sp>
        <p:nvSpPr>
          <p:cNvPr id="27" name="Oval 26"/>
          <p:cNvSpPr/>
          <p:nvPr/>
        </p:nvSpPr>
        <p:spPr>
          <a:xfrm>
            <a:off x="7140702" y="2313432"/>
            <a:ext cx="1899666" cy="1499616"/>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050" dirty="0">
                <a:latin typeface="Arial" charset="0"/>
                <a:ea typeface="Arial" charset="0"/>
                <a:cs typeface="Arial" charset="0"/>
              </a:rPr>
              <a:t>Revise and </a:t>
            </a:r>
          </a:p>
          <a:p>
            <a:pPr lvl="0" algn="ctr"/>
            <a:r>
              <a:rPr lang="en-GB" sz="1050" dirty="0">
                <a:latin typeface="Arial" charset="0"/>
                <a:ea typeface="Arial" charset="0"/>
                <a:cs typeface="Arial" charset="0"/>
              </a:rPr>
              <a:t>update fisheries and ocean legislative, governance and management system</a:t>
            </a:r>
          </a:p>
        </p:txBody>
      </p:sp>
      <p:sp>
        <p:nvSpPr>
          <p:cNvPr id="28" name="Oval 27"/>
          <p:cNvSpPr/>
          <p:nvPr/>
        </p:nvSpPr>
        <p:spPr>
          <a:xfrm>
            <a:off x="4314063" y="4379976"/>
            <a:ext cx="1899666" cy="1499616"/>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100" dirty="0">
                <a:latin typeface="Arial" charset="0"/>
                <a:ea typeface="Arial" charset="0"/>
                <a:cs typeface="Arial" charset="0"/>
              </a:rPr>
              <a:t>Work with the natural process</a:t>
            </a:r>
          </a:p>
        </p:txBody>
      </p:sp>
      <p:sp>
        <p:nvSpPr>
          <p:cNvPr id="29" name="Oval 28"/>
          <p:cNvSpPr/>
          <p:nvPr/>
        </p:nvSpPr>
        <p:spPr>
          <a:xfrm>
            <a:off x="6420231" y="4379976"/>
            <a:ext cx="1899666" cy="1499616"/>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100" dirty="0">
                <a:latin typeface="Arial" charset="0"/>
                <a:ea typeface="Arial" charset="0"/>
                <a:cs typeface="Arial" charset="0"/>
              </a:rPr>
              <a:t>Address boundary delineation related issues </a:t>
            </a:r>
          </a:p>
        </p:txBody>
      </p:sp>
      <p:sp>
        <p:nvSpPr>
          <p:cNvPr id="39" name="Oval 38"/>
          <p:cNvSpPr/>
          <p:nvPr/>
        </p:nvSpPr>
        <p:spPr>
          <a:xfrm>
            <a:off x="5594223" y="2478024"/>
            <a:ext cx="1365504" cy="142036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latin typeface="Arial" charset="0"/>
                <a:ea typeface="Arial" charset="0"/>
                <a:cs typeface="Arial" charset="0"/>
              </a:rPr>
              <a:t>Dissertation</a:t>
            </a:r>
          </a:p>
        </p:txBody>
      </p:sp>
      <p:cxnSp>
        <p:nvCxnSpPr>
          <p:cNvPr id="10" name="Straight Arrow Connector 9"/>
          <p:cNvCxnSpPr>
            <a:stCxn id="39" idx="0"/>
            <a:endCxn id="7" idx="4"/>
          </p:cNvCxnSpPr>
          <p:nvPr/>
        </p:nvCxnSpPr>
        <p:spPr>
          <a:xfrm flipH="1" flipV="1">
            <a:off x="6273927" y="1828800"/>
            <a:ext cx="3048" cy="6492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39" idx="2"/>
          </p:cNvCxnSpPr>
          <p:nvPr/>
        </p:nvCxnSpPr>
        <p:spPr>
          <a:xfrm flipH="1">
            <a:off x="5431536" y="3188208"/>
            <a:ext cx="162687" cy="175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39" idx="3"/>
            <a:endCxn id="28" idx="0"/>
          </p:cNvCxnSpPr>
          <p:nvPr/>
        </p:nvCxnSpPr>
        <p:spPr>
          <a:xfrm flipH="1">
            <a:off x="5263896" y="3690384"/>
            <a:ext cx="530300" cy="6895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39" idx="5"/>
            <a:endCxn id="29" idx="0"/>
          </p:cNvCxnSpPr>
          <p:nvPr/>
        </p:nvCxnSpPr>
        <p:spPr>
          <a:xfrm>
            <a:off x="6759754" y="3690384"/>
            <a:ext cx="610310" cy="6895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6959727" y="3118104"/>
            <a:ext cx="1809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0A987589-D6E6-4BD4-8AAE-7D6AF1066009}"/>
              </a:ext>
            </a:extLst>
          </p:cNvPr>
          <p:cNvSpPr>
            <a:spLocks noGrp="1"/>
          </p:cNvSpPr>
          <p:nvPr>
            <p:ph type="ftr" sz="quarter" idx="11"/>
          </p:nvPr>
        </p:nvSpPr>
        <p:spPr>
          <a:xfrm>
            <a:off x="4573524" y="6446520"/>
            <a:ext cx="4570476" cy="365125"/>
          </a:xfrm>
        </p:spPr>
        <p:txBody>
          <a:bodyPr/>
          <a:lstStyle/>
          <a:p>
            <a:pPr algn="r"/>
            <a:r>
              <a:rPr lang="en-GB" sz="800" b="1" dirty="0">
                <a:solidFill>
                  <a:schemeClr val="bg1"/>
                </a:solidFill>
                <a:latin typeface="Arial" panose="020B0604020202020204" pitchFamily="34" charset="0"/>
                <a:cs typeface="Arial" panose="020B0604020202020204" pitchFamily="34" charset="0"/>
              </a:rPr>
              <a:t>Alwyn R. Ponteen, MSc - Chief Fisheries &amp; Ocean Governance Officer </a:t>
            </a:r>
            <a:endParaRPr lang="en-US" sz="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0515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1" name="Straight Connector 10">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4A6AF0B-06C1-45F1-976C-7AD5881C48A4}"/>
              </a:ext>
            </a:extLst>
          </p:cNvPr>
          <p:cNvSpPr>
            <a:spLocks noGrp="1"/>
          </p:cNvSpPr>
          <p:nvPr>
            <p:ph type="title"/>
          </p:nvPr>
        </p:nvSpPr>
        <p:spPr>
          <a:xfrm>
            <a:off x="707457" y="657405"/>
            <a:ext cx="2641048" cy="5502264"/>
          </a:xfrm>
        </p:spPr>
        <p:txBody>
          <a:bodyPr>
            <a:normAutofit/>
          </a:bodyPr>
          <a:lstStyle/>
          <a:p>
            <a:r>
              <a:rPr lang="en-GB" sz="3600" b="1" dirty="0">
                <a:solidFill>
                  <a:srgbClr val="FFFFFF"/>
                </a:solidFill>
                <a:latin typeface="Arial" charset="0"/>
                <a:ea typeface="Arial" charset="0"/>
                <a:cs typeface="Arial" charset="0"/>
              </a:rPr>
              <a:t>Step Three</a:t>
            </a:r>
            <a:br>
              <a:rPr lang="en-GB" sz="3600" b="1" dirty="0">
                <a:solidFill>
                  <a:srgbClr val="FFFFFF"/>
                </a:solidFill>
                <a:latin typeface="Arial" charset="0"/>
                <a:ea typeface="Arial" charset="0"/>
                <a:cs typeface="Arial" charset="0"/>
              </a:rPr>
            </a:br>
            <a:br>
              <a:rPr lang="en-GB" sz="3600" b="1" dirty="0">
                <a:solidFill>
                  <a:srgbClr val="FFFFFF"/>
                </a:solidFill>
                <a:latin typeface="Arial" charset="0"/>
                <a:ea typeface="Arial" charset="0"/>
                <a:cs typeface="Arial" charset="0"/>
              </a:rPr>
            </a:br>
            <a:br>
              <a:rPr lang="en-GB" sz="3600" b="1" dirty="0">
                <a:solidFill>
                  <a:srgbClr val="FFFFFF"/>
                </a:solidFill>
                <a:latin typeface="Arial" charset="0"/>
                <a:ea typeface="Arial" charset="0"/>
                <a:cs typeface="Arial" charset="0"/>
              </a:rPr>
            </a:br>
            <a:r>
              <a:rPr lang="en-GB" sz="2800" dirty="0">
                <a:solidFill>
                  <a:srgbClr val="FFFFFF"/>
                </a:solidFill>
                <a:latin typeface="Arial" charset="0"/>
                <a:ea typeface="Arial" charset="0"/>
                <a:cs typeface="Arial" charset="0"/>
              </a:rPr>
              <a:t>Identifying the right strategic partners with shared goals and values</a:t>
            </a:r>
            <a:br>
              <a:rPr lang="en-GB" sz="2800" dirty="0">
                <a:solidFill>
                  <a:srgbClr val="FFFFFF"/>
                </a:solidFill>
                <a:latin typeface="Arial" charset="0"/>
                <a:ea typeface="Arial" charset="0"/>
                <a:cs typeface="Arial" charset="0"/>
              </a:rPr>
            </a:br>
            <a:br>
              <a:rPr lang="en-GB" sz="2800" dirty="0">
                <a:solidFill>
                  <a:srgbClr val="FFFFFF"/>
                </a:solidFill>
                <a:latin typeface="Arial" charset="0"/>
                <a:ea typeface="Arial" charset="0"/>
                <a:cs typeface="Arial" charset="0"/>
              </a:rPr>
            </a:br>
            <a:br>
              <a:rPr lang="en-GB" sz="3600" b="1" dirty="0">
                <a:solidFill>
                  <a:srgbClr val="FFFFFF"/>
                </a:solidFill>
                <a:latin typeface="Arial" charset="0"/>
                <a:ea typeface="Arial" charset="0"/>
                <a:cs typeface="Arial" charset="0"/>
              </a:rPr>
            </a:br>
            <a:endParaRPr lang="en-GB" sz="3600" b="1" dirty="0">
              <a:solidFill>
                <a:srgbClr val="FFFFFF"/>
              </a:solidFill>
              <a:latin typeface="Arial" charset="0"/>
              <a:ea typeface="Arial" charset="0"/>
              <a:cs typeface="Arial" charset="0"/>
            </a:endParaRPr>
          </a:p>
        </p:txBody>
      </p:sp>
      <p:sp>
        <p:nvSpPr>
          <p:cNvPr id="3" name="Rectangle 2"/>
          <p:cNvSpPr/>
          <p:nvPr/>
        </p:nvSpPr>
        <p:spPr>
          <a:xfrm>
            <a:off x="3466658" y="731467"/>
            <a:ext cx="5697868" cy="318998"/>
          </a:xfrm>
          <a:prstGeom prst="rect">
            <a:avLst/>
          </a:prstGeom>
        </p:spPr>
        <p:txBody>
          <a:bodyPr wrap="square">
            <a:spAutoFit/>
          </a:bodyPr>
          <a:lstStyle/>
          <a:p>
            <a:pPr algn="ctr">
              <a:lnSpc>
                <a:spcPct val="115000"/>
              </a:lnSpc>
              <a:spcAft>
                <a:spcPts val="0"/>
              </a:spcAft>
            </a:pPr>
            <a:r>
              <a:rPr lang="en-US" sz="1400" dirty="0">
                <a:solidFill>
                  <a:schemeClr val="bg1"/>
                </a:solidFill>
                <a:latin typeface="Arial" charset="0"/>
                <a:ea typeface="Arial" charset="0"/>
                <a:cs typeface="Arial" charset="0"/>
              </a:rPr>
              <a:t>Sustainable Use of Marine Resources in Montserrat Waters</a:t>
            </a:r>
            <a:endParaRPr lang="en-GB" sz="600" dirty="0">
              <a:solidFill>
                <a:schemeClr val="bg1"/>
              </a:solidFill>
              <a:latin typeface="Arial" charset="0"/>
              <a:ea typeface="Arial" charset="0"/>
              <a:cs typeface="Arial" charset="0"/>
            </a:endParaRPr>
          </a:p>
        </p:txBody>
      </p:sp>
      <p:sp>
        <p:nvSpPr>
          <p:cNvPr id="8" name="Oval 7"/>
          <p:cNvSpPr/>
          <p:nvPr/>
        </p:nvSpPr>
        <p:spPr>
          <a:xfrm>
            <a:off x="5549173" y="1181620"/>
            <a:ext cx="1549001" cy="14356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charset="0"/>
                <a:ea typeface="Arial" charset="0"/>
                <a:cs typeface="Arial" charset="0"/>
              </a:rPr>
              <a:t>Project </a:t>
            </a:r>
          </a:p>
          <a:p>
            <a:pPr algn="ctr"/>
            <a:r>
              <a:rPr lang="en-US" sz="1200" dirty="0">
                <a:latin typeface="Arial" charset="0"/>
                <a:ea typeface="Arial" charset="0"/>
                <a:cs typeface="Arial" charset="0"/>
              </a:rPr>
              <a:t>Development</a:t>
            </a:r>
          </a:p>
        </p:txBody>
      </p:sp>
      <p:sp>
        <p:nvSpPr>
          <p:cNvPr id="24" name="Oval 23"/>
          <p:cNvSpPr/>
          <p:nvPr/>
        </p:nvSpPr>
        <p:spPr>
          <a:xfrm>
            <a:off x="4000172" y="4465323"/>
            <a:ext cx="1549001" cy="14356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charset="0"/>
                <a:ea typeface="Arial" charset="0"/>
                <a:cs typeface="Arial" charset="0"/>
              </a:rPr>
              <a:t>Partnership</a:t>
            </a:r>
          </a:p>
        </p:txBody>
      </p:sp>
      <p:sp>
        <p:nvSpPr>
          <p:cNvPr id="30" name="Oval 29"/>
          <p:cNvSpPr/>
          <p:nvPr/>
        </p:nvSpPr>
        <p:spPr>
          <a:xfrm>
            <a:off x="7061598" y="4465323"/>
            <a:ext cx="1549001" cy="14356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charset="0"/>
                <a:ea typeface="Arial" charset="0"/>
                <a:cs typeface="Arial" charset="0"/>
              </a:rPr>
              <a:t>Financing</a:t>
            </a:r>
          </a:p>
        </p:txBody>
      </p:sp>
      <p:cxnSp>
        <p:nvCxnSpPr>
          <p:cNvPr id="14" name="Straight Connector 13"/>
          <p:cNvCxnSpPr>
            <a:stCxn id="8" idx="4"/>
          </p:cNvCxnSpPr>
          <p:nvPr/>
        </p:nvCxnSpPr>
        <p:spPr>
          <a:xfrm>
            <a:off x="6323674" y="2617228"/>
            <a:ext cx="0" cy="387359"/>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24" idx="7"/>
          </p:cNvCxnSpPr>
          <p:nvPr/>
        </p:nvCxnSpPr>
        <p:spPr>
          <a:xfrm flipV="1">
            <a:off x="5322327" y="4326742"/>
            <a:ext cx="453692" cy="34882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2" name="Straight Connector 21"/>
          <p:cNvCxnSpPr>
            <a:endCxn id="30" idx="1"/>
          </p:cNvCxnSpPr>
          <p:nvPr/>
        </p:nvCxnSpPr>
        <p:spPr>
          <a:xfrm>
            <a:off x="6871328" y="4326742"/>
            <a:ext cx="417116" cy="348821"/>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4401507" y="6021423"/>
            <a:ext cx="3905692" cy="587853"/>
          </a:xfrm>
          <a:prstGeom prst="rect">
            <a:avLst/>
          </a:prstGeom>
        </p:spPr>
        <p:txBody>
          <a:bodyPr wrap="square">
            <a:spAutoFit/>
          </a:bodyPr>
          <a:lstStyle/>
          <a:p>
            <a:pPr algn="ctr">
              <a:lnSpc>
                <a:spcPct val="115000"/>
              </a:lnSpc>
              <a:spcAft>
                <a:spcPts val="0"/>
              </a:spcAft>
            </a:pPr>
            <a:r>
              <a:rPr lang="en-US" sz="1400" dirty="0">
                <a:solidFill>
                  <a:schemeClr val="bg1"/>
                </a:solidFill>
                <a:latin typeface="Arial" charset="0"/>
                <a:ea typeface="Arial" charset="0"/>
                <a:cs typeface="Arial" charset="0"/>
              </a:rPr>
              <a:t>Integrated Approaches for Conservation and </a:t>
            </a:r>
          </a:p>
          <a:p>
            <a:pPr algn="ctr">
              <a:lnSpc>
                <a:spcPct val="115000"/>
              </a:lnSpc>
              <a:spcAft>
                <a:spcPts val="0"/>
              </a:spcAft>
            </a:pPr>
            <a:r>
              <a:rPr lang="en-US" sz="1400" dirty="0">
                <a:solidFill>
                  <a:schemeClr val="bg1"/>
                </a:solidFill>
                <a:latin typeface="Arial" charset="0"/>
                <a:ea typeface="Arial" charset="0"/>
                <a:cs typeface="Arial" charset="0"/>
              </a:rPr>
              <a:t>Commercial Benefits</a:t>
            </a:r>
            <a:endParaRPr lang="en-GB" sz="800" dirty="0">
              <a:solidFill>
                <a:schemeClr val="bg1"/>
              </a:solidFill>
              <a:latin typeface="Arial" charset="0"/>
              <a:ea typeface="Arial" charset="0"/>
              <a:cs typeface="Arial" charset="0"/>
            </a:endParaRPr>
          </a:p>
        </p:txBody>
      </p:sp>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3880" y="2995529"/>
            <a:ext cx="4364667" cy="1332239"/>
          </a:xfrm>
          <a:prstGeom prst="rect">
            <a:avLst/>
          </a:prstGeom>
          <a:ln w="25400">
            <a:solidFill>
              <a:schemeClr val="accent1"/>
            </a:solidFill>
          </a:ln>
        </p:spPr>
      </p:pic>
      <p:grpSp>
        <p:nvGrpSpPr>
          <p:cNvPr id="36" name="Group 35"/>
          <p:cNvGrpSpPr/>
          <p:nvPr/>
        </p:nvGrpSpPr>
        <p:grpSpPr>
          <a:xfrm>
            <a:off x="938746" y="4766348"/>
            <a:ext cx="1549001" cy="1549001"/>
            <a:chOff x="1607147" y="1413073"/>
            <a:chExt cx="1549001" cy="1549001"/>
          </a:xfrm>
        </p:grpSpPr>
        <p:sp>
          <p:nvSpPr>
            <p:cNvPr id="37" name="Oval 36"/>
            <p:cNvSpPr/>
            <p:nvPr/>
          </p:nvSpPr>
          <p:spPr>
            <a:xfrm>
              <a:off x="1607147" y="1413073"/>
              <a:ext cx="1549001" cy="1549001"/>
            </a:xfrm>
            <a:prstGeom prst="ellipse">
              <a:avLst/>
            </a:prstGeom>
            <a:blipFill rotWithShape="0">
              <a:blip r:embed="rId4"/>
              <a:srcRect/>
              <a:stretch>
                <a:fillRect l="-36000" r="-36000"/>
              </a:stretch>
            </a:blipFill>
          </p:spPr>
          <p:style>
            <a:lnRef idx="0">
              <a:schemeClr val="accent6">
                <a:shade val="80000"/>
                <a:hueOff val="0"/>
                <a:satOff val="0"/>
                <a:lumOff val="0"/>
                <a:alphaOff val="0"/>
              </a:schemeClr>
            </a:lnRef>
            <a:fillRef idx="3">
              <a:scrgbClr r="0" g="0" b="0"/>
            </a:fillRef>
            <a:effectRef idx="2">
              <a:schemeClr val="lt1">
                <a:hueOff val="0"/>
                <a:satOff val="0"/>
                <a:lumOff val="0"/>
                <a:alphaOff val="0"/>
              </a:schemeClr>
            </a:effectRef>
            <a:fontRef idx="minor">
              <a:schemeClr val="dk1">
                <a:hueOff val="0"/>
                <a:satOff val="0"/>
                <a:lumOff val="0"/>
                <a:alphaOff val="0"/>
              </a:schemeClr>
            </a:fontRef>
          </p:style>
        </p:sp>
        <p:sp>
          <p:nvSpPr>
            <p:cNvPr id="38" name="Oval 4"/>
            <p:cNvSpPr/>
            <p:nvPr/>
          </p:nvSpPr>
          <p:spPr>
            <a:xfrm>
              <a:off x="1833993" y="1639919"/>
              <a:ext cx="1095309" cy="109530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GB" sz="6500" b="1" kern="1200" dirty="0">
                <a:latin typeface="Calibri" panose="020F0502020204030204" pitchFamily="34" charset="0"/>
                <a:cs typeface="Calibri" panose="020F0502020204030204" pitchFamily="34" charset="0"/>
              </a:endParaRPr>
            </a:p>
          </p:txBody>
        </p:sp>
      </p:grpSp>
      <p:sp>
        <p:nvSpPr>
          <p:cNvPr id="4" name="Footer Placeholder 3">
            <a:extLst>
              <a:ext uri="{FF2B5EF4-FFF2-40B4-BE49-F238E27FC236}">
                <a16:creationId xmlns:a16="http://schemas.microsoft.com/office/drawing/2014/main" id="{7A78F88F-EF0B-4137-B810-36A98DE265F2}"/>
              </a:ext>
            </a:extLst>
          </p:cNvPr>
          <p:cNvSpPr>
            <a:spLocks noGrp="1"/>
          </p:cNvSpPr>
          <p:nvPr>
            <p:ph type="ftr" sz="quarter" idx="11"/>
          </p:nvPr>
        </p:nvSpPr>
        <p:spPr>
          <a:xfrm>
            <a:off x="4666558" y="6547205"/>
            <a:ext cx="4409540" cy="365125"/>
          </a:xfrm>
        </p:spPr>
        <p:txBody>
          <a:bodyPr/>
          <a:lstStyle/>
          <a:p>
            <a:pPr algn="r"/>
            <a:r>
              <a:rPr lang="en-GB" sz="800" b="1" dirty="0">
                <a:solidFill>
                  <a:schemeClr val="tx1"/>
                </a:solidFill>
                <a:latin typeface="Arial" panose="020B0604020202020204" pitchFamily="34" charset="0"/>
                <a:cs typeface="Arial" panose="020B0604020202020204" pitchFamily="34" charset="0"/>
              </a:rPr>
              <a:t>Alwyn R Ponteen, MSc - Chief Fisheries &amp; Ocean Governance Officer </a:t>
            </a:r>
            <a:endParaRPr lang="en-US" sz="8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608614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1280</TotalTime>
  <Words>2353</Words>
  <Application>Microsoft Office PowerPoint</Application>
  <PresentationFormat>On-screen Show (4:3)</PresentationFormat>
  <Paragraphs>332</Paragraphs>
  <Slides>22</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Wingdings</vt:lpstr>
      <vt:lpstr>Office Theme</vt:lpstr>
      <vt:lpstr>PowerPoint Presentation</vt:lpstr>
      <vt:lpstr>Our story</vt:lpstr>
      <vt:lpstr>1. Montserrat at a glance</vt:lpstr>
      <vt:lpstr>2. SDG Implementation</vt:lpstr>
      <vt:lpstr>Cross Sector Challenges of  Implementation &amp; Monitoring of SDGs in Montserrat</vt:lpstr>
      <vt:lpstr>4. Case Study </vt:lpstr>
      <vt:lpstr>Step One  Accredited Institutional Capacity Development </vt:lpstr>
      <vt:lpstr>Step Two   Developing an Execution Plan    </vt:lpstr>
      <vt:lpstr>Step Three   Identifying the right strategic partners with shared goals and values   </vt:lpstr>
      <vt:lpstr>Local, Regional &amp; International Supporting Partners</vt:lpstr>
      <vt:lpstr>  Results</vt:lpstr>
      <vt:lpstr>Results  Partnership finance to by 90% over 5 years, without which we would not have been able to achieve results due to limited budget.</vt:lpstr>
      <vt:lpstr>Results: A technological revolution in Montserrat’s Ocean Governance  Integrating vessel movement and improving fisheries data collection for marine management,  MSP and valuing ecosystem goods and services  </vt:lpstr>
      <vt:lpstr>Results: Monthly Beach clean up campaign</vt:lpstr>
      <vt:lpstr>2017 Outcomes   </vt:lpstr>
      <vt:lpstr>2017 Outcomes   </vt:lpstr>
      <vt:lpstr>PowerPoint Presentation</vt:lpstr>
      <vt:lpstr>PowerPoint Presentation</vt:lpstr>
      <vt:lpstr>Focus for 2018 and beyond Territory to territory partnership (T2T)</vt:lpstr>
      <vt:lpstr>Focus for 2018 and beyond Territory to territory partnership (T2T)</vt:lpstr>
      <vt:lpstr>6. Vision for the Future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Rohan Ponteen</cp:lastModifiedBy>
  <cp:revision>111</cp:revision>
  <dcterms:created xsi:type="dcterms:W3CDTF">2018-01-13T16:07:53Z</dcterms:created>
  <dcterms:modified xsi:type="dcterms:W3CDTF">2018-01-16T20:46:45Z</dcterms:modified>
</cp:coreProperties>
</file>