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61" r:id="rId3"/>
    <p:sldId id="273" r:id="rId4"/>
    <p:sldId id="269" r:id="rId5"/>
    <p:sldId id="258" r:id="rId6"/>
    <p:sldId id="274" r:id="rId7"/>
    <p:sldId id="264" r:id="rId8"/>
    <p:sldId id="276" r:id="rId9"/>
    <p:sldId id="27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99"/>
    <p:restoredTop sz="94694"/>
  </p:normalViewPr>
  <p:slideViewPr>
    <p:cSldViewPr snapToGrid="0" snapToObjects="1" showGuides="1">
      <p:cViewPr varScale="1">
        <p:scale>
          <a:sx n="72" d="100"/>
          <a:sy n="72" d="100"/>
        </p:scale>
        <p:origin x="216" y="600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DEFB8-811E-0C43-9704-752ACADABB69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4F9A2-E28A-E746-82BB-C0F778405B0C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400">
              <a:latin typeface="Garamond" charset="0"/>
              <a:ea typeface="Garamond" charset="0"/>
              <a:cs typeface="Garamond" charset="0"/>
            </a:rPr>
            <a:t>Framing Agreements</a:t>
          </a:r>
        </a:p>
      </dgm:t>
    </dgm:pt>
    <dgm:pt modelId="{7FA567F0-8105-DB44-B1B3-32EBFE41E449}" type="parTrans" cxnId="{62B187AA-9FC1-4940-A5EE-1E49325AE963}">
      <dgm:prSet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D730458A-BC66-EB4A-BE89-9EF167CDDB36}" type="sibTrans" cxnId="{62B187AA-9FC1-4940-A5EE-1E49325AE963}">
      <dgm:prSet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3D01EB61-E1D8-E649-9203-09DA4031572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1050">
              <a:latin typeface="Garamond" charset="0"/>
              <a:ea typeface="Garamond" charset="0"/>
              <a:cs typeface="Garamond" charset="0"/>
            </a:rPr>
            <a:t>Paris Agreement adopted under the UNFCCC</a:t>
          </a:r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85DECDE6-E07A-9745-91E9-14E46D4D7AFD}" type="parTrans" cxnId="{74A25AFC-45C0-C941-AE64-4835CDF9A573}">
      <dgm:prSet custT="1"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3D315BE1-3903-6F4A-80C2-6508D5668D1C}" type="sibTrans" cxnId="{74A25AFC-45C0-C941-AE64-4835CDF9A573}">
      <dgm:prSet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AD78B9F7-BA3E-A34E-8F9E-68B99F7FAA5F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1050">
              <a:latin typeface="Garamond" charset="0"/>
              <a:ea typeface="Garamond" charset="0"/>
              <a:cs typeface="Garamond" charset="0"/>
            </a:rPr>
            <a:t>Sendai Framework for Disaster Risk Reduction 2015-2030</a:t>
          </a:r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82FAE06C-86A7-F144-B5CC-EDE1F789DB39}" type="parTrans" cxnId="{1EEAB917-58A9-DD4B-9111-25FC6C9E9112}">
      <dgm:prSet custT="1"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84FB83FC-CA05-424E-9BC4-CD9B287C5661}" type="sibTrans" cxnId="{1EEAB917-58A9-DD4B-9111-25FC6C9E9112}">
      <dgm:prSet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94D65833-54B6-D148-A45B-AEF45596FE20}">
      <dgm:prSet phldrT="[Text]" custT="1"/>
      <dgm:spPr/>
      <dgm:t>
        <a:bodyPr/>
        <a:lstStyle/>
        <a:p>
          <a:r>
            <a:rPr lang="en-GB" sz="1050">
              <a:latin typeface="Garamond" charset="0"/>
              <a:ea typeface="Garamond" charset="0"/>
              <a:cs typeface="Garamond" charset="0"/>
            </a:rPr>
            <a:t>Vienna Programme of Action for Landlocked Developing Countries for the Decade 2014-2024</a:t>
          </a:r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1D22F304-C7DC-674D-9211-3825981F5CEB}" type="parTrans" cxnId="{9F093AC2-D304-C749-960D-06CB4D11C023}">
      <dgm:prSet custT="1"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0719F42B-0E3A-0D43-A368-E9A0AB4C27A1}" type="sibTrans" cxnId="{9F093AC2-D304-C749-960D-06CB4D11C023}">
      <dgm:prSet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65A3F990-72EF-154C-B002-29B33679A1EE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1050">
              <a:latin typeface="Garamond" charset="0"/>
              <a:ea typeface="Garamond" charset="0"/>
              <a:cs typeface="Garamond" charset="0"/>
            </a:rPr>
            <a:t>2030 Agenda for Sustainable Development, including SDGs</a:t>
          </a:r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9F6388FA-7172-ED45-BC9B-1EC39BFAB5DF}" type="parTrans" cxnId="{0191E227-794B-F34A-8343-FAC4D119BC2E}">
      <dgm:prSet custT="1"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E2936501-E21C-1341-858F-48BB642393DC}" type="sibTrans" cxnId="{0191E227-794B-F34A-8343-FAC4D119BC2E}">
      <dgm:prSet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6C7DF1E3-156C-2D4E-A15C-6F26EC8555C3}">
      <dgm:prSet phldrT="[Text]" custT="1"/>
      <dgm:spPr/>
      <dgm:t>
        <a:bodyPr/>
        <a:lstStyle/>
        <a:p>
          <a:r>
            <a:rPr lang="en-GB" sz="1050">
              <a:latin typeface="Garamond" charset="0"/>
              <a:ea typeface="Garamond" charset="0"/>
              <a:cs typeface="Garamond" charset="0"/>
            </a:rPr>
            <a:t>Small Island Developing States Accelerated Modalities of Action (SAMOA) Pathway </a:t>
          </a:r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0680E9DE-52FE-9548-BEB4-291F90106400}" type="parTrans" cxnId="{03FD9DF6-1844-9942-B731-42DC3B573FF0}">
      <dgm:prSet custT="1"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F711165A-9B4F-8846-8651-8FDA62B019C3}" type="sibTrans" cxnId="{03FD9DF6-1844-9942-B731-42DC3B573FF0}">
      <dgm:prSet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A0D483B3-9CE5-174A-BFB5-6C19B5C7263F}">
      <dgm:prSet phldrT="[Text]" custT="1"/>
      <dgm:spPr/>
      <dgm:t>
        <a:bodyPr/>
        <a:lstStyle/>
        <a:p>
          <a:r>
            <a:rPr lang="en-GB" sz="1050">
              <a:latin typeface="Garamond" charset="0"/>
              <a:ea typeface="Garamond" charset="0"/>
              <a:cs typeface="Garamond" charset="0"/>
            </a:rPr>
            <a:t>Istanbul Programme of Action for the Least Developed Countries for the Decade 2011-2020.</a:t>
          </a:r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39A11614-F917-3441-9399-97EADEEDE4AE}" type="parTrans" cxnId="{AE977829-B288-6744-B095-8249878D49F1}">
      <dgm:prSet custT="1"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FF93F638-D23B-B942-A09B-218DD3C00BC3}" type="sibTrans" cxnId="{AE977829-B288-6744-B095-8249878D49F1}">
      <dgm:prSet/>
      <dgm:spPr/>
      <dgm:t>
        <a:bodyPr/>
        <a:lstStyle/>
        <a:p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DEBFB6B0-216A-5643-B18D-2D4B14A16BB6}">
      <dgm:prSet custT="1"/>
      <dgm:spPr/>
      <dgm:t>
        <a:bodyPr/>
        <a:lstStyle/>
        <a:p>
          <a:r>
            <a:rPr lang="en-GB" sz="1050">
              <a:latin typeface="Garamond" charset="0"/>
              <a:ea typeface="Garamond" charset="0"/>
              <a:cs typeface="Garamond" charset="0"/>
            </a:rPr>
            <a:t>Addis Ababa Action Agenda of the 3rd International Conference on Financing for Development</a:t>
          </a:r>
          <a:endParaRPr lang="en-US" sz="1050">
            <a:latin typeface="Garamond" charset="0"/>
            <a:ea typeface="Garamond" charset="0"/>
            <a:cs typeface="Garamond" charset="0"/>
          </a:endParaRPr>
        </a:p>
      </dgm:t>
    </dgm:pt>
    <dgm:pt modelId="{5265A729-F706-0047-9ECB-8FFF8C3A7F1B}" type="parTrans" cxnId="{E195F2F5-AD02-D342-9DD9-B9FFF27ACC59}">
      <dgm:prSet/>
      <dgm:spPr/>
      <dgm:t>
        <a:bodyPr/>
        <a:lstStyle/>
        <a:p>
          <a:endParaRPr lang="en-US"/>
        </a:p>
      </dgm:t>
    </dgm:pt>
    <dgm:pt modelId="{320D2565-0CEA-8147-9202-DCF3D80D8DBB}" type="sibTrans" cxnId="{E195F2F5-AD02-D342-9DD9-B9FFF27ACC59}">
      <dgm:prSet/>
      <dgm:spPr/>
      <dgm:t>
        <a:bodyPr/>
        <a:lstStyle/>
        <a:p>
          <a:endParaRPr lang="en-US"/>
        </a:p>
      </dgm:t>
    </dgm:pt>
    <dgm:pt modelId="{B9BFB770-8797-D644-92B6-DE15B95FF4DE}" type="pres">
      <dgm:prSet presAssocID="{3C2DEFB8-811E-0C43-9704-752ACADABB6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165B8D-E129-604D-895B-C57B8668D297}" type="pres">
      <dgm:prSet presAssocID="{C574F9A2-E28A-E746-82BB-C0F778405B0C}" presName="centerShape" presStyleLbl="node0" presStyleIdx="0" presStyleCnt="1"/>
      <dgm:spPr/>
      <dgm:t>
        <a:bodyPr/>
        <a:lstStyle/>
        <a:p>
          <a:endParaRPr lang="en-US"/>
        </a:p>
      </dgm:t>
    </dgm:pt>
    <dgm:pt modelId="{19F8EDCD-415B-114B-BA35-39B1D5E5ACB6}" type="pres">
      <dgm:prSet presAssocID="{85DECDE6-E07A-9745-91E9-14E46D4D7AFD}" presName="Name9" presStyleLbl="parChTrans1D2" presStyleIdx="0" presStyleCnt="7"/>
      <dgm:spPr/>
      <dgm:t>
        <a:bodyPr/>
        <a:lstStyle/>
        <a:p>
          <a:endParaRPr lang="en-US"/>
        </a:p>
      </dgm:t>
    </dgm:pt>
    <dgm:pt modelId="{7848D220-4DD6-F046-9A6B-A9F24884033F}" type="pres">
      <dgm:prSet presAssocID="{85DECDE6-E07A-9745-91E9-14E46D4D7AFD}" presName="connTx" presStyleLbl="parChTrans1D2" presStyleIdx="0" presStyleCnt="7"/>
      <dgm:spPr/>
      <dgm:t>
        <a:bodyPr/>
        <a:lstStyle/>
        <a:p>
          <a:endParaRPr lang="en-US"/>
        </a:p>
      </dgm:t>
    </dgm:pt>
    <dgm:pt modelId="{FB5C2DFD-050A-3B48-8386-DCE51FCE08CE}" type="pres">
      <dgm:prSet presAssocID="{3D01EB61-E1D8-E649-9203-09DA4031572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D1047A-C4AC-F344-A9D4-EE803813321B}" type="pres">
      <dgm:prSet presAssocID="{82FAE06C-86A7-F144-B5CC-EDE1F789DB39}" presName="Name9" presStyleLbl="parChTrans1D2" presStyleIdx="1" presStyleCnt="7"/>
      <dgm:spPr/>
      <dgm:t>
        <a:bodyPr/>
        <a:lstStyle/>
        <a:p>
          <a:endParaRPr lang="en-US"/>
        </a:p>
      </dgm:t>
    </dgm:pt>
    <dgm:pt modelId="{E7E30DC2-9D61-B64E-AA88-48D6B2688816}" type="pres">
      <dgm:prSet presAssocID="{82FAE06C-86A7-F144-B5CC-EDE1F789DB39}" presName="connTx" presStyleLbl="parChTrans1D2" presStyleIdx="1" presStyleCnt="7"/>
      <dgm:spPr/>
      <dgm:t>
        <a:bodyPr/>
        <a:lstStyle/>
        <a:p>
          <a:endParaRPr lang="en-US"/>
        </a:p>
      </dgm:t>
    </dgm:pt>
    <dgm:pt modelId="{77A9D2C2-EE9A-C148-AE3B-DBC5221E9A63}" type="pres">
      <dgm:prSet presAssocID="{AD78B9F7-BA3E-A34E-8F9E-68B99F7FAA5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F960C6-D12A-B44B-B9B4-882B0995A845}" type="pres">
      <dgm:prSet presAssocID="{5265A729-F706-0047-9ECB-8FFF8C3A7F1B}" presName="Name9" presStyleLbl="parChTrans1D2" presStyleIdx="2" presStyleCnt="7"/>
      <dgm:spPr/>
      <dgm:t>
        <a:bodyPr/>
        <a:lstStyle/>
        <a:p>
          <a:endParaRPr lang="en-US"/>
        </a:p>
      </dgm:t>
    </dgm:pt>
    <dgm:pt modelId="{16B04700-E3C9-5D4B-9325-31B58A74C003}" type="pres">
      <dgm:prSet presAssocID="{5265A729-F706-0047-9ECB-8FFF8C3A7F1B}" presName="connTx" presStyleLbl="parChTrans1D2" presStyleIdx="2" presStyleCnt="7"/>
      <dgm:spPr/>
      <dgm:t>
        <a:bodyPr/>
        <a:lstStyle/>
        <a:p>
          <a:endParaRPr lang="en-US"/>
        </a:p>
      </dgm:t>
    </dgm:pt>
    <dgm:pt modelId="{2E48C1B4-EDBC-BD4F-AF13-BEC3FF87E95B}" type="pres">
      <dgm:prSet presAssocID="{DEBFB6B0-216A-5643-B18D-2D4B14A16BB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8E21B4-77C3-AA46-A0FA-676B87083B87}" type="pres">
      <dgm:prSet presAssocID="{1D22F304-C7DC-674D-9211-3825981F5CEB}" presName="Name9" presStyleLbl="parChTrans1D2" presStyleIdx="3" presStyleCnt="7"/>
      <dgm:spPr/>
      <dgm:t>
        <a:bodyPr/>
        <a:lstStyle/>
        <a:p>
          <a:endParaRPr lang="en-US"/>
        </a:p>
      </dgm:t>
    </dgm:pt>
    <dgm:pt modelId="{620A6AE2-58C8-D141-8B0F-888D914DB7DF}" type="pres">
      <dgm:prSet presAssocID="{1D22F304-C7DC-674D-9211-3825981F5CEB}" presName="connTx" presStyleLbl="parChTrans1D2" presStyleIdx="3" presStyleCnt="7"/>
      <dgm:spPr/>
      <dgm:t>
        <a:bodyPr/>
        <a:lstStyle/>
        <a:p>
          <a:endParaRPr lang="en-US"/>
        </a:p>
      </dgm:t>
    </dgm:pt>
    <dgm:pt modelId="{970E8DA1-F7DB-1041-93F5-8A8337D0FE60}" type="pres">
      <dgm:prSet presAssocID="{94D65833-54B6-D148-A45B-AEF45596FE2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2B90D-B214-4A46-95B0-DB7AE12FFEF5}" type="pres">
      <dgm:prSet presAssocID="{0680E9DE-52FE-9548-BEB4-291F90106400}" presName="Name9" presStyleLbl="parChTrans1D2" presStyleIdx="4" presStyleCnt="7"/>
      <dgm:spPr/>
      <dgm:t>
        <a:bodyPr/>
        <a:lstStyle/>
        <a:p>
          <a:endParaRPr lang="en-US"/>
        </a:p>
      </dgm:t>
    </dgm:pt>
    <dgm:pt modelId="{56225331-FDEA-9B47-8B98-5A9BDB6600AE}" type="pres">
      <dgm:prSet presAssocID="{0680E9DE-52FE-9548-BEB4-291F90106400}" presName="connTx" presStyleLbl="parChTrans1D2" presStyleIdx="4" presStyleCnt="7"/>
      <dgm:spPr/>
      <dgm:t>
        <a:bodyPr/>
        <a:lstStyle/>
        <a:p>
          <a:endParaRPr lang="en-US"/>
        </a:p>
      </dgm:t>
    </dgm:pt>
    <dgm:pt modelId="{955EB577-F60B-4046-B7A9-9ACD48F6913D}" type="pres">
      <dgm:prSet presAssocID="{6C7DF1E3-156C-2D4E-A15C-6F26EC8555C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717DF-81A6-F04A-9429-72D5ED8764C3}" type="pres">
      <dgm:prSet presAssocID="{39A11614-F917-3441-9399-97EADEEDE4AE}" presName="Name9" presStyleLbl="parChTrans1D2" presStyleIdx="5" presStyleCnt="7"/>
      <dgm:spPr/>
      <dgm:t>
        <a:bodyPr/>
        <a:lstStyle/>
        <a:p>
          <a:endParaRPr lang="en-US"/>
        </a:p>
      </dgm:t>
    </dgm:pt>
    <dgm:pt modelId="{052F87EF-8521-2C4B-B21E-E67948B50667}" type="pres">
      <dgm:prSet presAssocID="{39A11614-F917-3441-9399-97EADEEDE4AE}" presName="connTx" presStyleLbl="parChTrans1D2" presStyleIdx="5" presStyleCnt="7"/>
      <dgm:spPr/>
      <dgm:t>
        <a:bodyPr/>
        <a:lstStyle/>
        <a:p>
          <a:endParaRPr lang="en-US"/>
        </a:p>
      </dgm:t>
    </dgm:pt>
    <dgm:pt modelId="{0E5E85AA-3DA2-C147-8878-C901F328C0C0}" type="pres">
      <dgm:prSet presAssocID="{A0D483B3-9CE5-174A-BFB5-6C19B5C7263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414E1-F3D7-9C43-892F-B045363E2A42}" type="pres">
      <dgm:prSet presAssocID="{9F6388FA-7172-ED45-BC9B-1EC39BFAB5DF}" presName="Name9" presStyleLbl="parChTrans1D2" presStyleIdx="6" presStyleCnt="7"/>
      <dgm:spPr/>
      <dgm:t>
        <a:bodyPr/>
        <a:lstStyle/>
        <a:p>
          <a:endParaRPr lang="en-US"/>
        </a:p>
      </dgm:t>
    </dgm:pt>
    <dgm:pt modelId="{5BA7EC62-2DE7-9340-A7D6-E68B80AC83E0}" type="pres">
      <dgm:prSet presAssocID="{9F6388FA-7172-ED45-BC9B-1EC39BFAB5DF}" presName="connTx" presStyleLbl="parChTrans1D2" presStyleIdx="6" presStyleCnt="7"/>
      <dgm:spPr/>
      <dgm:t>
        <a:bodyPr/>
        <a:lstStyle/>
        <a:p>
          <a:endParaRPr lang="en-US"/>
        </a:p>
      </dgm:t>
    </dgm:pt>
    <dgm:pt modelId="{6D6B8F23-ACF0-7E45-9D30-6BB7CDC7C805}" type="pres">
      <dgm:prSet presAssocID="{65A3F990-72EF-154C-B002-29B33679A1E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B187AA-9FC1-4940-A5EE-1E49325AE963}" srcId="{3C2DEFB8-811E-0C43-9704-752ACADABB69}" destId="{C574F9A2-E28A-E746-82BB-C0F778405B0C}" srcOrd="0" destOrd="0" parTransId="{7FA567F0-8105-DB44-B1B3-32EBFE41E449}" sibTransId="{D730458A-BC66-EB4A-BE89-9EF167CDDB36}"/>
    <dgm:cxn modelId="{EBF54D83-1717-D04C-B204-3B7D22032413}" type="presOf" srcId="{85DECDE6-E07A-9745-91E9-14E46D4D7AFD}" destId="{7848D220-4DD6-F046-9A6B-A9F24884033F}" srcOrd="1" destOrd="0" presId="urn:microsoft.com/office/officeart/2005/8/layout/radial1"/>
    <dgm:cxn modelId="{81186F80-D112-DC43-A553-B8C9FF5BA310}" type="presOf" srcId="{9F6388FA-7172-ED45-BC9B-1EC39BFAB5DF}" destId="{C1C414E1-F3D7-9C43-892F-B045363E2A42}" srcOrd="0" destOrd="0" presId="urn:microsoft.com/office/officeart/2005/8/layout/radial1"/>
    <dgm:cxn modelId="{154B0BC9-9C1C-A44C-A548-127C7142C518}" type="presOf" srcId="{9F6388FA-7172-ED45-BC9B-1EC39BFAB5DF}" destId="{5BA7EC62-2DE7-9340-A7D6-E68B80AC83E0}" srcOrd="1" destOrd="0" presId="urn:microsoft.com/office/officeart/2005/8/layout/radial1"/>
    <dgm:cxn modelId="{43944B3B-F2C3-0F4F-A179-14E5B017CCD7}" type="presOf" srcId="{6C7DF1E3-156C-2D4E-A15C-6F26EC8555C3}" destId="{955EB577-F60B-4046-B7A9-9ACD48F6913D}" srcOrd="0" destOrd="0" presId="urn:microsoft.com/office/officeart/2005/8/layout/radial1"/>
    <dgm:cxn modelId="{CB969197-6F7A-5241-A648-7C2F1F7F892B}" type="presOf" srcId="{0680E9DE-52FE-9548-BEB4-291F90106400}" destId="{56225331-FDEA-9B47-8B98-5A9BDB6600AE}" srcOrd="1" destOrd="0" presId="urn:microsoft.com/office/officeart/2005/8/layout/radial1"/>
    <dgm:cxn modelId="{0191E227-794B-F34A-8343-FAC4D119BC2E}" srcId="{C574F9A2-E28A-E746-82BB-C0F778405B0C}" destId="{65A3F990-72EF-154C-B002-29B33679A1EE}" srcOrd="6" destOrd="0" parTransId="{9F6388FA-7172-ED45-BC9B-1EC39BFAB5DF}" sibTransId="{E2936501-E21C-1341-858F-48BB642393DC}"/>
    <dgm:cxn modelId="{E195F2F5-AD02-D342-9DD9-B9FFF27ACC59}" srcId="{C574F9A2-E28A-E746-82BB-C0F778405B0C}" destId="{DEBFB6B0-216A-5643-B18D-2D4B14A16BB6}" srcOrd="2" destOrd="0" parTransId="{5265A729-F706-0047-9ECB-8FFF8C3A7F1B}" sibTransId="{320D2565-0CEA-8147-9202-DCF3D80D8DBB}"/>
    <dgm:cxn modelId="{71ABFE92-E6ED-3F4F-897B-ADE163E1FEFF}" type="presOf" srcId="{C574F9A2-E28A-E746-82BB-C0F778405B0C}" destId="{01165B8D-E129-604D-895B-C57B8668D297}" srcOrd="0" destOrd="0" presId="urn:microsoft.com/office/officeart/2005/8/layout/radial1"/>
    <dgm:cxn modelId="{86116B35-81C4-3146-9F85-76E15A1B6347}" type="presOf" srcId="{1D22F304-C7DC-674D-9211-3825981F5CEB}" destId="{620A6AE2-58C8-D141-8B0F-888D914DB7DF}" srcOrd="1" destOrd="0" presId="urn:microsoft.com/office/officeart/2005/8/layout/radial1"/>
    <dgm:cxn modelId="{2C048459-000E-A947-AD81-BA9934552AF0}" type="presOf" srcId="{82FAE06C-86A7-F144-B5CC-EDE1F789DB39}" destId="{E7E30DC2-9D61-B64E-AA88-48D6B2688816}" srcOrd="1" destOrd="0" presId="urn:microsoft.com/office/officeart/2005/8/layout/radial1"/>
    <dgm:cxn modelId="{BCC058A9-BA6E-2846-A8DC-8132FC3E6D05}" type="presOf" srcId="{82FAE06C-86A7-F144-B5CC-EDE1F789DB39}" destId="{64D1047A-C4AC-F344-A9D4-EE803813321B}" srcOrd="0" destOrd="0" presId="urn:microsoft.com/office/officeart/2005/8/layout/radial1"/>
    <dgm:cxn modelId="{9F093AC2-D304-C749-960D-06CB4D11C023}" srcId="{C574F9A2-E28A-E746-82BB-C0F778405B0C}" destId="{94D65833-54B6-D148-A45B-AEF45596FE20}" srcOrd="3" destOrd="0" parTransId="{1D22F304-C7DC-674D-9211-3825981F5CEB}" sibTransId="{0719F42B-0E3A-0D43-A368-E9A0AB4C27A1}"/>
    <dgm:cxn modelId="{BFDEB4C5-5025-FF44-AD9F-ED589AD2756E}" type="presOf" srcId="{39A11614-F917-3441-9399-97EADEEDE4AE}" destId="{861717DF-81A6-F04A-9429-72D5ED8764C3}" srcOrd="0" destOrd="0" presId="urn:microsoft.com/office/officeart/2005/8/layout/radial1"/>
    <dgm:cxn modelId="{524B1AEC-1236-8F4B-8E51-2F3F9FE37D6C}" type="presOf" srcId="{DEBFB6B0-216A-5643-B18D-2D4B14A16BB6}" destId="{2E48C1B4-EDBC-BD4F-AF13-BEC3FF87E95B}" srcOrd="0" destOrd="0" presId="urn:microsoft.com/office/officeart/2005/8/layout/radial1"/>
    <dgm:cxn modelId="{03FD9DF6-1844-9942-B731-42DC3B573FF0}" srcId="{C574F9A2-E28A-E746-82BB-C0F778405B0C}" destId="{6C7DF1E3-156C-2D4E-A15C-6F26EC8555C3}" srcOrd="4" destOrd="0" parTransId="{0680E9DE-52FE-9548-BEB4-291F90106400}" sibTransId="{F711165A-9B4F-8846-8651-8FDA62B019C3}"/>
    <dgm:cxn modelId="{D5B6FA73-0C94-D241-A7F6-7B1589EB34BE}" type="presOf" srcId="{3C2DEFB8-811E-0C43-9704-752ACADABB69}" destId="{B9BFB770-8797-D644-92B6-DE15B95FF4DE}" srcOrd="0" destOrd="0" presId="urn:microsoft.com/office/officeart/2005/8/layout/radial1"/>
    <dgm:cxn modelId="{74A25AFC-45C0-C941-AE64-4835CDF9A573}" srcId="{C574F9A2-E28A-E746-82BB-C0F778405B0C}" destId="{3D01EB61-E1D8-E649-9203-09DA40315729}" srcOrd="0" destOrd="0" parTransId="{85DECDE6-E07A-9745-91E9-14E46D4D7AFD}" sibTransId="{3D315BE1-3903-6F4A-80C2-6508D5668D1C}"/>
    <dgm:cxn modelId="{AE977829-B288-6744-B095-8249878D49F1}" srcId="{C574F9A2-E28A-E746-82BB-C0F778405B0C}" destId="{A0D483B3-9CE5-174A-BFB5-6C19B5C7263F}" srcOrd="5" destOrd="0" parTransId="{39A11614-F917-3441-9399-97EADEEDE4AE}" sibTransId="{FF93F638-D23B-B942-A09B-218DD3C00BC3}"/>
    <dgm:cxn modelId="{47CC80AA-F8A5-264C-BC4C-46965BBB2F38}" type="presOf" srcId="{5265A729-F706-0047-9ECB-8FFF8C3A7F1B}" destId="{16B04700-E3C9-5D4B-9325-31B58A74C003}" srcOrd="1" destOrd="0" presId="urn:microsoft.com/office/officeart/2005/8/layout/radial1"/>
    <dgm:cxn modelId="{5C115764-183D-6846-BBCC-C33D78D99D73}" type="presOf" srcId="{39A11614-F917-3441-9399-97EADEEDE4AE}" destId="{052F87EF-8521-2C4B-B21E-E67948B50667}" srcOrd="1" destOrd="0" presId="urn:microsoft.com/office/officeart/2005/8/layout/radial1"/>
    <dgm:cxn modelId="{ED6490F3-79F4-4645-A08A-74288CE09158}" type="presOf" srcId="{5265A729-F706-0047-9ECB-8FFF8C3A7F1B}" destId="{7AF960C6-D12A-B44B-B9B4-882B0995A845}" srcOrd="0" destOrd="0" presId="urn:microsoft.com/office/officeart/2005/8/layout/radial1"/>
    <dgm:cxn modelId="{420DF86D-A2C2-D64D-9515-D6A323425968}" type="presOf" srcId="{94D65833-54B6-D148-A45B-AEF45596FE20}" destId="{970E8DA1-F7DB-1041-93F5-8A8337D0FE60}" srcOrd="0" destOrd="0" presId="urn:microsoft.com/office/officeart/2005/8/layout/radial1"/>
    <dgm:cxn modelId="{44A738AE-DB15-1349-ACD3-8EEA33C82F5B}" type="presOf" srcId="{3D01EB61-E1D8-E649-9203-09DA40315729}" destId="{FB5C2DFD-050A-3B48-8386-DCE51FCE08CE}" srcOrd="0" destOrd="0" presId="urn:microsoft.com/office/officeart/2005/8/layout/radial1"/>
    <dgm:cxn modelId="{1EEAB917-58A9-DD4B-9111-25FC6C9E9112}" srcId="{C574F9A2-E28A-E746-82BB-C0F778405B0C}" destId="{AD78B9F7-BA3E-A34E-8F9E-68B99F7FAA5F}" srcOrd="1" destOrd="0" parTransId="{82FAE06C-86A7-F144-B5CC-EDE1F789DB39}" sibTransId="{84FB83FC-CA05-424E-9BC4-CD9B287C5661}"/>
    <dgm:cxn modelId="{9B6CB2E5-27C0-0345-8D5D-C45C2556B938}" type="presOf" srcId="{85DECDE6-E07A-9745-91E9-14E46D4D7AFD}" destId="{19F8EDCD-415B-114B-BA35-39B1D5E5ACB6}" srcOrd="0" destOrd="0" presId="urn:microsoft.com/office/officeart/2005/8/layout/radial1"/>
    <dgm:cxn modelId="{8C221AED-F289-584D-9FAD-DCC1C030D5CC}" type="presOf" srcId="{AD78B9F7-BA3E-A34E-8F9E-68B99F7FAA5F}" destId="{77A9D2C2-EE9A-C148-AE3B-DBC5221E9A63}" srcOrd="0" destOrd="0" presId="urn:microsoft.com/office/officeart/2005/8/layout/radial1"/>
    <dgm:cxn modelId="{616C06F4-2966-094C-A038-1C3A81A21A55}" type="presOf" srcId="{1D22F304-C7DC-674D-9211-3825981F5CEB}" destId="{858E21B4-77C3-AA46-A0FA-676B87083B87}" srcOrd="0" destOrd="0" presId="urn:microsoft.com/office/officeart/2005/8/layout/radial1"/>
    <dgm:cxn modelId="{ECC0D292-9E3D-A844-8111-0934102D394D}" type="presOf" srcId="{0680E9DE-52FE-9548-BEB4-291F90106400}" destId="{BA82B90D-B214-4A46-95B0-DB7AE12FFEF5}" srcOrd="0" destOrd="0" presId="urn:microsoft.com/office/officeart/2005/8/layout/radial1"/>
    <dgm:cxn modelId="{49D49829-7739-6C44-B418-E1461BFC66C7}" type="presOf" srcId="{A0D483B3-9CE5-174A-BFB5-6C19B5C7263F}" destId="{0E5E85AA-3DA2-C147-8878-C901F328C0C0}" srcOrd="0" destOrd="0" presId="urn:microsoft.com/office/officeart/2005/8/layout/radial1"/>
    <dgm:cxn modelId="{5E438F9F-904E-B546-BBFF-BCE70C0C3B49}" type="presOf" srcId="{65A3F990-72EF-154C-B002-29B33679A1EE}" destId="{6D6B8F23-ACF0-7E45-9D30-6BB7CDC7C805}" srcOrd="0" destOrd="0" presId="urn:microsoft.com/office/officeart/2005/8/layout/radial1"/>
    <dgm:cxn modelId="{89D10E45-826F-C24F-B799-C476175F5094}" type="presParOf" srcId="{B9BFB770-8797-D644-92B6-DE15B95FF4DE}" destId="{01165B8D-E129-604D-895B-C57B8668D297}" srcOrd="0" destOrd="0" presId="urn:microsoft.com/office/officeart/2005/8/layout/radial1"/>
    <dgm:cxn modelId="{7F998BCE-30D4-9840-9081-CEB0DB63DA16}" type="presParOf" srcId="{B9BFB770-8797-D644-92B6-DE15B95FF4DE}" destId="{19F8EDCD-415B-114B-BA35-39B1D5E5ACB6}" srcOrd="1" destOrd="0" presId="urn:microsoft.com/office/officeart/2005/8/layout/radial1"/>
    <dgm:cxn modelId="{421C678F-A96E-9D49-842A-5222F8DA1C14}" type="presParOf" srcId="{19F8EDCD-415B-114B-BA35-39B1D5E5ACB6}" destId="{7848D220-4DD6-F046-9A6B-A9F24884033F}" srcOrd="0" destOrd="0" presId="urn:microsoft.com/office/officeart/2005/8/layout/radial1"/>
    <dgm:cxn modelId="{534E0988-ACC7-5341-8E49-F308A3B10152}" type="presParOf" srcId="{B9BFB770-8797-D644-92B6-DE15B95FF4DE}" destId="{FB5C2DFD-050A-3B48-8386-DCE51FCE08CE}" srcOrd="2" destOrd="0" presId="urn:microsoft.com/office/officeart/2005/8/layout/radial1"/>
    <dgm:cxn modelId="{D32DCD44-8AA3-D546-903D-75138480EC32}" type="presParOf" srcId="{B9BFB770-8797-D644-92B6-DE15B95FF4DE}" destId="{64D1047A-C4AC-F344-A9D4-EE803813321B}" srcOrd="3" destOrd="0" presId="urn:microsoft.com/office/officeart/2005/8/layout/radial1"/>
    <dgm:cxn modelId="{19268063-F25B-424D-9843-5E6A826E4C86}" type="presParOf" srcId="{64D1047A-C4AC-F344-A9D4-EE803813321B}" destId="{E7E30DC2-9D61-B64E-AA88-48D6B2688816}" srcOrd="0" destOrd="0" presId="urn:microsoft.com/office/officeart/2005/8/layout/radial1"/>
    <dgm:cxn modelId="{6722E145-0936-9341-BE0D-53C88F605E1C}" type="presParOf" srcId="{B9BFB770-8797-D644-92B6-DE15B95FF4DE}" destId="{77A9D2C2-EE9A-C148-AE3B-DBC5221E9A63}" srcOrd="4" destOrd="0" presId="urn:microsoft.com/office/officeart/2005/8/layout/radial1"/>
    <dgm:cxn modelId="{82F7EC58-C2E4-8540-A03D-D90967B4E98C}" type="presParOf" srcId="{B9BFB770-8797-D644-92B6-DE15B95FF4DE}" destId="{7AF960C6-D12A-B44B-B9B4-882B0995A845}" srcOrd="5" destOrd="0" presId="urn:microsoft.com/office/officeart/2005/8/layout/radial1"/>
    <dgm:cxn modelId="{8A15E152-C31D-CE4D-950F-7BCC8FDFBBAB}" type="presParOf" srcId="{7AF960C6-D12A-B44B-B9B4-882B0995A845}" destId="{16B04700-E3C9-5D4B-9325-31B58A74C003}" srcOrd="0" destOrd="0" presId="urn:microsoft.com/office/officeart/2005/8/layout/radial1"/>
    <dgm:cxn modelId="{77714063-8D33-194D-86A6-CBA1CEA297DE}" type="presParOf" srcId="{B9BFB770-8797-D644-92B6-DE15B95FF4DE}" destId="{2E48C1B4-EDBC-BD4F-AF13-BEC3FF87E95B}" srcOrd="6" destOrd="0" presId="urn:microsoft.com/office/officeart/2005/8/layout/radial1"/>
    <dgm:cxn modelId="{0EB12CBA-AAB6-B042-98F4-9136CFC1CD69}" type="presParOf" srcId="{B9BFB770-8797-D644-92B6-DE15B95FF4DE}" destId="{858E21B4-77C3-AA46-A0FA-676B87083B87}" srcOrd="7" destOrd="0" presId="urn:microsoft.com/office/officeart/2005/8/layout/radial1"/>
    <dgm:cxn modelId="{A3CC9206-2726-3248-9483-5C0C88A52C45}" type="presParOf" srcId="{858E21B4-77C3-AA46-A0FA-676B87083B87}" destId="{620A6AE2-58C8-D141-8B0F-888D914DB7DF}" srcOrd="0" destOrd="0" presId="urn:microsoft.com/office/officeart/2005/8/layout/radial1"/>
    <dgm:cxn modelId="{3A318D6F-E851-E64F-98C5-3BB1A6984203}" type="presParOf" srcId="{B9BFB770-8797-D644-92B6-DE15B95FF4DE}" destId="{970E8DA1-F7DB-1041-93F5-8A8337D0FE60}" srcOrd="8" destOrd="0" presId="urn:microsoft.com/office/officeart/2005/8/layout/radial1"/>
    <dgm:cxn modelId="{7921138E-7B64-7D4B-B6BA-2C7CC831A378}" type="presParOf" srcId="{B9BFB770-8797-D644-92B6-DE15B95FF4DE}" destId="{BA82B90D-B214-4A46-95B0-DB7AE12FFEF5}" srcOrd="9" destOrd="0" presId="urn:microsoft.com/office/officeart/2005/8/layout/radial1"/>
    <dgm:cxn modelId="{65358A04-783A-1D4E-8F01-6231EA320C3B}" type="presParOf" srcId="{BA82B90D-B214-4A46-95B0-DB7AE12FFEF5}" destId="{56225331-FDEA-9B47-8B98-5A9BDB6600AE}" srcOrd="0" destOrd="0" presId="urn:microsoft.com/office/officeart/2005/8/layout/radial1"/>
    <dgm:cxn modelId="{F43704DC-C5A4-5C4C-951C-93953E46296B}" type="presParOf" srcId="{B9BFB770-8797-D644-92B6-DE15B95FF4DE}" destId="{955EB577-F60B-4046-B7A9-9ACD48F6913D}" srcOrd="10" destOrd="0" presId="urn:microsoft.com/office/officeart/2005/8/layout/radial1"/>
    <dgm:cxn modelId="{A3209B34-88E2-2A42-8465-46362B43765A}" type="presParOf" srcId="{B9BFB770-8797-D644-92B6-DE15B95FF4DE}" destId="{861717DF-81A6-F04A-9429-72D5ED8764C3}" srcOrd="11" destOrd="0" presId="urn:microsoft.com/office/officeart/2005/8/layout/radial1"/>
    <dgm:cxn modelId="{CB410620-2E07-494C-9E39-D7BCDA362C95}" type="presParOf" srcId="{861717DF-81A6-F04A-9429-72D5ED8764C3}" destId="{052F87EF-8521-2C4B-B21E-E67948B50667}" srcOrd="0" destOrd="0" presId="urn:microsoft.com/office/officeart/2005/8/layout/radial1"/>
    <dgm:cxn modelId="{D6B9371A-5FC1-344A-B982-AD002D5E49F8}" type="presParOf" srcId="{B9BFB770-8797-D644-92B6-DE15B95FF4DE}" destId="{0E5E85AA-3DA2-C147-8878-C901F328C0C0}" srcOrd="12" destOrd="0" presId="urn:microsoft.com/office/officeart/2005/8/layout/radial1"/>
    <dgm:cxn modelId="{C2BE9A1F-B79E-6F49-8116-B30B070A09FA}" type="presParOf" srcId="{B9BFB770-8797-D644-92B6-DE15B95FF4DE}" destId="{C1C414E1-F3D7-9C43-892F-B045363E2A42}" srcOrd="13" destOrd="0" presId="urn:microsoft.com/office/officeart/2005/8/layout/radial1"/>
    <dgm:cxn modelId="{D8451739-DA90-DA44-B158-21AF03C49356}" type="presParOf" srcId="{C1C414E1-F3D7-9C43-892F-B045363E2A42}" destId="{5BA7EC62-2DE7-9340-A7D6-E68B80AC83E0}" srcOrd="0" destOrd="0" presId="urn:microsoft.com/office/officeart/2005/8/layout/radial1"/>
    <dgm:cxn modelId="{CE8AB308-674C-AD44-81D7-51265093247D}" type="presParOf" srcId="{B9BFB770-8797-D644-92B6-DE15B95FF4DE}" destId="{6D6B8F23-ACF0-7E45-9D30-6BB7CDC7C805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65B8D-E129-604D-895B-C57B8668D297}">
      <dsp:nvSpPr>
        <dsp:cNvPr id="0" name=""/>
        <dsp:cNvSpPr/>
      </dsp:nvSpPr>
      <dsp:spPr>
        <a:xfrm>
          <a:off x="3307513" y="2298190"/>
          <a:ext cx="1516732" cy="1516732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latin typeface="Garamond" charset="0"/>
              <a:ea typeface="Garamond" charset="0"/>
              <a:cs typeface="Garamond" charset="0"/>
            </a:rPr>
            <a:t>Framing Agreements</a:t>
          </a:r>
        </a:p>
      </dsp:txBody>
      <dsp:txXfrm>
        <a:off x="3529633" y="2520310"/>
        <a:ext cx="1072492" cy="1072492"/>
      </dsp:txXfrm>
    </dsp:sp>
    <dsp:sp modelId="{19F8EDCD-415B-114B-BA35-39B1D5E5ACB6}">
      <dsp:nvSpPr>
        <dsp:cNvPr id="0" name=""/>
        <dsp:cNvSpPr/>
      </dsp:nvSpPr>
      <dsp:spPr>
        <a:xfrm rot="16200000">
          <a:off x="3686253" y="1901776"/>
          <a:ext cx="75925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759253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4046898" y="1899582"/>
        <a:ext cx="37962" cy="37962"/>
      </dsp:txXfrm>
    </dsp:sp>
    <dsp:sp modelId="{FB5C2DFD-050A-3B48-8386-DCE51FCE08CE}">
      <dsp:nvSpPr>
        <dsp:cNvPr id="0" name=""/>
        <dsp:cNvSpPr/>
      </dsp:nvSpPr>
      <dsp:spPr>
        <a:xfrm>
          <a:off x="3307513" y="22203"/>
          <a:ext cx="1516732" cy="1516732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>
              <a:latin typeface="Garamond" charset="0"/>
              <a:ea typeface="Garamond" charset="0"/>
              <a:cs typeface="Garamond" charset="0"/>
            </a:rPr>
            <a:t>Paris Agreement adopted under the UNFCCC</a:t>
          </a: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3529633" y="244323"/>
        <a:ext cx="1072492" cy="1072492"/>
      </dsp:txXfrm>
    </dsp:sp>
    <dsp:sp modelId="{64D1047A-C4AC-F344-A9D4-EE803813321B}">
      <dsp:nvSpPr>
        <dsp:cNvPr id="0" name=""/>
        <dsp:cNvSpPr/>
      </dsp:nvSpPr>
      <dsp:spPr>
        <a:xfrm rot="19285714">
          <a:off x="4575972" y="2330242"/>
          <a:ext cx="75925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759253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4936617" y="2328048"/>
        <a:ext cx="37962" cy="37962"/>
      </dsp:txXfrm>
    </dsp:sp>
    <dsp:sp modelId="{77A9D2C2-EE9A-C148-AE3B-DBC5221E9A63}">
      <dsp:nvSpPr>
        <dsp:cNvPr id="0" name=""/>
        <dsp:cNvSpPr/>
      </dsp:nvSpPr>
      <dsp:spPr>
        <a:xfrm>
          <a:off x="5086951" y="879135"/>
          <a:ext cx="1516732" cy="1516732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>
              <a:latin typeface="Garamond" charset="0"/>
              <a:ea typeface="Garamond" charset="0"/>
              <a:cs typeface="Garamond" charset="0"/>
            </a:rPr>
            <a:t>Sendai Framework for Disaster Risk Reduction 2015-2030</a:t>
          </a: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5309071" y="1101255"/>
        <a:ext cx="1072492" cy="1072492"/>
      </dsp:txXfrm>
    </dsp:sp>
    <dsp:sp modelId="{7AF960C6-D12A-B44B-B9B4-882B0995A845}">
      <dsp:nvSpPr>
        <dsp:cNvPr id="0" name=""/>
        <dsp:cNvSpPr/>
      </dsp:nvSpPr>
      <dsp:spPr>
        <a:xfrm rot="771429">
          <a:off x="4795714" y="3292997"/>
          <a:ext cx="75925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759253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6360" y="3290802"/>
        <a:ext cx="37962" cy="37962"/>
      </dsp:txXfrm>
    </dsp:sp>
    <dsp:sp modelId="{2E48C1B4-EDBC-BD4F-AF13-BEC3FF87E95B}">
      <dsp:nvSpPr>
        <dsp:cNvPr id="0" name=""/>
        <dsp:cNvSpPr/>
      </dsp:nvSpPr>
      <dsp:spPr>
        <a:xfrm>
          <a:off x="5526436" y="2804645"/>
          <a:ext cx="1516732" cy="15167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>
              <a:latin typeface="Garamond" charset="0"/>
              <a:ea typeface="Garamond" charset="0"/>
              <a:cs typeface="Garamond" charset="0"/>
            </a:rPr>
            <a:t>Addis Ababa Action Agenda of the 3rd International Conference on Financing for Development</a:t>
          </a: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5748556" y="3026765"/>
        <a:ext cx="1072492" cy="1072492"/>
      </dsp:txXfrm>
    </dsp:sp>
    <dsp:sp modelId="{858E21B4-77C3-AA46-A0FA-676B87083B87}">
      <dsp:nvSpPr>
        <dsp:cNvPr id="0" name=""/>
        <dsp:cNvSpPr/>
      </dsp:nvSpPr>
      <dsp:spPr>
        <a:xfrm rot="3857143">
          <a:off x="4180009" y="4065066"/>
          <a:ext cx="75925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759253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4540655" y="4062871"/>
        <a:ext cx="37962" cy="37962"/>
      </dsp:txXfrm>
    </dsp:sp>
    <dsp:sp modelId="{970E8DA1-F7DB-1041-93F5-8A8337D0FE60}">
      <dsp:nvSpPr>
        <dsp:cNvPr id="0" name=""/>
        <dsp:cNvSpPr/>
      </dsp:nvSpPr>
      <dsp:spPr>
        <a:xfrm>
          <a:off x="4295027" y="4348783"/>
          <a:ext cx="1516732" cy="15167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>
              <a:latin typeface="Garamond" charset="0"/>
              <a:ea typeface="Garamond" charset="0"/>
              <a:cs typeface="Garamond" charset="0"/>
            </a:rPr>
            <a:t>Vienna Programme of Action for Landlocked Developing Countries for the Decade 2014-2024</a:t>
          </a: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4517147" y="4570903"/>
        <a:ext cx="1072492" cy="1072492"/>
      </dsp:txXfrm>
    </dsp:sp>
    <dsp:sp modelId="{BA82B90D-B214-4A46-95B0-DB7AE12FFEF5}">
      <dsp:nvSpPr>
        <dsp:cNvPr id="0" name=""/>
        <dsp:cNvSpPr/>
      </dsp:nvSpPr>
      <dsp:spPr>
        <a:xfrm rot="6942857">
          <a:off x="3192496" y="4065066"/>
          <a:ext cx="75925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759253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 rot="10800000">
        <a:off x="3553141" y="4062871"/>
        <a:ext cx="37962" cy="37962"/>
      </dsp:txXfrm>
    </dsp:sp>
    <dsp:sp modelId="{955EB577-F60B-4046-B7A9-9ACD48F6913D}">
      <dsp:nvSpPr>
        <dsp:cNvPr id="0" name=""/>
        <dsp:cNvSpPr/>
      </dsp:nvSpPr>
      <dsp:spPr>
        <a:xfrm>
          <a:off x="2320000" y="4348783"/>
          <a:ext cx="1516732" cy="15167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>
              <a:latin typeface="Garamond" charset="0"/>
              <a:ea typeface="Garamond" charset="0"/>
              <a:cs typeface="Garamond" charset="0"/>
            </a:rPr>
            <a:t>Small Island Developing States Accelerated Modalities of Action (SAMOA) Pathway </a:t>
          </a: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2542120" y="4570903"/>
        <a:ext cx="1072492" cy="1072492"/>
      </dsp:txXfrm>
    </dsp:sp>
    <dsp:sp modelId="{861717DF-81A6-F04A-9429-72D5ED8764C3}">
      <dsp:nvSpPr>
        <dsp:cNvPr id="0" name=""/>
        <dsp:cNvSpPr/>
      </dsp:nvSpPr>
      <dsp:spPr>
        <a:xfrm rot="10028571">
          <a:off x="2576791" y="3292997"/>
          <a:ext cx="75925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759253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 rot="10800000">
        <a:off x="2937437" y="3290802"/>
        <a:ext cx="37962" cy="37962"/>
      </dsp:txXfrm>
    </dsp:sp>
    <dsp:sp modelId="{0E5E85AA-3DA2-C147-8878-C901F328C0C0}">
      <dsp:nvSpPr>
        <dsp:cNvPr id="0" name=""/>
        <dsp:cNvSpPr/>
      </dsp:nvSpPr>
      <dsp:spPr>
        <a:xfrm>
          <a:off x="1088590" y="2804645"/>
          <a:ext cx="1516732" cy="15167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>
              <a:latin typeface="Garamond" charset="0"/>
              <a:ea typeface="Garamond" charset="0"/>
              <a:cs typeface="Garamond" charset="0"/>
            </a:rPr>
            <a:t>Istanbul Programme of Action for the Least Developed Countries for the Decade 2011-2020.</a:t>
          </a: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1310710" y="3026765"/>
        <a:ext cx="1072492" cy="1072492"/>
      </dsp:txXfrm>
    </dsp:sp>
    <dsp:sp modelId="{C1C414E1-F3D7-9C43-892F-B045363E2A42}">
      <dsp:nvSpPr>
        <dsp:cNvPr id="0" name=""/>
        <dsp:cNvSpPr/>
      </dsp:nvSpPr>
      <dsp:spPr>
        <a:xfrm rot="13114286">
          <a:off x="2796534" y="2330242"/>
          <a:ext cx="759253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759253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 rot="10800000">
        <a:off x="3157179" y="2328048"/>
        <a:ext cx="37962" cy="37962"/>
      </dsp:txXfrm>
    </dsp:sp>
    <dsp:sp modelId="{6D6B8F23-ACF0-7E45-9D30-6BB7CDC7C805}">
      <dsp:nvSpPr>
        <dsp:cNvPr id="0" name=""/>
        <dsp:cNvSpPr/>
      </dsp:nvSpPr>
      <dsp:spPr>
        <a:xfrm>
          <a:off x="1528075" y="879135"/>
          <a:ext cx="1516732" cy="1516732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>
              <a:latin typeface="Garamond" charset="0"/>
              <a:ea typeface="Garamond" charset="0"/>
              <a:cs typeface="Garamond" charset="0"/>
            </a:rPr>
            <a:t>2030 Agenda for Sustainable Development, including SDGs</a:t>
          </a:r>
          <a:endParaRPr lang="en-US" sz="1050" kern="1200">
            <a:latin typeface="Garamond" charset="0"/>
            <a:ea typeface="Garamond" charset="0"/>
            <a:cs typeface="Garamond" charset="0"/>
          </a:endParaRPr>
        </a:p>
      </dsp:txBody>
      <dsp:txXfrm>
        <a:off x="1750195" y="1101255"/>
        <a:ext cx="1072492" cy="1072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E331C-3741-6A4C-81A4-C4BA1D6A5833}" type="datetimeFigureOut">
              <a:rPr lang="en-US" smtClean="0"/>
              <a:t>1/18/18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24C6-969F-304A-8B63-3598DCAA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9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2A36A2-AE8D-4662-B1F3-0C09DA1CFFA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28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D78FF-7755-407D-A52D-F80A0838272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75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437CD-FC0A-6E48-9A83-6B35D6DFCA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22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D78FF-7755-407D-A52D-F80A0838272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1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2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2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9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5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6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9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7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A9D11-4333-C54E-A26B-ADA87A668199}" type="datetimeFigureOut">
              <a:rPr lang="en-US" smtClean="0"/>
              <a:t>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2B5FC-5493-7447-92D2-E57DD828E13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60641" y="6023609"/>
            <a:ext cx="11900729" cy="705455"/>
            <a:chOff x="160641" y="6023609"/>
            <a:chExt cx="11900729" cy="70545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60641" y="6410227"/>
              <a:ext cx="11088000" cy="11538"/>
            </a:xfrm>
            <a:prstGeom prst="line">
              <a:avLst/>
            </a:prstGeom>
            <a:ln w="19050">
              <a:solidFill>
                <a:srgbClr val="0093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861" y="6023609"/>
              <a:ext cx="712509" cy="705455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60641" y="6357882"/>
              <a:ext cx="11088000" cy="11538"/>
            </a:xfrm>
            <a:prstGeom prst="line">
              <a:avLst/>
            </a:prstGeom>
            <a:ln w="19050">
              <a:solidFill>
                <a:srgbClr val="2E98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397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2.png"/><Relationship Id="rId5" Type="http://schemas.openxmlformats.org/officeDocument/2006/relationships/image" Target="../media/image31.pn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gi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a-africa.net/" TargetMode="Externa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microsoft.com/office/2007/relationships/hdphoto" Target="../media/hdphoto2.wdp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0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0641" y="6023609"/>
            <a:ext cx="11900729" cy="705455"/>
            <a:chOff x="160641" y="6023609"/>
            <a:chExt cx="11900729" cy="70545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60641" y="6410227"/>
              <a:ext cx="11088000" cy="11538"/>
            </a:xfrm>
            <a:prstGeom prst="line">
              <a:avLst/>
            </a:prstGeom>
            <a:ln w="19050">
              <a:solidFill>
                <a:srgbClr val="0093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861" y="6023609"/>
              <a:ext cx="712509" cy="705455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160641" y="6357882"/>
              <a:ext cx="11088000" cy="11538"/>
            </a:xfrm>
            <a:prstGeom prst="line">
              <a:avLst/>
            </a:prstGeom>
            <a:ln w="19050">
              <a:solidFill>
                <a:srgbClr val="2E98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0641" y="6363835"/>
            <a:ext cx="2252359" cy="36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 dirty="0" smtClean="0">
                <a:ln>
                  <a:noFill/>
                </a:ln>
                <a:solidFill>
                  <a:srgbClr val="0093D9"/>
                </a:solidFill>
                <a:effectLst/>
                <a:latin typeface="Calibri" panose="020F0502020204030204" pitchFamily="34" charset="0"/>
              </a:rPr>
              <a:t>FutureEarthCoasts.org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6" y="149840"/>
            <a:ext cx="3535508" cy="123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73560" y="916959"/>
            <a:ext cx="55333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GLOBAL CHANGE IN THE COASTAL ZONE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6420" y="129018"/>
            <a:ext cx="5796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E98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FutureEarth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93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Coasts.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2E98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126230" y="202306"/>
            <a:ext cx="0" cy="123787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51" y="1935565"/>
            <a:ext cx="7132004" cy="3871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02" y="133403"/>
            <a:ext cx="2244841" cy="12625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437051" y="4781857"/>
            <a:ext cx="71320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MaREI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Centre for Marine and Renewable Energy Ireland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Beaufort Building | Environmental Research Institute | University College Cork | IMERC Campus |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Haulbowline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Road |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Ringaskiddy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Co. Cork | P43-C573 | Ireland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932502" y="171529"/>
            <a:ext cx="0" cy="123787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43" y="2701660"/>
            <a:ext cx="2080195" cy="2080197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14" y="1657908"/>
            <a:ext cx="1168827" cy="119818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141841" y="2054123"/>
            <a:ext cx="64272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Future Earth Coasts International Project Office is located at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MaREI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60" y="1605702"/>
            <a:ext cx="40541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93D9"/>
                </a:solidFill>
                <a:latin typeface="+mj-lt"/>
              </a:rPr>
              <a:t>Shona Paterson</a:t>
            </a:r>
          </a:p>
          <a:p>
            <a:pPr algn="ctr"/>
            <a:r>
              <a:rPr lang="en-GB" sz="2000" b="1" dirty="0" smtClean="0">
                <a:solidFill>
                  <a:srgbClr val="2E9867"/>
                </a:solidFill>
                <a:latin typeface="+mj-lt"/>
              </a:rPr>
              <a:t>Science Officer</a:t>
            </a:r>
          </a:p>
          <a:p>
            <a:pPr algn="ctr"/>
            <a:endParaRPr lang="en-GB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GB" sz="2000" b="1" dirty="0" smtClean="0">
                <a:solidFill>
                  <a:srgbClr val="0093D9"/>
                </a:solidFill>
                <a:latin typeface="+mj-lt"/>
              </a:rPr>
              <a:t>Martin </a:t>
            </a:r>
            <a:r>
              <a:rPr lang="en-GB" sz="2000" b="1" dirty="0" err="1" smtClean="0">
                <a:solidFill>
                  <a:srgbClr val="0093D9"/>
                </a:solidFill>
                <a:latin typeface="+mj-lt"/>
              </a:rPr>
              <a:t>LeTissier</a:t>
            </a:r>
            <a:endParaRPr lang="en-GB" sz="2000" b="1" dirty="0" smtClean="0">
              <a:solidFill>
                <a:srgbClr val="0093D9"/>
              </a:solidFill>
              <a:latin typeface="+mj-lt"/>
            </a:endParaRPr>
          </a:p>
          <a:p>
            <a:pPr algn="ctr"/>
            <a:r>
              <a:rPr lang="en-GB" sz="2000" b="1" dirty="0" smtClean="0">
                <a:solidFill>
                  <a:srgbClr val="2E9867"/>
                </a:solidFill>
                <a:latin typeface="+mj-lt"/>
              </a:rPr>
              <a:t>Executive Officer</a:t>
            </a:r>
            <a:r>
              <a:rPr lang="en-GB" sz="4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GB" sz="4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endParaRPr lang="en-GB" sz="48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641" y="3741758"/>
            <a:ext cx="3902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93D9"/>
                </a:solidFill>
                <a:latin typeface="+mj-lt"/>
              </a:rPr>
              <a:t>SDGs and Communities</a:t>
            </a:r>
            <a:endParaRPr lang="en-GB" sz="4000" b="1" dirty="0">
              <a:solidFill>
                <a:srgbClr val="2E98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82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7" y="1849316"/>
            <a:ext cx="4163734" cy="3944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6" y="202306"/>
            <a:ext cx="3535508" cy="12378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73560" y="916959"/>
            <a:ext cx="55333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GLOBAL CHANGE IN THE COASTAL ZONE</a:t>
            </a:r>
            <a:endParaRPr lang="en-GB" sz="2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6420" y="129018"/>
            <a:ext cx="5796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2E9867"/>
                </a:solidFill>
              </a:rPr>
              <a:t>FutureEarth</a:t>
            </a:r>
            <a:r>
              <a:rPr lang="en-GB" sz="4400" b="1" dirty="0" smtClean="0">
                <a:solidFill>
                  <a:srgbClr val="0093D9"/>
                </a:solidFill>
              </a:rPr>
              <a:t>Coasts.</a:t>
            </a:r>
            <a:r>
              <a:rPr lang="en-GB" sz="4400" b="1" dirty="0" smtClean="0">
                <a:solidFill>
                  <a:srgbClr val="2E9867"/>
                </a:solidFill>
              </a:rPr>
              <a:t>org</a:t>
            </a:r>
            <a:endParaRPr lang="en-GB" sz="4400" b="1" dirty="0">
              <a:solidFill>
                <a:srgbClr val="2E9867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26230" y="202306"/>
            <a:ext cx="0" cy="123787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239789" y="1970946"/>
            <a:ext cx="4139738" cy="84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800" b="1" kern="1400" dirty="0">
                <a:solidFill>
                  <a:srgbClr val="2E9867"/>
                </a:solidFill>
                <a:latin typeface="Calibri" panose="020F0502020204030204" pitchFamily="34" charset="0"/>
              </a:rPr>
              <a:t>JOIN THE CONVERSATION</a:t>
            </a:r>
            <a:endParaRPr lang="en-GB" sz="2800" kern="140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9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9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2233" y="2562570"/>
            <a:ext cx="5214851" cy="3245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800" b="1" kern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Become part of our community by joining our mailing list and find out more about how you can contribute to the delivery of the Future Earth Coasts project.</a:t>
            </a:r>
            <a:endParaRPr lang="en-GB" sz="2800" kern="140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2800" kern="140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2800" kern="140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28" name="Picture 4" descr="Contact-us-brand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411" y="109272"/>
            <a:ext cx="1412455" cy="134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60641" y="6023609"/>
            <a:ext cx="11900729" cy="705455"/>
            <a:chOff x="160641" y="6023609"/>
            <a:chExt cx="11900729" cy="705455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60641" y="6363835"/>
              <a:ext cx="2252359" cy="365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800" b="1" i="0" u="none" strike="noStrike" cap="none" normalizeH="0" baseline="0" dirty="0" smtClean="0">
                  <a:ln>
                    <a:noFill/>
                  </a:ln>
                  <a:solidFill>
                    <a:srgbClr val="0093D9"/>
                  </a:solidFill>
                  <a:effectLst/>
                  <a:latin typeface="Calibri" panose="020F0502020204030204" pitchFamily="34" charset="0"/>
                </a:rPr>
                <a:t>FutureEarthCoasts.org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0641" y="6023609"/>
              <a:ext cx="11900729" cy="705455"/>
              <a:chOff x="160641" y="6023609"/>
              <a:chExt cx="11900729" cy="70545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60641" y="6410227"/>
                <a:ext cx="11088000" cy="11538"/>
              </a:xfrm>
              <a:prstGeom prst="line">
                <a:avLst/>
              </a:prstGeom>
              <a:ln w="19050">
                <a:solidFill>
                  <a:srgbClr val="0093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8861" y="6023609"/>
                <a:ext cx="712509" cy="705455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>
              <a:xfrm>
                <a:off x="160641" y="6357882"/>
                <a:ext cx="11088000" cy="11538"/>
              </a:xfrm>
              <a:prstGeom prst="line">
                <a:avLst/>
              </a:prstGeom>
              <a:ln w="19050">
                <a:solidFill>
                  <a:srgbClr val="2E986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445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C</a:t>
            </a:r>
            <a:r>
              <a:rPr lang="en-US" dirty="0" smtClean="0">
                <a:solidFill>
                  <a:srgbClr val="2F5597"/>
                </a:solidFill>
                <a:latin typeface="Calibri" pitchFamily="34" charset="0"/>
              </a:rPr>
              <a:t>hallenges </a:t>
            </a:r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ask complex and interrelated questions 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Equity 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Justice 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Resilience 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Economic opportunity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Infrastructure development 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Ecological management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And </a:t>
            </a:r>
            <a:r>
              <a:rPr lang="en-US" sz="2800" dirty="0" smtClean="0">
                <a:solidFill>
                  <a:srgbClr val="2F5597"/>
                </a:solidFill>
                <a:latin typeface="Calibri" pitchFamily="34" charset="0"/>
              </a:rPr>
              <a:t>more</a:t>
            </a:r>
            <a:r>
              <a:rPr lang="is-IS" sz="2800" dirty="0" smtClean="0">
                <a:solidFill>
                  <a:srgbClr val="2F5597"/>
                </a:solidFill>
                <a:latin typeface="Calibri" pitchFamily="34" charset="0"/>
              </a:rPr>
              <a:t>…....</a:t>
            </a:r>
            <a:r>
              <a:rPr lang="en-US" sz="2800" dirty="0" smtClean="0">
                <a:solidFill>
                  <a:srgbClr val="2F5597"/>
                </a:solidFill>
                <a:latin typeface="Calibri" pitchFamily="34" charset="0"/>
              </a:rPr>
              <a:t> </a:t>
            </a:r>
            <a:endParaRPr lang="en-US" sz="2800" dirty="0">
              <a:solidFill>
                <a:srgbClr val="2F5597"/>
              </a:solidFill>
              <a:latin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2476563" y="603504"/>
          <a:ext cx="8131760" cy="5887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14706" y="189738"/>
            <a:ext cx="11737086" cy="5955030"/>
            <a:chOff x="314706" y="189738"/>
            <a:chExt cx="11737086" cy="59550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4706" y="189738"/>
              <a:ext cx="2857500" cy="2857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7304" y="3712464"/>
              <a:ext cx="2432304" cy="24323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/>
            <a:srcRect r="4475" b="7898"/>
            <a:stretch/>
          </p:blipFill>
          <p:spPr>
            <a:xfrm>
              <a:off x="9058923" y="189738"/>
              <a:ext cx="2992869" cy="1602486"/>
            </a:xfrm>
            <a:prstGeom prst="rect">
              <a:avLst/>
            </a:prstGeom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Re-Frames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7" y="2127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29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SIDs are at the forefront of scientific </a:t>
            </a:r>
            <a:r>
              <a:rPr lang="en-US" dirty="0" err="1">
                <a:solidFill>
                  <a:srgbClr val="2F5597"/>
                </a:solidFill>
                <a:latin typeface="Calibri" pitchFamily="34" charset="0"/>
              </a:rPr>
              <a:t>endeavours</a:t>
            </a:r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, innovative solutions, and collective action to confront  global environmental </a:t>
            </a:r>
            <a:r>
              <a:rPr lang="en-US" dirty="0" smtClean="0">
                <a:solidFill>
                  <a:srgbClr val="2F5597"/>
                </a:solidFill>
                <a:latin typeface="Calibri" pitchFamily="34" charset="0"/>
              </a:rPr>
              <a:t>change</a:t>
            </a:r>
          </a:p>
          <a:p>
            <a:r>
              <a:rPr lang="en-US" dirty="0" smtClean="0">
                <a:solidFill>
                  <a:srgbClr val="2F5597"/>
                </a:solidFill>
                <a:latin typeface="Calibri" pitchFamily="34" charset="0"/>
              </a:rPr>
              <a:t>Both </a:t>
            </a:r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landscapes and their populations are uniquely tuned to agents of change. </a:t>
            </a:r>
            <a:endParaRPr lang="en-US" dirty="0" smtClean="0">
              <a:solidFill>
                <a:srgbClr val="2F5597"/>
              </a:solidFill>
              <a:latin typeface="Calibri" pitchFamily="34" charset="0"/>
            </a:endParaRPr>
          </a:p>
          <a:p>
            <a:r>
              <a:rPr lang="en-GB" dirty="0" smtClean="0">
                <a:solidFill>
                  <a:srgbClr val="2F5597"/>
                </a:solidFill>
                <a:latin typeface="Calibri" pitchFamily="34" charset="0"/>
              </a:rPr>
              <a:t>Despite </a:t>
            </a:r>
            <a:r>
              <a:rPr lang="en-GB" dirty="0">
                <a:solidFill>
                  <a:srgbClr val="2F5597"/>
                </a:solidFill>
                <a:latin typeface="Calibri" pitchFamily="34" charset="0"/>
              </a:rPr>
              <a:t>the development challenges, small islands have placed sustainability prominently on their collective agenda:</a:t>
            </a:r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  </a:t>
            </a:r>
          </a:p>
          <a:p>
            <a:endParaRPr lang="en-US" dirty="0">
              <a:solidFill>
                <a:srgbClr val="2F5597"/>
              </a:solidFill>
              <a:latin typeface="Calibri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sz="1800" dirty="0">
                <a:solidFill>
                  <a:srgbClr val="2F5597"/>
                </a:solidFill>
                <a:latin typeface="Calibri" pitchFamily="34" charset="0"/>
              </a:rPr>
              <a:t>Barbados Programme of Action  </a:t>
            </a:r>
            <a:r>
              <a:rPr lang="en-GB" sz="1800" dirty="0" smtClean="0">
                <a:solidFill>
                  <a:srgbClr val="2F5597"/>
                </a:solidFill>
                <a:latin typeface="Calibri" pitchFamily="34" charset="0"/>
              </a:rPr>
              <a:t>			Mauritius </a:t>
            </a:r>
            <a:r>
              <a:rPr lang="en-GB" sz="1800" dirty="0">
                <a:solidFill>
                  <a:srgbClr val="2F5597"/>
                </a:solidFill>
                <a:latin typeface="Calibri" pitchFamily="34" charset="0"/>
              </a:rPr>
              <a:t>Strategy of </a:t>
            </a:r>
            <a:r>
              <a:rPr lang="en-GB" sz="1800" dirty="0" smtClean="0">
                <a:solidFill>
                  <a:srgbClr val="2F5597"/>
                </a:solidFill>
                <a:latin typeface="Calibri" pitchFamily="34" charset="0"/>
              </a:rPr>
              <a:t>Implementation</a:t>
            </a:r>
            <a:endParaRPr lang="en-GB" sz="1800" dirty="0">
              <a:solidFill>
                <a:srgbClr val="2F5597"/>
              </a:solidFill>
              <a:latin typeface="Calibri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rgbClr val="2F5597"/>
                </a:solidFill>
                <a:latin typeface="Calibri" pitchFamily="34" charset="0"/>
              </a:rPr>
              <a:t>SAMOA </a:t>
            </a:r>
            <a:r>
              <a:rPr lang="en-GB" sz="1800" dirty="0">
                <a:solidFill>
                  <a:srgbClr val="2F5597"/>
                </a:solidFill>
                <a:latin typeface="Calibri" pitchFamily="34" charset="0"/>
              </a:rPr>
              <a:t>Pathway </a:t>
            </a:r>
            <a:r>
              <a:rPr lang="en-GB" sz="1800" dirty="0" smtClean="0">
                <a:solidFill>
                  <a:srgbClr val="2F5597"/>
                </a:solidFill>
                <a:latin typeface="Calibri" pitchFamily="34" charset="0"/>
              </a:rPr>
              <a:t>				CITES</a:t>
            </a:r>
            <a:endParaRPr lang="en-GB" sz="1800" dirty="0">
              <a:solidFill>
                <a:srgbClr val="2F5597"/>
              </a:solidFill>
              <a:latin typeface="Calibri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GB" sz="1800" dirty="0" smtClean="0">
                <a:solidFill>
                  <a:srgbClr val="2F5597"/>
                </a:solidFill>
                <a:latin typeface="Calibri" pitchFamily="34" charset="0"/>
              </a:rPr>
              <a:t>Convention </a:t>
            </a:r>
            <a:r>
              <a:rPr lang="en-GB" sz="1800" dirty="0">
                <a:solidFill>
                  <a:srgbClr val="2F5597"/>
                </a:solidFill>
                <a:latin typeface="Calibri" pitchFamily="34" charset="0"/>
              </a:rPr>
              <a:t>on Biological Diversity </a:t>
            </a:r>
            <a:r>
              <a:rPr lang="en-GB" sz="1800" dirty="0" smtClean="0">
                <a:solidFill>
                  <a:srgbClr val="2F5597"/>
                </a:solidFill>
                <a:latin typeface="Calibri" pitchFamily="34" charset="0"/>
              </a:rPr>
              <a:t>			</a:t>
            </a:r>
            <a:endParaRPr lang="en-GB" sz="2100" dirty="0">
              <a:solidFill>
                <a:srgbClr val="2F5597"/>
              </a:solidFill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59" y="0"/>
            <a:ext cx="1077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50643" y="741452"/>
            <a:ext cx="2923047" cy="1723549"/>
            <a:chOff x="113636" y="1275190"/>
            <a:chExt cx="4106399" cy="1723549"/>
          </a:xfrm>
        </p:grpSpPr>
        <p:sp>
          <p:nvSpPr>
            <p:cNvPr id="66" name="TextBox 65"/>
            <p:cNvSpPr txBox="1"/>
            <p:nvPr/>
          </p:nvSpPr>
          <p:spPr>
            <a:xfrm>
              <a:off x="113636" y="1675300"/>
              <a:ext cx="41063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L</a:t>
              </a:r>
              <a:r>
                <a:rPr lang="en-US" sz="16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inkage</a:t>
              </a: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 </a:t>
              </a:r>
              <a:r>
                <a:rPr 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between </a:t>
              </a:r>
            </a:p>
            <a:p>
              <a:pPr algn="ctr"/>
              <a:r>
                <a:rPr lang="en-US" sz="16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society and </a:t>
              </a:r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policy</a:t>
              </a:r>
            </a:p>
            <a:p>
              <a:pPr algn="ctr"/>
              <a:r>
                <a: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Societal </a:t>
              </a: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pressure for change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from perceived or real injustice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  <a:p>
              <a:pPr algn="ctr"/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81162" y="1275190"/>
              <a:ext cx="2849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Co-design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28447" y="3069016"/>
            <a:ext cx="10941484" cy="3059974"/>
            <a:chOff x="985677" y="-254190"/>
            <a:chExt cx="10848568" cy="3059974"/>
          </a:xfrm>
        </p:grpSpPr>
        <p:grpSp>
          <p:nvGrpSpPr>
            <p:cNvPr id="60" name="Group 59"/>
            <p:cNvGrpSpPr/>
            <p:nvPr/>
          </p:nvGrpSpPr>
          <p:grpSpPr>
            <a:xfrm>
              <a:off x="985677" y="1641085"/>
              <a:ext cx="3741736" cy="1164699"/>
              <a:chOff x="985677" y="1641085"/>
              <a:chExt cx="3741736" cy="1164699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985677" y="1974787"/>
                <a:ext cx="37417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D</a:t>
                </a:r>
                <a:r>
                  <a:rPr lang="en-US" sz="1600" b="1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river</a:t>
                </a:r>
                <a:r>
                  <a:rPr lang="en-US" sz="160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r>
                  <a:rPr lang="en-US" sz="16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between </a:t>
                </a:r>
              </a:p>
              <a:p>
                <a:pPr algn="ctr"/>
                <a:r>
                  <a:rPr lang="en-US" sz="16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society and </a:t>
                </a:r>
                <a:r>
                  <a:rPr lang="en-US" sz="160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practice:</a:t>
                </a:r>
                <a:endPara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algn="ctr"/>
                <a:r>
                  <a:rPr lang="en-US" sz="16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Shifts in social values and priorities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461767" y="1641085"/>
                <a:ext cx="28498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Justice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8740883" y="-254190"/>
              <a:ext cx="3093362" cy="1433468"/>
              <a:chOff x="1417580" y="-254190"/>
              <a:chExt cx="3093362" cy="1433468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1417580" y="102060"/>
                <a:ext cx="309336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I</a:t>
                </a:r>
                <a:r>
                  <a:rPr lang="en-US" sz="1600" b="1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nnovation</a:t>
                </a:r>
                <a:r>
                  <a:rPr lang="en-US" sz="160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 </a:t>
                </a:r>
                <a:r>
                  <a:rPr lang="en-US" sz="16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between </a:t>
                </a:r>
                <a:endParaRPr lang="en-US" sz="160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algn="ctr"/>
                <a:r>
                  <a:rPr lang="en-US" sz="160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policy and practice:</a:t>
                </a:r>
              </a:p>
              <a:p>
                <a:pPr algn="ctr"/>
                <a:r>
                  <a:rPr lang="en-US" sz="16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Non-linear changes in response to untenable conditions</a:t>
                </a:r>
                <a:endPara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484487" y="-254190"/>
                <a:ext cx="28498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Transformation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189681" y="544639"/>
            <a:ext cx="5480050" cy="5447030"/>
            <a:chOff x="3189681" y="544639"/>
            <a:chExt cx="5480050" cy="5447030"/>
          </a:xfrm>
        </p:grpSpPr>
        <p:grpSp>
          <p:nvGrpSpPr>
            <p:cNvPr id="37" name="Group 36"/>
            <p:cNvGrpSpPr/>
            <p:nvPr/>
          </p:nvGrpSpPr>
          <p:grpSpPr>
            <a:xfrm>
              <a:off x="3189681" y="544639"/>
              <a:ext cx="5480050" cy="5447030"/>
              <a:chOff x="3355975" y="1085851"/>
              <a:chExt cx="5480050" cy="5447030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3355975" y="1085851"/>
                <a:ext cx="5480050" cy="5447030"/>
                <a:chOff x="3355975" y="1085851"/>
                <a:chExt cx="5480050" cy="5447030"/>
              </a:xfrm>
            </p:grpSpPr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4299327" y="4121468"/>
                  <a:ext cx="4532313" cy="2411413"/>
                </a:xfrm>
                <a:custGeom>
                  <a:avLst/>
                  <a:gdLst>
                    <a:gd name="T0" fmla="*/ 2841 w 2855"/>
                    <a:gd name="T1" fmla="*/ 100 h 1519"/>
                    <a:gd name="T2" fmla="*/ 2795 w 2855"/>
                    <a:gd name="T3" fmla="*/ 297 h 1519"/>
                    <a:gd name="T4" fmla="*/ 2726 w 2855"/>
                    <a:gd name="T5" fmla="*/ 485 h 1519"/>
                    <a:gd name="T6" fmla="*/ 2636 w 2855"/>
                    <a:gd name="T7" fmla="*/ 662 h 1519"/>
                    <a:gd name="T8" fmla="*/ 2526 w 2855"/>
                    <a:gd name="T9" fmla="*/ 825 h 1519"/>
                    <a:gd name="T10" fmla="*/ 2397 w 2855"/>
                    <a:gd name="T11" fmla="*/ 976 h 1519"/>
                    <a:gd name="T12" fmla="*/ 2250 w 2855"/>
                    <a:gd name="T13" fmla="*/ 1111 h 1519"/>
                    <a:gd name="T14" fmla="*/ 2090 w 2855"/>
                    <a:gd name="T15" fmla="*/ 1230 h 1519"/>
                    <a:gd name="T16" fmla="*/ 1915 w 2855"/>
                    <a:gd name="T17" fmla="*/ 1330 h 1519"/>
                    <a:gd name="T18" fmla="*/ 1727 w 2855"/>
                    <a:gd name="T19" fmla="*/ 1410 h 1519"/>
                    <a:gd name="T20" fmla="*/ 1528 w 2855"/>
                    <a:gd name="T21" fmla="*/ 1470 h 1519"/>
                    <a:gd name="T22" fmla="*/ 1320 w 2855"/>
                    <a:gd name="T23" fmla="*/ 1506 h 1519"/>
                    <a:gd name="T24" fmla="*/ 1106 w 2855"/>
                    <a:gd name="T25" fmla="*/ 1519 h 1519"/>
                    <a:gd name="T26" fmla="*/ 887 w 2855"/>
                    <a:gd name="T27" fmla="*/ 1506 h 1519"/>
                    <a:gd name="T28" fmla="*/ 676 w 2855"/>
                    <a:gd name="T29" fmla="*/ 1468 h 1519"/>
                    <a:gd name="T30" fmla="*/ 475 w 2855"/>
                    <a:gd name="T31" fmla="*/ 1407 h 1519"/>
                    <a:gd name="T32" fmla="*/ 312 w 2855"/>
                    <a:gd name="T33" fmla="*/ 1316 h 1519"/>
                    <a:gd name="T34" fmla="*/ 201 w 2855"/>
                    <a:gd name="T35" fmla="*/ 1211 h 1519"/>
                    <a:gd name="T36" fmla="*/ 118 w 2855"/>
                    <a:gd name="T37" fmla="*/ 1106 h 1519"/>
                    <a:gd name="T38" fmla="*/ 61 w 2855"/>
                    <a:gd name="T39" fmla="*/ 1006 h 1519"/>
                    <a:gd name="T40" fmla="*/ 24 w 2855"/>
                    <a:gd name="T41" fmla="*/ 907 h 1519"/>
                    <a:gd name="T42" fmla="*/ 4 w 2855"/>
                    <a:gd name="T43" fmla="*/ 814 h 1519"/>
                    <a:gd name="T44" fmla="*/ 0 w 2855"/>
                    <a:gd name="T45" fmla="*/ 727 h 1519"/>
                    <a:gd name="T46" fmla="*/ 7 w 2855"/>
                    <a:gd name="T47" fmla="*/ 647 h 1519"/>
                    <a:gd name="T48" fmla="*/ 1987 w 2855"/>
                    <a:gd name="T49" fmla="*/ 652 h 1519"/>
                    <a:gd name="T50" fmla="*/ 2005 w 2855"/>
                    <a:gd name="T51" fmla="*/ 652 h 1519"/>
                    <a:gd name="T52" fmla="*/ 2038 w 2855"/>
                    <a:gd name="T53" fmla="*/ 650 h 1519"/>
                    <a:gd name="T54" fmla="*/ 2085 w 2855"/>
                    <a:gd name="T55" fmla="*/ 646 h 1519"/>
                    <a:gd name="T56" fmla="*/ 2144 w 2855"/>
                    <a:gd name="T57" fmla="*/ 637 h 1519"/>
                    <a:gd name="T58" fmla="*/ 2212 w 2855"/>
                    <a:gd name="T59" fmla="*/ 623 h 1519"/>
                    <a:gd name="T60" fmla="*/ 2286 w 2855"/>
                    <a:gd name="T61" fmla="*/ 603 h 1519"/>
                    <a:gd name="T62" fmla="*/ 2364 w 2855"/>
                    <a:gd name="T63" fmla="*/ 575 h 1519"/>
                    <a:gd name="T64" fmla="*/ 2445 w 2855"/>
                    <a:gd name="T65" fmla="*/ 538 h 1519"/>
                    <a:gd name="T66" fmla="*/ 2525 w 2855"/>
                    <a:gd name="T67" fmla="*/ 491 h 1519"/>
                    <a:gd name="T68" fmla="*/ 2602 w 2855"/>
                    <a:gd name="T69" fmla="*/ 433 h 1519"/>
                    <a:gd name="T70" fmla="*/ 2674 w 2855"/>
                    <a:gd name="T71" fmla="*/ 362 h 1519"/>
                    <a:gd name="T72" fmla="*/ 2739 w 2855"/>
                    <a:gd name="T73" fmla="*/ 278 h 1519"/>
                    <a:gd name="T74" fmla="*/ 2795 w 2855"/>
                    <a:gd name="T75" fmla="*/ 179 h 1519"/>
                    <a:gd name="T76" fmla="*/ 2838 w 2855"/>
                    <a:gd name="T77" fmla="*/ 63 h 1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855" h="1519">
                      <a:moveTo>
                        <a:pt x="2855" y="0"/>
                      </a:moveTo>
                      <a:lnTo>
                        <a:pt x="2841" y="100"/>
                      </a:lnTo>
                      <a:lnTo>
                        <a:pt x="2821" y="200"/>
                      </a:lnTo>
                      <a:lnTo>
                        <a:pt x="2795" y="297"/>
                      </a:lnTo>
                      <a:lnTo>
                        <a:pt x="2763" y="393"/>
                      </a:lnTo>
                      <a:lnTo>
                        <a:pt x="2726" y="485"/>
                      </a:lnTo>
                      <a:lnTo>
                        <a:pt x="2684" y="575"/>
                      </a:lnTo>
                      <a:lnTo>
                        <a:pt x="2636" y="662"/>
                      </a:lnTo>
                      <a:lnTo>
                        <a:pt x="2583" y="746"/>
                      </a:lnTo>
                      <a:lnTo>
                        <a:pt x="2526" y="825"/>
                      </a:lnTo>
                      <a:lnTo>
                        <a:pt x="2463" y="903"/>
                      </a:lnTo>
                      <a:lnTo>
                        <a:pt x="2397" y="976"/>
                      </a:lnTo>
                      <a:lnTo>
                        <a:pt x="2325" y="1045"/>
                      </a:lnTo>
                      <a:lnTo>
                        <a:pt x="2250" y="1111"/>
                      </a:lnTo>
                      <a:lnTo>
                        <a:pt x="2171" y="1173"/>
                      </a:lnTo>
                      <a:lnTo>
                        <a:pt x="2090" y="1230"/>
                      </a:lnTo>
                      <a:lnTo>
                        <a:pt x="2004" y="1282"/>
                      </a:lnTo>
                      <a:lnTo>
                        <a:pt x="1915" y="1330"/>
                      </a:lnTo>
                      <a:lnTo>
                        <a:pt x="1821" y="1372"/>
                      </a:lnTo>
                      <a:lnTo>
                        <a:pt x="1727" y="1410"/>
                      </a:lnTo>
                      <a:lnTo>
                        <a:pt x="1628" y="1443"/>
                      </a:lnTo>
                      <a:lnTo>
                        <a:pt x="1528" y="1470"/>
                      </a:lnTo>
                      <a:lnTo>
                        <a:pt x="1425" y="1491"/>
                      </a:lnTo>
                      <a:lnTo>
                        <a:pt x="1320" y="1506"/>
                      </a:lnTo>
                      <a:lnTo>
                        <a:pt x="1214" y="1516"/>
                      </a:lnTo>
                      <a:lnTo>
                        <a:pt x="1106" y="1519"/>
                      </a:lnTo>
                      <a:lnTo>
                        <a:pt x="996" y="1516"/>
                      </a:lnTo>
                      <a:lnTo>
                        <a:pt x="887" y="1506"/>
                      </a:lnTo>
                      <a:lnTo>
                        <a:pt x="781" y="1490"/>
                      </a:lnTo>
                      <a:lnTo>
                        <a:pt x="676" y="1468"/>
                      </a:lnTo>
                      <a:lnTo>
                        <a:pt x="574" y="1440"/>
                      </a:lnTo>
                      <a:lnTo>
                        <a:pt x="475" y="1407"/>
                      </a:lnTo>
                      <a:lnTo>
                        <a:pt x="378" y="1368"/>
                      </a:lnTo>
                      <a:lnTo>
                        <a:pt x="312" y="1316"/>
                      </a:lnTo>
                      <a:lnTo>
                        <a:pt x="253" y="1263"/>
                      </a:lnTo>
                      <a:lnTo>
                        <a:pt x="201" y="1211"/>
                      </a:lnTo>
                      <a:lnTo>
                        <a:pt x="157" y="1159"/>
                      </a:lnTo>
                      <a:lnTo>
                        <a:pt x="118" y="1106"/>
                      </a:lnTo>
                      <a:lnTo>
                        <a:pt x="87" y="1056"/>
                      </a:lnTo>
                      <a:lnTo>
                        <a:pt x="61" y="1006"/>
                      </a:lnTo>
                      <a:lnTo>
                        <a:pt x="40" y="955"/>
                      </a:lnTo>
                      <a:lnTo>
                        <a:pt x="24" y="907"/>
                      </a:lnTo>
                      <a:lnTo>
                        <a:pt x="11" y="860"/>
                      </a:lnTo>
                      <a:lnTo>
                        <a:pt x="4" y="814"/>
                      </a:lnTo>
                      <a:lnTo>
                        <a:pt x="1" y="770"/>
                      </a:lnTo>
                      <a:lnTo>
                        <a:pt x="0" y="727"/>
                      </a:lnTo>
                      <a:lnTo>
                        <a:pt x="2" y="686"/>
                      </a:lnTo>
                      <a:lnTo>
                        <a:pt x="7" y="647"/>
                      </a:lnTo>
                      <a:lnTo>
                        <a:pt x="1984" y="652"/>
                      </a:lnTo>
                      <a:lnTo>
                        <a:pt x="1987" y="652"/>
                      </a:lnTo>
                      <a:lnTo>
                        <a:pt x="1993" y="652"/>
                      </a:lnTo>
                      <a:lnTo>
                        <a:pt x="2005" y="652"/>
                      </a:lnTo>
                      <a:lnTo>
                        <a:pt x="2019" y="651"/>
                      </a:lnTo>
                      <a:lnTo>
                        <a:pt x="2038" y="650"/>
                      </a:lnTo>
                      <a:lnTo>
                        <a:pt x="2060" y="648"/>
                      </a:lnTo>
                      <a:lnTo>
                        <a:pt x="2085" y="646"/>
                      </a:lnTo>
                      <a:lnTo>
                        <a:pt x="2114" y="642"/>
                      </a:lnTo>
                      <a:lnTo>
                        <a:pt x="2144" y="637"/>
                      </a:lnTo>
                      <a:lnTo>
                        <a:pt x="2178" y="630"/>
                      </a:lnTo>
                      <a:lnTo>
                        <a:pt x="2212" y="623"/>
                      </a:lnTo>
                      <a:lnTo>
                        <a:pt x="2248" y="614"/>
                      </a:lnTo>
                      <a:lnTo>
                        <a:pt x="2286" y="603"/>
                      </a:lnTo>
                      <a:lnTo>
                        <a:pt x="2324" y="590"/>
                      </a:lnTo>
                      <a:lnTo>
                        <a:pt x="2364" y="575"/>
                      </a:lnTo>
                      <a:lnTo>
                        <a:pt x="2404" y="558"/>
                      </a:lnTo>
                      <a:lnTo>
                        <a:pt x="2445" y="538"/>
                      </a:lnTo>
                      <a:lnTo>
                        <a:pt x="2485" y="516"/>
                      </a:lnTo>
                      <a:lnTo>
                        <a:pt x="2525" y="491"/>
                      </a:lnTo>
                      <a:lnTo>
                        <a:pt x="2563" y="464"/>
                      </a:lnTo>
                      <a:lnTo>
                        <a:pt x="2602" y="433"/>
                      </a:lnTo>
                      <a:lnTo>
                        <a:pt x="2639" y="400"/>
                      </a:lnTo>
                      <a:lnTo>
                        <a:pt x="2674" y="362"/>
                      </a:lnTo>
                      <a:lnTo>
                        <a:pt x="2708" y="322"/>
                      </a:lnTo>
                      <a:lnTo>
                        <a:pt x="2739" y="278"/>
                      </a:lnTo>
                      <a:lnTo>
                        <a:pt x="2768" y="230"/>
                      </a:lnTo>
                      <a:lnTo>
                        <a:pt x="2795" y="179"/>
                      </a:lnTo>
                      <a:lnTo>
                        <a:pt x="2818" y="123"/>
                      </a:lnTo>
                      <a:lnTo>
                        <a:pt x="2838" y="63"/>
                      </a:lnTo>
                      <a:lnTo>
                        <a:pt x="2855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77888F"/>
                    </a:gs>
                    <a:gs pos="100000">
                      <a:srgbClr val="77888F"/>
                    </a:gs>
                  </a:gsLst>
                  <a:lin ang="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4302125" y="3611563"/>
                  <a:ext cx="4533900" cy="1587500"/>
                </a:xfrm>
                <a:custGeom>
                  <a:avLst/>
                  <a:gdLst>
                    <a:gd name="T0" fmla="*/ 2854 w 2856"/>
                    <a:gd name="T1" fmla="*/ 88 h 1000"/>
                    <a:gd name="T2" fmla="*/ 2854 w 2856"/>
                    <a:gd name="T3" fmla="*/ 263 h 1000"/>
                    <a:gd name="T4" fmla="*/ 2831 w 2856"/>
                    <a:gd name="T5" fmla="*/ 411 h 1000"/>
                    <a:gd name="T6" fmla="*/ 2788 w 2856"/>
                    <a:gd name="T7" fmla="*/ 527 h 1000"/>
                    <a:gd name="T8" fmla="*/ 2732 w 2856"/>
                    <a:gd name="T9" fmla="*/ 626 h 1000"/>
                    <a:gd name="T10" fmla="*/ 2667 w 2856"/>
                    <a:gd name="T11" fmla="*/ 710 h 1000"/>
                    <a:gd name="T12" fmla="*/ 2595 w 2856"/>
                    <a:gd name="T13" fmla="*/ 781 h 1000"/>
                    <a:gd name="T14" fmla="*/ 2518 w 2856"/>
                    <a:gd name="T15" fmla="*/ 839 h 1000"/>
                    <a:gd name="T16" fmla="*/ 2438 w 2856"/>
                    <a:gd name="T17" fmla="*/ 886 h 1000"/>
                    <a:gd name="T18" fmla="*/ 2357 w 2856"/>
                    <a:gd name="T19" fmla="*/ 923 h 1000"/>
                    <a:gd name="T20" fmla="*/ 2279 w 2856"/>
                    <a:gd name="T21" fmla="*/ 951 h 1000"/>
                    <a:gd name="T22" fmla="*/ 2205 w 2856"/>
                    <a:gd name="T23" fmla="*/ 971 h 1000"/>
                    <a:gd name="T24" fmla="*/ 2137 w 2856"/>
                    <a:gd name="T25" fmla="*/ 985 h 1000"/>
                    <a:gd name="T26" fmla="*/ 2078 w 2856"/>
                    <a:gd name="T27" fmla="*/ 994 h 1000"/>
                    <a:gd name="T28" fmla="*/ 2031 w 2856"/>
                    <a:gd name="T29" fmla="*/ 998 h 1000"/>
                    <a:gd name="T30" fmla="*/ 1998 w 2856"/>
                    <a:gd name="T31" fmla="*/ 1000 h 1000"/>
                    <a:gd name="T32" fmla="*/ 1980 w 2856"/>
                    <a:gd name="T33" fmla="*/ 1000 h 1000"/>
                    <a:gd name="T34" fmla="*/ 0 w 2856"/>
                    <a:gd name="T35" fmla="*/ 995 h 1000"/>
                    <a:gd name="T36" fmla="*/ 15 w 2856"/>
                    <a:gd name="T37" fmla="*/ 923 h 1000"/>
                    <a:gd name="T38" fmla="*/ 36 w 2856"/>
                    <a:gd name="T39" fmla="*/ 861 h 1000"/>
                    <a:gd name="T40" fmla="*/ 58 w 2856"/>
                    <a:gd name="T41" fmla="*/ 811 h 1000"/>
                    <a:gd name="T42" fmla="*/ 77 w 2856"/>
                    <a:gd name="T43" fmla="*/ 773 h 1000"/>
                    <a:gd name="T44" fmla="*/ 91 w 2856"/>
                    <a:gd name="T45" fmla="*/ 749 h 1000"/>
                    <a:gd name="T46" fmla="*/ 98 w 2856"/>
                    <a:gd name="T47" fmla="*/ 741 h 1000"/>
                    <a:gd name="T48" fmla="*/ 440 w 2856"/>
                    <a:gd name="T49" fmla="*/ 583 h 1000"/>
                    <a:gd name="T50" fmla="*/ 1948 w 2856"/>
                    <a:gd name="T51" fmla="*/ 745 h 1000"/>
                    <a:gd name="T52" fmla="*/ 1956 w 2856"/>
                    <a:gd name="T53" fmla="*/ 745 h 1000"/>
                    <a:gd name="T54" fmla="*/ 1979 w 2856"/>
                    <a:gd name="T55" fmla="*/ 745 h 1000"/>
                    <a:gd name="T56" fmla="*/ 2016 w 2856"/>
                    <a:gd name="T57" fmla="*/ 744 h 1000"/>
                    <a:gd name="T58" fmla="*/ 2063 w 2856"/>
                    <a:gd name="T59" fmla="*/ 741 h 1000"/>
                    <a:gd name="T60" fmla="*/ 2118 w 2856"/>
                    <a:gd name="T61" fmla="*/ 735 h 1000"/>
                    <a:gd name="T62" fmla="*/ 2182 w 2856"/>
                    <a:gd name="T63" fmla="*/ 725 h 1000"/>
                    <a:gd name="T64" fmla="*/ 2251 w 2856"/>
                    <a:gd name="T65" fmla="*/ 709 h 1000"/>
                    <a:gd name="T66" fmla="*/ 2325 w 2856"/>
                    <a:gd name="T67" fmla="*/ 688 h 1000"/>
                    <a:gd name="T68" fmla="*/ 2400 w 2856"/>
                    <a:gd name="T69" fmla="*/ 660 h 1000"/>
                    <a:gd name="T70" fmla="*/ 2475 w 2856"/>
                    <a:gd name="T71" fmla="*/ 624 h 1000"/>
                    <a:gd name="T72" fmla="*/ 2547 w 2856"/>
                    <a:gd name="T73" fmla="*/ 579 h 1000"/>
                    <a:gd name="T74" fmla="*/ 2616 w 2856"/>
                    <a:gd name="T75" fmla="*/ 524 h 1000"/>
                    <a:gd name="T76" fmla="*/ 2680 w 2856"/>
                    <a:gd name="T77" fmla="*/ 458 h 1000"/>
                    <a:gd name="T78" fmla="*/ 2737 w 2856"/>
                    <a:gd name="T79" fmla="*/ 380 h 1000"/>
                    <a:gd name="T80" fmla="*/ 2783 w 2856"/>
                    <a:gd name="T81" fmla="*/ 289 h 1000"/>
                    <a:gd name="T82" fmla="*/ 2818 w 2856"/>
                    <a:gd name="T83" fmla="*/ 184 h 1000"/>
                    <a:gd name="T84" fmla="*/ 2840 w 2856"/>
                    <a:gd name="T85" fmla="*/ 65 h 10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856" h="1000">
                      <a:moveTo>
                        <a:pt x="2847" y="0"/>
                      </a:moveTo>
                      <a:lnTo>
                        <a:pt x="2854" y="88"/>
                      </a:lnTo>
                      <a:lnTo>
                        <a:pt x="2856" y="177"/>
                      </a:lnTo>
                      <a:lnTo>
                        <a:pt x="2854" y="263"/>
                      </a:lnTo>
                      <a:lnTo>
                        <a:pt x="2848" y="348"/>
                      </a:lnTo>
                      <a:lnTo>
                        <a:pt x="2831" y="411"/>
                      </a:lnTo>
                      <a:lnTo>
                        <a:pt x="2811" y="471"/>
                      </a:lnTo>
                      <a:lnTo>
                        <a:pt x="2788" y="527"/>
                      </a:lnTo>
                      <a:lnTo>
                        <a:pt x="2761" y="578"/>
                      </a:lnTo>
                      <a:lnTo>
                        <a:pt x="2732" y="626"/>
                      </a:lnTo>
                      <a:lnTo>
                        <a:pt x="2701" y="670"/>
                      </a:lnTo>
                      <a:lnTo>
                        <a:pt x="2667" y="710"/>
                      </a:lnTo>
                      <a:lnTo>
                        <a:pt x="2632" y="748"/>
                      </a:lnTo>
                      <a:lnTo>
                        <a:pt x="2595" y="781"/>
                      </a:lnTo>
                      <a:lnTo>
                        <a:pt x="2556" y="812"/>
                      </a:lnTo>
                      <a:lnTo>
                        <a:pt x="2518" y="839"/>
                      </a:lnTo>
                      <a:lnTo>
                        <a:pt x="2478" y="864"/>
                      </a:lnTo>
                      <a:lnTo>
                        <a:pt x="2438" y="886"/>
                      </a:lnTo>
                      <a:lnTo>
                        <a:pt x="2397" y="906"/>
                      </a:lnTo>
                      <a:lnTo>
                        <a:pt x="2357" y="923"/>
                      </a:lnTo>
                      <a:lnTo>
                        <a:pt x="2317" y="938"/>
                      </a:lnTo>
                      <a:lnTo>
                        <a:pt x="2279" y="951"/>
                      </a:lnTo>
                      <a:lnTo>
                        <a:pt x="2241" y="962"/>
                      </a:lnTo>
                      <a:lnTo>
                        <a:pt x="2205" y="971"/>
                      </a:lnTo>
                      <a:lnTo>
                        <a:pt x="2171" y="978"/>
                      </a:lnTo>
                      <a:lnTo>
                        <a:pt x="2137" y="985"/>
                      </a:lnTo>
                      <a:lnTo>
                        <a:pt x="2107" y="990"/>
                      </a:lnTo>
                      <a:lnTo>
                        <a:pt x="2078" y="994"/>
                      </a:lnTo>
                      <a:lnTo>
                        <a:pt x="2053" y="996"/>
                      </a:lnTo>
                      <a:lnTo>
                        <a:pt x="2031" y="998"/>
                      </a:lnTo>
                      <a:lnTo>
                        <a:pt x="2012" y="999"/>
                      </a:lnTo>
                      <a:lnTo>
                        <a:pt x="1998" y="1000"/>
                      </a:lnTo>
                      <a:lnTo>
                        <a:pt x="1986" y="1000"/>
                      </a:lnTo>
                      <a:lnTo>
                        <a:pt x="1980" y="1000"/>
                      </a:lnTo>
                      <a:lnTo>
                        <a:pt x="1977" y="1000"/>
                      </a:lnTo>
                      <a:lnTo>
                        <a:pt x="0" y="995"/>
                      </a:lnTo>
                      <a:lnTo>
                        <a:pt x="7" y="958"/>
                      </a:lnTo>
                      <a:lnTo>
                        <a:pt x="15" y="923"/>
                      </a:lnTo>
                      <a:lnTo>
                        <a:pt x="25" y="890"/>
                      </a:lnTo>
                      <a:lnTo>
                        <a:pt x="36" y="861"/>
                      </a:lnTo>
                      <a:lnTo>
                        <a:pt x="46" y="834"/>
                      </a:lnTo>
                      <a:lnTo>
                        <a:pt x="58" y="811"/>
                      </a:lnTo>
                      <a:lnTo>
                        <a:pt x="67" y="790"/>
                      </a:lnTo>
                      <a:lnTo>
                        <a:pt x="77" y="773"/>
                      </a:lnTo>
                      <a:lnTo>
                        <a:pt x="85" y="759"/>
                      </a:lnTo>
                      <a:lnTo>
                        <a:pt x="91" y="749"/>
                      </a:lnTo>
                      <a:lnTo>
                        <a:pt x="96" y="743"/>
                      </a:lnTo>
                      <a:lnTo>
                        <a:pt x="98" y="741"/>
                      </a:lnTo>
                      <a:lnTo>
                        <a:pt x="352" y="741"/>
                      </a:lnTo>
                      <a:lnTo>
                        <a:pt x="440" y="583"/>
                      </a:lnTo>
                      <a:lnTo>
                        <a:pt x="532" y="741"/>
                      </a:lnTo>
                      <a:lnTo>
                        <a:pt x="1948" y="745"/>
                      </a:lnTo>
                      <a:lnTo>
                        <a:pt x="1951" y="745"/>
                      </a:lnTo>
                      <a:lnTo>
                        <a:pt x="1956" y="745"/>
                      </a:lnTo>
                      <a:lnTo>
                        <a:pt x="1966" y="745"/>
                      </a:lnTo>
                      <a:lnTo>
                        <a:pt x="1979" y="745"/>
                      </a:lnTo>
                      <a:lnTo>
                        <a:pt x="1996" y="745"/>
                      </a:lnTo>
                      <a:lnTo>
                        <a:pt x="2016" y="744"/>
                      </a:lnTo>
                      <a:lnTo>
                        <a:pt x="2038" y="743"/>
                      </a:lnTo>
                      <a:lnTo>
                        <a:pt x="2063" y="741"/>
                      </a:lnTo>
                      <a:lnTo>
                        <a:pt x="2089" y="738"/>
                      </a:lnTo>
                      <a:lnTo>
                        <a:pt x="2118" y="735"/>
                      </a:lnTo>
                      <a:lnTo>
                        <a:pt x="2150" y="730"/>
                      </a:lnTo>
                      <a:lnTo>
                        <a:pt x="2182" y="725"/>
                      </a:lnTo>
                      <a:lnTo>
                        <a:pt x="2217" y="717"/>
                      </a:lnTo>
                      <a:lnTo>
                        <a:pt x="2251" y="709"/>
                      </a:lnTo>
                      <a:lnTo>
                        <a:pt x="2288" y="700"/>
                      </a:lnTo>
                      <a:lnTo>
                        <a:pt x="2325" y="688"/>
                      </a:lnTo>
                      <a:lnTo>
                        <a:pt x="2362" y="676"/>
                      </a:lnTo>
                      <a:lnTo>
                        <a:pt x="2400" y="660"/>
                      </a:lnTo>
                      <a:lnTo>
                        <a:pt x="2437" y="643"/>
                      </a:lnTo>
                      <a:lnTo>
                        <a:pt x="2475" y="624"/>
                      </a:lnTo>
                      <a:lnTo>
                        <a:pt x="2511" y="602"/>
                      </a:lnTo>
                      <a:lnTo>
                        <a:pt x="2547" y="579"/>
                      </a:lnTo>
                      <a:lnTo>
                        <a:pt x="2582" y="553"/>
                      </a:lnTo>
                      <a:lnTo>
                        <a:pt x="2616" y="524"/>
                      </a:lnTo>
                      <a:lnTo>
                        <a:pt x="2650" y="492"/>
                      </a:lnTo>
                      <a:lnTo>
                        <a:pt x="2680" y="458"/>
                      </a:lnTo>
                      <a:lnTo>
                        <a:pt x="2709" y="420"/>
                      </a:lnTo>
                      <a:lnTo>
                        <a:pt x="2737" y="380"/>
                      </a:lnTo>
                      <a:lnTo>
                        <a:pt x="2761" y="336"/>
                      </a:lnTo>
                      <a:lnTo>
                        <a:pt x="2783" y="289"/>
                      </a:lnTo>
                      <a:lnTo>
                        <a:pt x="2803" y="239"/>
                      </a:lnTo>
                      <a:lnTo>
                        <a:pt x="2818" y="184"/>
                      </a:lnTo>
                      <a:lnTo>
                        <a:pt x="2831" y="126"/>
                      </a:lnTo>
                      <a:lnTo>
                        <a:pt x="2840" y="65"/>
                      </a:lnTo>
                      <a:lnTo>
                        <a:pt x="2847" y="0"/>
                      </a:lnTo>
                      <a:close/>
                    </a:path>
                  </a:pathLst>
                </a:custGeom>
                <a:gradFill>
                  <a:gsLst>
                    <a:gs pos="31000">
                      <a:srgbClr val="319467"/>
                    </a:gs>
                    <a:gs pos="2000">
                      <a:schemeClr val="bg1"/>
                    </a:gs>
                    <a:gs pos="2000">
                      <a:schemeClr val="bg1"/>
                    </a:gs>
                    <a:gs pos="93000">
                      <a:srgbClr val="0093CC"/>
                    </a:gs>
                  </a:gsLst>
                  <a:path path="shape">
                    <a:fillToRect l="50000" t="50000" r="50000" b="50000"/>
                  </a:path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5114925" y="1085851"/>
                  <a:ext cx="3695700" cy="3578225"/>
                </a:xfrm>
                <a:custGeom>
                  <a:avLst/>
                  <a:gdLst>
                    <a:gd name="T0" fmla="*/ 725 w 2328"/>
                    <a:gd name="T1" fmla="*/ 3 h 2254"/>
                    <a:gd name="T2" fmla="*/ 905 w 2328"/>
                    <a:gd name="T3" fmla="*/ 23 h 2254"/>
                    <a:gd name="T4" fmla="*/ 1081 w 2328"/>
                    <a:gd name="T5" fmla="*/ 62 h 2254"/>
                    <a:gd name="T6" fmla="*/ 1253 w 2328"/>
                    <a:gd name="T7" fmla="*/ 118 h 2254"/>
                    <a:gd name="T8" fmla="*/ 1418 w 2328"/>
                    <a:gd name="T9" fmla="*/ 194 h 2254"/>
                    <a:gd name="T10" fmla="*/ 1574 w 2328"/>
                    <a:gd name="T11" fmla="*/ 287 h 2254"/>
                    <a:gd name="T12" fmla="*/ 1720 w 2328"/>
                    <a:gd name="T13" fmla="*/ 397 h 2254"/>
                    <a:gd name="T14" fmla="*/ 1856 w 2328"/>
                    <a:gd name="T15" fmla="*/ 523 h 2254"/>
                    <a:gd name="T16" fmla="*/ 1978 w 2328"/>
                    <a:gd name="T17" fmla="*/ 665 h 2254"/>
                    <a:gd name="T18" fmla="*/ 2085 w 2328"/>
                    <a:gd name="T19" fmla="*/ 824 h 2254"/>
                    <a:gd name="T20" fmla="*/ 2181 w 2328"/>
                    <a:gd name="T21" fmla="*/ 1004 h 2254"/>
                    <a:gd name="T22" fmla="*/ 2255 w 2328"/>
                    <a:gd name="T23" fmla="*/ 1200 h 2254"/>
                    <a:gd name="T24" fmla="*/ 2303 w 2328"/>
                    <a:gd name="T25" fmla="*/ 1399 h 2254"/>
                    <a:gd name="T26" fmla="*/ 2328 w 2328"/>
                    <a:gd name="T27" fmla="*/ 1600 h 2254"/>
                    <a:gd name="T28" fmla="*/ 2297 w 2328"/>
                    <a:gd name="T29" fmla="*/ 1739 h 2254"/>
                    <a:gd name="T30" fmla="*/ 2255 w 2328"/>
                    <a:gd name="T31" fmla="*/ 1858 h 2254"/>
                    <a:gd name="T32" fmla="*/ 2205 w 2328"/>
                    <a:gd name="T33" fmla="*/ 1960 h 2254"/>
                    <a:gd name="T34" fmla="*/ 2148 w 2328"/>
                    <a:gd name="T35" fmla="*/ 2043 h 2254"/>
                    <a:gd name="T36" fmla="*/ 2087 w 2328"/>
                    <a:gd name="T37" fmla="*/ 2113 h 2254"/>
                    <a:gd name="T38" fmla="*/ 2022 w 2328"/>
                    <a:gd name="T39" fmla="*/ 2167 h 2254"/>
                    <a:gd name="T40" fmla="*/ 1956 w 2328"/>
                    <a:gd name="T41" fmla="*/ 2210 h 2254"/>
                    <a:gd name="T42" fmla="*/ 1890 w 2328"/>
                    <a:gd name="T43" fmla="*/ 2241 h 2254"/>
                    <a:gd name="T44" fmla="*/ 971 w 2328"/>
                    <a:gd name="T45" fmla="*/ 562 h 2254"/>
                    <a:gd name="T46" fmla="*/ 966 w 2328"/>
                    <a:gd name="T47" fmla="*/ 553 h 2254"/>
                    <a:gd name="T48" fmla="*/ 952 w 2328"/>
                    <a:gd name="T49" fmla="*/ 530 h 2254"/>
                    <a:gd name="T50" fmla="*/ 930 w 2328"/>
                    <a:gd name="T51" fmla="*/ 495 h 2254"/>
                    <a:gd name="T52" fmla="*/ 898 w 2328"/>
                    <a:gd name="T53" fmla="*/ 450 h 2254"/>
                    <a:gd name="T54" fmla="*/ 857 w 2328"/>
                    <a:gd name="T55" fmla="*/ 398 h 2254"/>
                    <a:gd name="T56" fmla="*/ 807 w 2328"/>
                    <a:gd name="T57" fmla="*/ 343 h 2254"/>
                    <a:gd name="T58" fmla="*/ 747 w 2328"/>
                    <a:gd name="T59" fmla="*/ 287 h 2254"/>
                    <a:gd name="T60" fmla="*/ 678 w 2328"/>
                    <a:gd name="T61" fmla="*/ 233 h 2254"/>
                    <a:gd name="T62" fmla="*/ 599 w 2328"/>
                    <a:gd name="T63" fmla="*/ 183 h 2254"/>
                    <a:gd name="T64" fmla="*/ 512 w 2328"/>
                    <a:gd name="T65" fmla="*/ 143 h 2254"/>
                    <a:gd name="T66" fmla="*/ 415 w 2328"/>
                    <a:gd name="T67" fmla="*/ 111 h 2254"/>
                    <a:gd name="T68" fmla="*/ 308 w 2328"/>
                    <a:gd name="T69" fmla="*/ 92 h 2254"/>
                    <a:gd name="T70" fmla="*/ 193 w 2328"/>
                    <a:gd name="T71" fmla="*/ 90 h 2254"/>
                    <a:gd name="T72" fmla="*/ 67 w 2328"/>
                    <a:gd name="T73" fmla="*/ 107 h 2254"/>
                    <a:gd name="T74" fmla="*/ 89 w 2328"/>
                    <a:gd name="T75" fmla="*/ 90 h 2254"/>
                    <a:gd name="T76" fmla="*/ 269 w 2328"/>
                    <a:gd name="T77" fmla="*/ 40 h 2254"/>
                    <a:gd name="T78" fmla="*/ 451 w 2328"/>
                    <a:gd name="T79" fmla="*/ 9 h 2254"/>
                    <a:gd name="T80" fmla="*/ 634 w 2328"/>
                    <a:gd name="T81" fmla="*/ 0 h 2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28" h="2254">
                      <a:moveTo>
                        <a:pt x="634" y="0"/>
                      </a:moveTo>
                      <a:lnTo>
                        <a:pt x="725" y="3"/>
                      </a:lnTo>
                      <a:lnTo>
                        <a:pt x="815" y="10"/>
                      </a:lnTo>
                      <a:lnTo>
                        <a:pt x="905" y="23"/>
                      </a:lnTo>
                      <a:lnTo>
                        <a:pt x="993" y="40"/>
                      </a:lnTo>
                      <a:lnTo>
                        <a:pt x="1081" y="62"/>
                      </a:lnTo>
                      <a:lnTo>
                        <a:pt x="1168" y="88"/>
                      </a:lnTo>
                      <a:lnTo>
                        <a:pt x="1253" y="118"/>
                      </a:lnTo>
                      <a:lnTo>
                        <a:pt x="1336" y="154"/>
                      </a:lnTo>
                      <a:lnTo>
                        <a:pt x="1418" y="194"/>
                      </a:lnTo>
                      <a:lnTo>
                        <a:pt x="1497" y="238"/>
                      </a:lnTo>
                      <a:lnTo>
                        <a:pt x="1574" y="287"/>
                      </a:lnTo>
                      <a:lnTo>
                        <a:pt x="1649" y="340"/>
                      </a:lnTo>
                      <a:lnTo>
                        <a:pt x="1720" y="397"/>
                      </a:lnTo>
                      <a:lnTo>
                        <a:pt x="1790" y="458"/>
                      </a:lnTo>
                      <a:lnTo>
                        <a:pt x="1856" y="523"/>
                      </a:lnTo>
                      <a:lnTo>
                        <a:pt x="1919" y="592"/>
                      </a:lnTo>
                      <a:lnTo>
                        <a:pt x="1978" y="665"/>
                      </a:lnTo>
                      <a:lnTo>
                        <a:pt x="2034" y="743"/>
                      </a:lnTo>
                      <a:lnTo>
                        <a:pt x="2085" y="824"/>
                      </a:lnTo>
                      <a:lnTo>
                        <a:pt x="2133" y="909"/>
                      </a:lnTo>
                      <a:lnTo>
                        <a:pt x="2181" y="1004"/>
                      </a:lnTo>
                      <a:lnTo>
                        <a:pt x="2220" y="1101"/>
                      </a:lnTo>
                      <a:lnTo>
                        <a:pt x="2255" y="1200"/>
                      </a:lnTo>
                      <a:lnTo>
                        <a:pt x="2282" y="1298"/>
                      </a:lnTo>
                      <a:lnTo>
                        <a:pt x="2303" y="1399"/>
                      </a:lnTo>
                      <a:lnTo>
                        <a:pt x="2319" y="1500"/>
                      </a:lnTo>
                      <a:lnTo>
                        <a:pt x="2328" y="1600"/>
                      </a:lnTo>
                      <a:lnTo>
                        <a:pt x="2314" y="1672"/>
                      </a:lnTo>
                      <a:lnTo>
                        <a:pt x="2297" y="1739"/>
                      </a:lnTo>
                      <a:lnTo>
                        <a:pt x="2277" y="1801"/>
                      </a:lnTo>
                      <a:lnTo>
                        <a:pt x="2255" y="1858"/>
                      </a:lnTo>
                      <a:lnTo>
                        <a:pt x="2231" y="1911"/>
                      </a:lnTo>
                      <a:lnTo>
                        <a:pt x="2205" y="1960"/>
                      </a:lnTo>
                      <a:lnTo>
                        <a:pt x="2177" y="2004"/>
                      </a:lnTo>
                      <a:lnTo>
                        <a:pt x="2148" y="2043"/>
                      </a:lnTo>
                      <a:lnTo>
                        <a:pt x="2118" y="2080"/>
                      </a:lnTo>
                      <a:lnTo>
                        <a:pt x="2087" y="2113"/>
                      </a:lnTo>
                      <a:lnTo>
                        <a:pt x="2055" y="2141"/>
                      </a:lnTo>
                      <a:lnTo>
                        <a:pt x="2022" y="2167"/>
                      </a:lnTo>
                      <a:lnTo>
                        <a:pt x="1989" y="2190"/>
                      </a:lnTo>
                      <a:lnTo>
                        <a:pt x="1956" y="2210"/>
                      </a:lnTo>
                      <a:lnTo>
                        <a:pt x="1923" y="2227"/>
                      </a:lnTo>
                      <a:lnTo>
                        <a:pt x="1890" y="2241"/>
                      </a:lnTo>
                      <a:lnTo>
                        <a:pt x="1859" y="2254"/>
                      </a:lnTo>
                      <a:lnTo>
                        <a:pt x="971" y="562"/>
                      </a:lnTo>
                      <a:lnTo>
                        <a:pt x="970" y="560"/>
                      </a:lnTo>
                      <a:lnTo>
                        <a:pt x="966" y="553"/>
                      </a:lnTo>
                      <a:lnTo>
                        <a:pt x="961" y="544"/>
                      </a:lnTo>
                      <a:lnTo>
                        <a:pt x="952" y="530"/>
                      </a:lnTo>
                      <a:lnTo>
                        <a:pt x="943" y="513"/>
                      </a:lnTo>
                      <a:lnTo>
                        <a:pt x="930" y="495"/>
                      </a:lnTo>
                      <a:lnTo>
                        <a:pt x="915" y="473"/>
                      </a:lnTo>
                      <a:lnTo>
                        <a:pt x="898" y="450"/>
                      </a:lnTo>
                      <a:lnTo>
                        <a:pt x="879" y="424"/>
                      </a:lnTo>
                      <a:lnTo>
                        <a:pt x="857" y="398"/>
                      </a:lnTo>
                      <a:lnTo>
                        <a:pt x="833" y="371"/>
                      </a:lnTo>
                      <a:lnTo>
                        <a:pt x="807" y="343"/>
                      </a:lnTo>
                      <a:lnTo>
                        <a:pt x="777" y="315"/>
                      </a:lnTo>
                      <a:lnTo>
                        <a:pt x="747" y="287"/>
                      </a:lnTo>
                      <a:lnTo>
                        <a:pt x="713" y="260"/>
                      </a:lnTo>
                      <a:lnTo>
                        <a:pt x="678" y="233"/>
                      </a:lnTo>
                      <a:lnTo>
                        <a:pt x="640" y="207"/>
                      </a:lnTo>
                      <a:lnTo>
                        <a:pt x="599" y="183"/>
                      </a:lnTo>
                      <a:lnTo>
                        <a:pt x="557" y="161"/>
                      </a:lnTo>
                      <a:lnTo>
                        <a:pt x="512" y="143"/>
                      </a:lnTo>
                      <a:lnTo>
                        <a:pt x="464" y="125"/>
                      </a:lnTo>
                      <a:lnTo>
                        <a:pt x="415" y="111"/>
                      </a:lnTo>
                      <a:lnTo>
                        <a:pt x="362" y="100"/>
                      </a:lnTo>
                      <a:lnTo>
                        <a:pt x="308" y="92"/>
                      </a:lnTo>
                      <a:lnTo>
                        <a:pt x="251" y="89"/>
                      </a:lnTo>
                      <a:lnTo>
                        <a:pt x="193" y="90"/>
                      </a:lnTo>
                      <a:lnTo>
                        <a:pt x="131" y="96"/>
                      </a:lnTo>
                      <a:lnTo>
                        <a:pt x="67" y="107"/>
                      </a:lnTo>
                      <a:lnTo>
                        <a:pt x="0" y="124"/>
                      </a:lnTo>
                      <a:lnTo>
                        <a:pt x="89" y="90"/>
                      </a:lnTo>
                      <a:lnTo>
                        <a:pt x="179" y="62"/>
                      </a:lnTo>
                      <a:lnTo>
                        <a:pt x="269" y="40"/>
                      </a:lnTo>
                      <a:lnTo>
                        <a:pt x="360" y="22"/>
                      </a:lnTo>
                      <a:lnTo>
                        <a:pt x="451" y="9"/>
                      </a:lnTo>
                      <a:lnTo>
                        <a:pt x="543" y="2"/>
                      </a:lnTo>
                      <a:lnTo>
                        <a:pt x="63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93CC"/>
                    </a:gs>
                    <a:gs pos="100000">
                      <a:srgbClr val="0093CC"/>
                    </a:gs>
                  </a:gsLst>
                  <a:lin ang="1350000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>
                  <a:off x="4627564" y="1227139"/>
                  <a:ext cx="3438525" cy="3497263"/>
                </a:xfrm>
                <a:custGeom>
                  <a:avLst/>
                  <a:gdLst>
                    <a:gd name="T0" fmla="*/ 615 w 2166"/>
                    <a:gd name="T1" fmla="*/ 3 h 2203"/>
                    <a:gd name="T2" fmla="*/ 722 w 2166"/>
                    <a:gd name="T3" fmla="*/ 22 h 2203"/>
                    <a:gd name="T4" fmla="*/ 819 w 2166"/>
                    <a:gd name="T5" fmla="*/ 54 h 2203"/>
                    <a:gd name="T6" fmla="*/ 906 w 2166"/>
                    <a:gd name="T7" fmla="*/ 94 h 2203"/>
                    <a:gd name="T8" fmla="*/ 985 w 2166"/>
                    <a:gd name="T9" fmla="*/ 144 h 2203"/>
                    <a:gd name="T10" fmla="*/ 1054 w 2166"/>
                    <a:gd name="T11" fmla="*/ 198 h 2203"/>
                    <a:gd name="T12" fmla="*/ 1114 w 2166"/>
                    <a:gd name="T13" fmla="*/ 254 h 2203"/>
                    <a:gd name="T14" fmla="*/ 1164 w 2166"/>
                    <a:gd name="T15" fmla="*/ 309 h 2203"/>
                    <a:gd name="T16" fmla="*/ 1205 w 2166"/>
                    <a:gd name="T17" fmla="*/ 361 h 2203"/>
                    <a:gd name="T18" fmla="*/ 1237 w 2166"/>
                    <a:gd name="T19" fmla="*/ 406 h 2203"/>
                    <a:gd name="T20" fmla="*/ 1259 w 2166"/>
                    <a:gd name="T21" fmla="*/ 441 h 2203"/>
                    <a:gd name="T22" fmla="*/ 1273 w 2166"/>
                    <a:gd name="T23" fmla="*/ 464 h 2203"/>
                    <a:gd name="T24" fmla="*/ 1278 w 2166"/>
                    <a:gd name="T25" fmla="*/ 473 h 2203"/>
                    <a:gd name="T26" fmla="*/ 2122 w 2166"/>
                    <a:gd name="T27" fmla="*/ 2179 h 2203"/>
                    <a:gd name="T28" fmla="*/ 2042 w 2166"/>
                    <a:gd name="T29" fmla="*/ 2195 h 2203"/>
                    <a:gd name="T30" fmla="*/ 1976 w 2166"/>
                    <a:gd name="T31" fmla="*/ 2202 h 2203"/>
                    <a:gd name="T32" fmla="*/ 1927 w 2166"/>
                    <a:gd name="T33" fmla="*/ 2203 h 2203"/>
                    <a:gd name="T34" fmla="*/ 1900 w 2166"/>
                    <a:gd name="T35" fmla="*/ 2201 h 2203"/>
                    <a:gd name="T36" fmla="*/ 1781 w 2166"/>
                    <a:gd name="T37" fmla="*/ 1982 h 2203"/>
                    <a:gd name="T38" fmla="*/ 1700 w 2166"/>
                    <a:gd name="T39" fmla="*/ 1830 h 2203"/>
                    <a:gd name="T40" fmla="*/ 1063 w 2166"/>
                    <a:gd name="T41" fmla="*/ 615 h 2203"/>
                    <a:gd name="T42" fmla="*/ 1056 w 2166"/>
                    <a:gd name="T43" fmla="*/ 599 h 2203"/>
                    <a:gd name="T44" fmla="*/ 1040 w 2166"/>
                    <a:gd name="T45" fmla="*/ 572 h 2203"/>
                    <a:gd name="T46" fmla="*/ 1017 w 2166"/>
                    <a:gd name="T47" fmla="*/ 533 h 2203"/>
                    <a:gd name="T48" fmla="*/ 987 w 2166"/>
                    <a:gd name="T49" fmla="*/ 487 h 2203"/>
                    <a:gd name="T50" fmla="*/ 948 w 2166"/>
                    <a:gd name="T51" fmla="*/ 435 h 2203"/>
                    <a:gd name="T52" fmla="*/ 901 w 2166"/>
                    <a:gd name="T53" fmla="*/ 379 h 2203"/>
                    <a:gd name="T54" fmla="*/ 847 w 2166"/>
                    <a:gd name="T55" fmla="*/ 324 h 2203"/>
                    <a:gd name="T56" fmla="*/ 785 w 2166"/>
                    <a:gd name="T57" fmla="*/ 270 h 2203"/>
                    <a:gd name="T58" fmla="*/ 715 w 2166"/>
                    <a:gd name="T59" fmla="*/ 220 h 2203"/>
                    <a:gd name="T60" fmla="*/ 637 w 2166"/>
                    <a:gd name="T61" fmla="*/ 177 h 2203"/>
                    <a:gd name="T62" fmla="*/ 551 w 2166"/>
                    <a:gd name="T63" fmla="*/ 144 h 2203"/>
                    <a:gd name="T64" fmla="*/ 457 w 2166"/>
                    <a:gd name="T65" fmla="*/ 122 h 2203"/>
                    <a:gd name="T66" fmla="*/ 355 w 2166"/>
                    <a:gd name="T67" fmla="*/ 113 h 2203"/>
                    <a:gd name="T68" fmla="*/ 245 w 2166"/>
                    <a:gd name="T69" fmla="*/ 122 h 2203"/>
                    <a:gd name="T70" fmla="*/ 126 w 2166"/>
                    <a:gd name="T71" fmla="*/ 149 h 2203"/>
                    <a:gd name="T72" fmla="*/ 0 w 2166"/>
                    <a:gd name="T73" fmla="*/ 197 h 2203"/>
                    <a:gd name="T74" fmla="*/ 153 w 2166"/>
                    <a:gd name="T75" fmla="*/ 106 h 2203"/>
                    <a:gd name="T76" fmla="*/ 307 w 2166"/>
                    <a:gd name="T77" fmla="*/ 35 h 2203"/>
                    <a:gd name="T78" fmla="*/ 438 w 2166"/>
                    <a:gd name="T79" fmla="*/ 7 h 2203"/>
                    <a:gd name="T80" fmla="*/ 558 w 2166"/>
                    <a:gd name="T81" fmla="*/ 0 h 2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166" h="2203">
                      <a:moveTo>
                        <a:pt x="558" y="0"/>
                      </a:moveTo>
                      <a:lnTo>
                        <a:pt x="615" y="3"/>
                      </a:lnTo>
                      <a:lnTo>
                        <a:pt x="669" y="11"/>
                      </a:lnTo>
                      <a:lnTo>
                        <a:pt x="722" y="22"/>
                      </a:lnTo>
                      <a:lnTo>
                        <a:pt x="771" y="36"/>
                      </a:lnTo>
                      <a:lnTo>
                        <a:pt x="819" y="54"/>
                      </a:lnTo>
                      <a:lnTo>
                        <a:pt x="864" y="72"/>
                      </a:lnTo>
                      <a:lnTo>
                        <a:pt x="906" y="94"/>
                      </a:lnTo>
                      <a:lnTo>
                        <a:pt x="947" y="118"/>
                      </a:lnTo>
                      <a:lnTo>
                        <a:pt x="985" y="144"/>
                      </a:lnTo>
                      <a:lnTo>
                        <a:pt x="1020" y="171"/>
                      </a:lnTo>
                      <a:lnTo>
                        <a:pt x="1054" y="198"/>
                      </a:lnTo>
                      <a:lnTo>
                        <a:pt x="1084" y="226"/>
                      </a:lnTo>
                      <a:lnTo>
                        <a:pt x="1114" y="254"/>
                      </a:lnTo>
                      <a:lnTo>
                        <a:pt x="1140" y="282"/>
                      </a:lnTo>
                      <a:lnTo>
                        <a:pt x="1164" y="309"/>
                      </a:lnTo>
                      <a:lnTo>
                        <a:pt x="1186" y="335"/>
                      </a:lnTo>
                      <a:lnTo>
                        <a:pt x="1205" y="361"/>
                      </a:lnTo>
                      <a:lnTo>
                        <a:pt x="1222" y="384"/>
                      </a:lnTo>
                      <a:lnTo>
                        <a:pt x="1237" y="406"/>
                      </a:lnTo>
                      <a:lnTo>
                        <a:pt x="1250" y="424"/>
                      </a:lnTo>
                      <a:lnTo>
                        <a:pt x="1259" y="441"/>
                      </a:lnTo>
                      <a:lnTo>
                        <a:pt x="1268" y="455"/>
                      </a:lnTo>
                      <a:lnTo>
                        <a:pt x="1273" y="464"/>
                      </a:lnTo>
                      <a:lnTo>
                        <a:pt x="1277" y="471"/>
                      </a:lnTo>
                      <a:lnTo>
                        <a:pt x="1278" y="473"/>
                      </a:lnTo>
                      <a:lnTo>
                        <a:pt x="2166" y="2165"/>
                      </a:lnTo>
                      <a:lnTo>
                        <a:pt x="2122" y="2179"/>
                      </a:lnTo>
                      <a:lnTo>
                        <a:pt x="2081" y="2188"/>
                      </a:lnTo>
                      <a:lnTo>
                        <a:pt x="2042" y="2195"/>
                      </a:lnTo>
                      <a:lnTo>
                        <a:pt x="2008" y="2200"/>
                      </a:lnTo>
                      <a:lnTo>
                        <a:pt x="1976" y="2202"/>
                      </a:lnTo>
                      <a:lnTo>
                        <a:pt x="1949" y="2203"/>
                      </a:lnTo>
                      <a:lnTo>
                        <a:pt x="1927" y="2203"/>
                      </a:lnTo>
                      <a:lnTo>
                        <a:pt x="1910" y="2202"/>
                      </a:lnTo>
                      <a:lnTo>
                        <a:pt x="1900" y="2201"/>
                      </a:lnTo>
                      <a:lnTo>
                        <a:pt x="1896" y="2201"/>
                      </a:lnTo>
                      <a:lnTo>
                        <a:pt x="1781" y="1982"/>
                      </a:lnTo>
                      <a:lnTo>
                        <a:pt x="1602" y="1981"/>
                      </a:lnTo>
                      <a:lnTo>
                        <a:pt x="1700" y="1830"/>
                      </a:lnTo>
                      <a:lnTo>
                        <a:pt x="1064" y="617"/>
                      </a:lnTo>
                      <a:lnTo>
                        <a:pt x="1063" y="615"/>
                      </a:lnTo>
                      <a:lnTo>
                        <a:pt x="1060" y="609"/>
                      </a:lnTo>
                      <a:lnTo>
                        <a:pt x="1056" y="599"/>
                      </a:lnTo>
                      <a:lnTo>
                        <a:pt x="1049" y="587"/>
                      </a:lnTo>
                      <a:lnTo>
                        <a:pt x="1040" y="572"/>
                      </a:lnTo>
                      <a:lnTo>
                        <a:pt x="1030" y="553"/>
                      </a:lnTo>
                      <a:lnTo>
                        <a:pt x="1017" y="533"/>
                      </a:lnTo>
                      <a:lnTo>
                        <a:pt x="1003" y="511"/>
                      </a:lnTo>
                      <a:lnTo>
                        <a:pt x="987" y="487"/>
                      </a:lnTo>
                      <a:lnTo>
                        <a:pt x="968" y="461"/>
                      </a:lnTo>
                      <a:lnTo>
                        <a:pt x="948" y="435"/>
                      </a:lnTo>
                      <a:lnTo>
                        <a:pt x="926" y="408"/>
                      </a:lnTo>
                      <a:lnTo>
                        <a:pt x="901" y="379"/>
                      </a:lnTo>
                      <a:lnTo>
                        <a:pt x="876" y="352"/>
                      </a:lnTo>
                      <a:lnTo>
                        <a:pt x="847" y="324"/>
                      </a:lnTo>
                      <a:lnTo>
                        <a:pt x="817" y="297"/>
                      </a:lnTo>
                      <a:lnTo>
                        <a:pt x="785" y="270"/>
                      </a:lnTo>
                      <a:lnTo>
                        <a:pt x="751" y="244"/>
                      </a:lnTo>
                      <a:lnTo>
                        <a:pt x="715" y="220"/>
                      </a:lnTo>
                      <a:lnTo>
                        <a:pt x="677" y="198"/>
                      </a:lnTo>
                      <a:lnTo>
                        <a:pt x="637" y="177"/>
                      </a:lnTo>
                      <a:lnTo>
                        <a:pt x="595" y="159"/>
                      </a:lnTo>
                      <a:lnTo>
                        <a:pt x="551" y="144"/>
                      </a:lnTo>
                      <a:lnTo>
                        <a:pt x="505" y="131"/>
                      </a:lnTo>
                      <a:lnTo>
                        <a:pt x="457" y="122"/>
                      </a:lnTo>
                      <a:lnTo>
                        <a:pt x="407" y="115"/>
                      </a:lnTo>
                      <a:lnTo>
                        <a:pt x="355" y="113"/>
                      </a:lnTo>
                      <a:lnTo>
                        <a:pt x="300" y="115"/>
                      </a:lnTo>
                      <a:lnTo>
                        <a:pt x="245" y="122"/>
                      </a:lnTo>
                      <a:lnTo>
                        <a:pt x="186" y="133"/>
                      </a:lnTo>
                      <a:lnTo>
                        <a:pt x="126" y="149"/>
                      </a:lnTo>
                      <a:lnTo>
                        <a:pt x="65" y="171"/>
                      </a:lnTo>
                      <a:lnTo>
                        <a:pt x="0" y="197"/>
                      </a:lnTo>
                      <a:lnTo>
                        <a:pt x="75" y="150"/>
                      </a:lnTo>
                      <a:lnTo>
                        <a:pt x="153" y="106"/>
                      </a:lnTo>
                      <a:lnTo>
                        <a:pt x="229" y="68"/>
                      </a:lnTo>
                      <a:lnTo>
                        <a:pt x="307" y="35"/>
                      </a:lnTo>
                      <a:lnTo>
                        <a:pt x="374" y="18"/>
                      </a:lnTo>
                      <a:lnTo>
                        <a:pt x="438" y="7"/>
                      </a:lnTo>
                      <a:lnTo>
                        <a:pt x="500" y="1"/>
                      </a:lnTo>
                      <a:lnTo>
                        <a:pt x="55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30000">
                      <a:srgbClr val="628C83"/>
                    </a:gs>
                    <a:gs pos="0">
                      <a:schemeClr val="bg1"/>
                    </a:gs>
                    <a:gs pos="100000">
                      <a:srgbClr val="319467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auto">
                <a:xfrm>
                  <a:off x="3355975" y="1447801"/>
                  <a:ext cx="2554288" cy="4487863"/>
                </a:xfrm>
                <a:custGeom>
                  <a:avLst/>
                  <a:gdLst>
                    <a:gd name="T0" fmla="*/ 1217 w 1609"/>
                    <a:gd name="T1" fmla="*/ 3 h 2827"/>
                    <a:gd name="T2" fmla="*/ 1309 w 1609"/>
                    <a:gd name="T3" fmla="*/ 14 h 2827"/>
                    <a:gd name="T4" fmla="*/ 1392 w 1609"/>
                    <a:gd name="T5" fmla="*/ 37 h 2827"/>
                    <a:gd name="T6" fmla="*/ 1465 w 1609"/>
                    <a:gd name="T7" fmla="*/ 68 h 2827"/>
                    <a:gd name="T8" fmla="*/ 1529 w 1609"/>
                    <a:gd name="T9" fmla="*/ 103 h 2827"/>
                    <a:gd name="T10" fmla="*/ 1585 w 1609"/>
                    <a:gd name="T11" fmla="*/ 144 h 2827"/>
                    <a:gd name="T12" fmla="*/ 537 w 1609"/>
                    <a:gd name="T13" fmla="*/ 1760 h 2827"/>
                    <a:gd name="T14" fmla="*/ 530 w 1609"/>
                    <a:gd name="T15" fmla="*/ 1769 h 2827"/>
                    <a:gd name="T16" fmla="*/ 514 w 1609"/>
                    <a:gd name="T17" fmla="*/ 1795 h 2827"/>
                    <a:gd name="T18" fmla="*/ 490 w 1609"/>
                    <a:gd name="T19" fmla="*/ 1838 h 2827"/>
                    <a:gd name="T20" fmla="*/ 464 w 1609"/>
                    <a:gd name="T21" fmla="*/ 1895 h 2827"/>
                    <a:gd name="T22" fmla="*/ 436 w 1609"/>
                    <a:gd name="T23" fmla="*/ 1964 h 2827"/>
                    <a:gd name="T24" fmla="*/ 411 w 1609"/>
                    <a:gd name="T25" fmla="*/ 2044 h 2827"/>
                    <a:gd name="T26" fmla="*/ 391 w 1609"/>
                    <a:gd name="T27" fmla="*/ 2133 h 2827"/>
                    <a:gd name="T28" fmla="*/ 379 w 1609"/>
                    <a:gd name="T29" fmla="*/ 2230 h 2827"/>
                    <a:gd name="T30" fmla="*/ 380 w 1609"/>
                    <a:gd name="T31" fmla="*/ 2333 h 2827"/>
                    <a:gd name="T32" fmla="*/ 395 w 1609"/>
                    <a:gd name="T33" fmla="*/ 2440 h 2827"/>
                    <a:gd name="T34" fmla="*/ 428 w 1609"/>
                    <a:gd name="T35" fmla="*/ 2550 h 2827"/>
                    <a:gd name="T36" fmla="*/ 482 w 1609"/>
                    <a:gd name="T37" fmla="*/ 2661 h 2827"/>
                    <a:gd name="T38" fmla="*/ 560 w 1609"/>
                    <a:gd name="T39" fmla="*/ 2772 h 2827"/>
                    <a:gd name="T40" fmla="*/ 536 w 1609"/>
                    <a:gd name="T41" fmla="*/ 2762 h 2827"/>
                    <a:gd name="T42" fmla="*/ 400 w 1609"/>
                    <a:gd name="T43" fmla="*/ 2621 h 2827"/>
                    <a:gd name="T44" fmla="*/ 285 w 1609"/>
                    <a:gd name="T45" fmla="*/ 2468 h 2827"/>
                    <a:gd name="T46" fmla="*/ 189 w 1609"/>
                    <a:gd name="T47" fmla="*/ 2305 h 2827"/>
                    <a:gd name="T48" fmla="*/ 111 w 1609"/>
                    <a:gd name="T49" fmla="*/ 2133 h 2827"/>
                    <a:gd name="T50" fmla="*/ 54 w 1609"/>
                    <a:gd name="T51" fmla="*/ 1953 h 2827"/>
                    <a:gd name="T52" fmla="*/ 17 w 1609"/>
                    <a:gd name="T53" fmla="*/ 1768 h 2827"/>
                    <a:gd name="T54" fmla="*/ 0 w 1609"/>
                    <a:gd name="T55" fmla="*/ 1581 h 2827"/>
                    <a:gd name="T56" fmla="*/ 4 w 1609"/>
                    <a:gd name="T57" fmla="*/ 1391 h 2827"/>
                    <a:gd name="T58" fmla="*/ 30 w 1609"/>
                    <a:gd name="T59" fmla="*/ 1202 h 2827"/>
                    <a:gd name="T60" fmla="*/ 77 w 1609"/>
                    <a:gd name="T61" fmla="*/ 1015 h 2827"/>
                    <a:gd name="T62" fmla="*/ 146 w 1609"/>
                    <a:gd name="T63" fmla="*/ 831 h 2827"/>
                    <a:gd name="T64" fmla="*/ 237 w 1609"/>
                    <a:gd name="T65" fmla="*/ 654 h 2827"/>
                    <a:gd name="T66" fmla="*/ 345 w 1609"/>
                    <a:gd name="T67" fmla="*/ 492 h 2827"/>
                    <a:gd name="T68" fmla="*/ 463 w 1609"/>
                    <a:gd name="T69" fmla="*/ 349 h 2827"/>
                    <a:gd name="T70" fmla="*/ 594 w 1609"/>
                    <a:gd name="T71" fmla="*/ 224 h 2827"/>
                    <a:gd name="T72" fmla="*/ 735 w 1609"/>
                    <a:gd name="T73" fmla="*/ 114 h 2827"/>
                    <a:gd name="T74" fmla="*/ 876 w 1609"/>
                    <a:gd name="T75" fmla="*/ 43 h 2827"/>
                    <a:gd name="T76" fmla="*/ 1001 w 1609"/>
                    <a:gd name="T77" fmla="*/ 15 h 2827"/>
                    <a:gd name="T78" fmla="*/ 1114 w 1609"/>
                    <a:gd name="T79" fmla="*/ 1 h 28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609" h="2827">
                      <a:moveTo>
                        <a:pt x="1166" y="0"/>
                      </a:moveTo>
                      <a:lnTo>
                        <a:pt x="1217" y="3"/>
                      </a:lnTo>
                      <a:lnTo>
                        <a:pt x="1264" y="7"/>
                      </a:lnTo>
                      <a:lnTo>
                        <a:pt x="1309" y="14"/>
                      </a:lnTo>
                      <a:lnTo>
                        <a:pt x="1352" y="25"/>
                      </a:lnTo>
                      <a:lnTo>
                        <a:pt x="1392" y="37"/>
                      </a:lnTo>
                      <a:lnTo>
                        <a:pt x="1429" y="51"/>
                      </a:lnTo>
                      <a:lnTo>
                        <a:pt x="1465" y="68"/>
                      </a:lnTo>
                      <a:lnTo>
                        <a:pt x="1498" y="84"/>
                      </a:lnTo>
                      <a:lnTo>
                        <a:pt x="1529" y="103"/>
                      </a:lnTo>
                      <a:lnTo>
                        <a:pt x="1557" y="123"/>
                      </a:lnTo>
                      <a:lnTo>
                        <a:pt x="1585" y="144"/>
                      </a:lnTo>
                      <a:lnTo>
                        <a:pt x="1609" y="165"/>
                      </a:lnTo>
                      <a:lnTo>
                        <a:pt x="537" y="1760"/>
                      </a:lnTo>
                      <a:lnTo>
                        <a:pt x="534" y="1762"/>
                      </a:lnTo>
                      <a:lnTo>
                        <a:pt x="530" y="1769"/>
                      </a:lnTo>
                      <a:lnTo>
                        <a:pt x="523" y="1780"/>
                      </a:lnTo>
                      <a:lnTo>
                        <a:pt x="514" y="1795"/>
                      </a:lnTo>
                      <a:lnTo>
                        <a:pt x="503" y="1815"/>
                      </a:lnTo>
                      <a:lnTo>
                        <a:pt x="490" y="1838"/>
                      </a:lnTo>
                      <a:lnTo>
                        <a:pt x="478" y="1865"/>
                      </a:lnTo>
                      <a:lnTo>
                        <a:pt x="464" y="1895"/>
                      </a:lnTo>
                      <a:lnTo>
                        <a:pt x="450" y="1927"/>
                      </a:lnTo>
                      <a:lnTo>
                        <a:pt x="436" y="1964"/>
                      </a:lnTo>
                      <a:lnTo>
                        <a:pt x="423" y="2003"/>
                      </a:lnTo>
                      <a:lnTo>
                        <a:pt x="411" y="2044"/>
                      </a:lnTo>
                      <a:lnTo>
                        <a:pt x="400" y="2088"/>
                      </a:lnTo>
                      <a:lnTo>
                        <a:pt x="391" y="2133"/>
                      </a:lnTo>
                      <a:lnTo>
                        <a:pt x="384" y="2181"/>
                      </a:lnTo>
                      <a:lnTo>
                        <a:pt x="379" y="2230"/>
                      </a:lnTo>
                      <a:lnTo>
                        <a:pt x="378" y="2281"/>
                      </a:lnTo>
                      <a:lnTo>
                        <a:pt x="380" y="2333"/>
                      </a:lnTo>
                      <a:lnTo>
                        <a:pt x="386" y="2386"/>
                      </a:lnTo>
                      <a:lnTo>
                        <a:pt x="395" y="2440"/>
                      </a:lnTo>
                      <a:lnTo>
                        <a:pt x="409" y="2495"/>
                      </a:lnTo>
                      <a:lnTo>
                        <a:pt x="428" y="2550"/>
                      </a:lnTo>
                      <a:lnTo>
                        <a:pt x="453" y="2605"/>
                      </a:lnTo>
                      <a:lnTo>
                        <a:pt x="482" y="2661"/>
                      </a:lnTo>
                      <a:lnTo>
                        <a:pt x="518" y="2717"/>
                      </a:lnTo>
                      <a:lnTo>
                        <a:pt x="560" y="2772"/>
                      </a:lnTo>
                      <a:lnTo>
                        <a:pt x="609" y="2827"/>
                      </a:lnTo>
                      <a:lnTo>
                        <a:pt x="536" y="2762"/>
                      </a:lnTo>
                      <a:lnTo>
                        <a:pt x="465" y="2692"/>
                      </a:lnTo>
                      <a:lnTo>
                        <a:pt x="400" y="2621"/>
                      </a:lnTo>
                      <a:lnTo>
                        <a:pt x="341" y="2546"/>
                      </a:lnTo>
                      <a:lnTo>
                        <a:pt x="285" y="2468"/>
                      </a:lnTo>
                      <a:lnTo>
                        <a:pt x="235" y="2388"/>
                      </a:lnTo>
                      <a:lnTo>
                        <a:pt x="189" y="2305"/>
                      </a:lnTo>
                      <a:lnTo>
                        <a:pt x="148" y="2220"/>
                      </a:lnTo>
                      <a:lnTo>
                        <a:pt x="111" y="2133"/>
                      </a:lnTo>
                      <a:lnTo>
                        <a:pt x="81" y="2044"/>
                      </a:lnTo>
                      <a:lnTo>
                        <a:pt x="54" y="1953"/>
                      </a:lnTo>
                      <a:lnTo>
                        <a:pt x="34" y="1861"/>
                      </a:lnTo>
                      <a:lnTo>
                        <a:pt x="17" y="1768"/>
                      </a:lnTo>
                      <a:lnTo>
                        <a:pt x="6" y="1675"/>
                      </a:lnTo>
                      <a:lnTo>
                        <a:pt x="0" y="1581"/>
                      </a:lnTo>
                      <a:lnTo>
                        <a:pt x="0" y="1486"/>
                      </a:lnTo>
                      <a:lnTo>
                        <a:pt x="4" y="1391"/>
                      </a:lnTo>
                      <a:lnTo>
                        <a:pt x="15" y="1297"/>
                      </a:lnTo>
                      <a:lnTo>
                        <a:pt x="30" y="1202"/>
                      </a:lnTo>
                      <a:lnTo>
                        <a:pt x="50" y="1108"/>
                      </a:lnTo>
                      <a:lnTo>
                        <a:pt x="77" y="1015"/>
                      </a:lnTo>
                      <a:lnTo>
                        <a:pt x="109" y="923"/>
                      </a:lnTo>
                      <a:lnTo>
                        <a:pt x="146" y="831"/>
                      </a:lnTo>
                      <a:lnTo>
                        <a:pt x="189" y="742"/>
                      </a:lnTo>
                      <a:lnTo>
                        <a:pt x="237" y="654"/>
                      </a:lnTo>
                      <a:lnTo>
                        <a:pt x="290" y="568"/>
                      </a:lnTo>
                      <a:lnTo>
                        <a:pt x="345" y="492"/>
                      </a:lnTo>
                      <a:lnTo>
                        <a:pt x="402" y="419"/>
                      </a:lnTo>
                      <a:lnTo>
                        <a:pt x="463" y="349"/>
                      </a:lnTo>
                      <a:lnTo>
                        <a:pt x="527" y="284"/>
                      </a:lnTo>
                      <a:lnTo>
                        <a:pt x="594" y="224"/>
                      </a:lnTo>
                      <a:lnTo>
                        <a:pt x="663" y="167"/>
                      </a:lnTo>
                      <a:lnTo>
                        <a:pt x="735" y="114"/>
                      </a:lnTo>
                      <a:lnTo>
                        <a:pt x="809" y="64"/>
                      </a:lnTo>
                      <a:lnTo>
                        <a:pt x="876" y="43"/>
                      </a:lnTo>
                      <a:lnTo>
                        <a:pt x="939" y="28"/>
                      </a:lnTo>
                      <a:lnTo>
                        <a:pt x="1001" y="15"/>
                      </a:lnTo>
                      <a:lnTo>
                        <a:pt x="1058" y="7"/>
                      </a:lnTo>
                      <a:lnTo>
                        <a:pt x="1114" y="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319467"/>
                    </a:gs>
                    <a:gs pos="100000">
                      <a:srgbClr val="319467"/>
                    </a:gs>
                  </a:gsLst>
                  <a:lin ang="810000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latino Linotype" charset="0"/>
                    <a:ea typeface="Palatino Linotype" charset="0"/>
                    <a:cs typeface="Palatino Linotype" charset="0"/>
                  </a:endParaRPr>
                </a:p>
              </p:txBody>
            </p:sp>
            <p:sp>
              <p:nvSpPr>
                <p:cNvPr id="57" name="Freeform 56"/>
                <p:cNvSpPr>
                  <a:spLocks/>
                </p:cNvSpPr>
                <p:nvPr/>
              </p:nvSpPr>
              <p:spPr bwMode="auto">
                <a:xfrm>
                  <a:off x="3947738" y="1709739"/>
                  <a:ext cx="2206625" cy="4530725"/>
                </a:xfrm>
                <a:custGeom>
                  <a:avLst/>
                  <a:gdLst>
                    <a:gd name="T0" fmla="*/ 1260 w 1390"/>
                    <a:gd name="T1" fmla="*/ 28 h 2854"/>
                    <a:gd name="T2" fmla="*/ 1309 w 1390"/>
                    <a:gd name="T3" fmla="*/ 86 h 2854"/>
                    <a:gd name="T4" fmla="*/ 1346 w 1390"/>
                    <a:gd name="T5" fmla="*/ 137 h 2854"/>
                    <a:gd name="T6" fmla="*/ 1371 w 1390"/>
                    <a:gd name="T7" fmla="*/ 180 h 2854"/>
                    <a:gd name="T8" fmla="*/ 1386 w 1390"/>
                    <a:gd name="T9" fmla="*/ 210 h 2854"/>
                    <a:gd name="T10" fmla="*/ 1390 w 1390"/>
                    <a:gd name="T11" fmla="*/ 220 h 2854"/>
                    <a:gd name="T12" fmla="*/ 1335 w 1390"/>
                    <a:gd name="T13" fmla="*/ 586 h 2854"/>
                    <a:gd name="T14" fmla="*/ 387 w 1390"/>
                    <a:gd name="T15" fmla="*/ 1714 h 2854"/>
                    <a:gd name="T16" fmla="*/ 381 w 1390"/>
                    <a:gd name="T17" fmla="*/ 1722 h 2854"/>
                    <a:gd name="T18" fmla="*/ 365 w 1390"/>
                    <a:gd name="T19" fmla="*/ 1746 h 2854"/>
                    <a:gd name="T20" fmla="*/ 342 w 1390"/>
                    <a:gd name="T21" fmla="*/ 1782 h 2854"/>
                    <a:gd name="T22" fmla="*/ 315 w 1390"/>
                    <a:gd name="T23" fmla="*/ 1832 h 2854"/>
                    <a:gd name="T24" fmla="*/ 285 w 1390"/>
                    <a:gd name="T25" fmla="*/ 1892 h 2854"/>
                    <a:gd name="T26" fmla="*/ 257 w 1390"/>
                    <a:gd name="T27" fmla="*/ 1964 h 2854"/>
                    <a:gd name="T28" fmla="*/ 232 w 1390"/>
                    <a:gd name="T29" fmla="*/ 2042 h 2854"/>
                    <a:gd name="T30" fmla="*/ 212 w 1390"/>
                    <a:gd name="T31" fmla="*/ 2128 h 2854"/>
                    <a:gd name="T32" fmla="*/ 202 w 1390"/>
                    <a:gd name="T33" fmla="*/ 2219 h 2854"/>
                    <a:gd name="T34" fmla="*/ 202 w 1390"/>
                    <a:gd name="T35" fmla="*/ 2315 h 2854"/>
                    <a:gd name="T36" fmla="*/ 216 w 1390"/>
                    <a:gd name="T37" fmla="*/ 2413 h 2854"/>
                    <a:gd name="T38" fmla="*/ 247 w 1390"/>
                    <a:gd name="T39" fmla="*/ 2513 h 2854"/>
                    <a:gd name="T40" fmla="*/ 296 w 1390"/>
                    <a:gd name="T41" fmla="*/ 2613 h 2854"/>
                    <a:gd name="T42" fmla="*/ 367 w 1390"/>
                    <a:gd name="T43" fmla="*/ 2712 h 2854"/>
                    <a:gd name="T44" fmla="*/ 464 w 1390"/>
                    <a:gd name="T45" fmla="*/ 2807 h 2854"/>
                    <a:gd name="T46" fmla="*/ 444 w 1390"/>
                    <a:gd name="T47" fmla="*/ 2810 h 2854"/>
                    <a:gd name="T48" fmla="*/ 298 w 1390"/>
                    <a:gd name="T49" fmla="*/ 2713 h 2854"/>
                    <a:gd name="T50" fmla="*/ 182 w 1390"/>
                    <a:gd name="T51" fmla="*/ 2607 h 2854"/>
                    <a:gd name="T52" fmla="*/ 104 w 1390"/>
                    <a:gd name="T53" fmla="*/ 2496 h 2854"/>
                    <a:gd name="T54" fmla="*/ 50 w 1390"/>
                    <a:gd name="T55" fmla="*/ 2385 h 2854"/>
                    <a:gd name="T56" fmla="*/ 17 w 1390"/>
                    <a:gd name="T57" fmla="*/ 2275 h 2854"/>
                    <a:gd name="T58" fmla="*/ 2 w 1390"/>
                    <a:gd name="T59" fmla="*/ 2168 h 2854"/>
                    <a:gd name="T60" fmla="*/ 1 w 1390"/>
                    <a:gd name="T61" fmla="*/ 2065 h 2854"/>
                    <a:gd name="T62" fmla="*/ 13 w 1390"/>
                    <a:gd name="T63" fmla="*/ 1968 h 2854"/>
                    <a:gd name="T64" fmla="*/ 33 w 1390"/>
                    <a:gd name="T65" fmla="*/ 1879 h 2854"/>
                    <a:gd name="T66" fmla="*/ 58 w 1390"/>
                    <a:gd name="T67" fmla="*/ 1799 h 2854"/>
                    <a:gd name="T68" fmla="*/ 86 w 1390"/>
                    <a:gd name="T69" fmla="*/ 1730 h 2854"/>
                    <a:gd name="T70" fmla="*/ 112 w 1390"/>
                    <a:gd name="T71" fmla="*/ 1673 h 2854"/>
                    <a:gd name="T72" fmla="*/ 136 w 1390"/>
                    <a:gd name="T73" fmla="*/ 1630 h 2854"/>
                    <a:gd name="T74" fmla="*/ 152 w 1390"/>
                    <a:gd name="T75" fmla="*/ 1604 h 2854"/>
                    <a:gd name="T76" fmla="*/ 159 w 1390"/>
                    <a:gd name="T77" fmla="*/ 1595 h 28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90" h="2854">
                      <a:moveTo>
                        <a:pt x="1231" y="0"/>
                      </a:moveTo>
                      <a:lnTo>
                        <a:pt x="1260" y="28"/>
                      </a:lnTo>
                      <a:lnTo>
                        <a:pt x="1287" y="58"/>
                      </a:lnTo>
                      <a:lnTo>
                        <a:pt x="1309" y="86"/>
                      </a:lnTo>
                      <a:lnTo>
                        <a:pt x="1329" y="112"/>
                      </a:lnTo>
                      <a:lnTo>
                        <a:pt x="1346" y="137"/>
                      </a:lnTo>
                      <a:lnTo>
                        <a:pt x="1360" y="160"/>
                      </a:lnTo>
                      <a:lnTo>
                        <a:pt x="1371" y="180"/>
                      </a:lnTo>
                      <a:lnTo>
                        <a:pt x="1379" y="197"/>
                      </a:lnTo>
                      <a:lnTo>
                        <a:pt x="1386" y="210"/>
                      </a:lnTo>
                      <a:lnTo>
                        <a:pt x="1389" y="218"/>
                      </a:lnTo>
                      <a:lnTo>
                        <a:pt x="1390" y="220"/>
                      </a:lnTo>
                      <a:lnTo>
                        <a:pt x="1252" y="426"/>
                      </a:lnTo>
                      <a:lnTo>
                        <a:pt x="1335" y="586"/>
                      </a:lnTo>
                      <a:lnTo>
                        <a:pt x="1155" y="571"/>
                      </a:lnTo>
                      <a:lnTo>
                        <a:pt x="387" y="1714"/>
                      </a:lnTo>
                      <a:lnTo>
                        <a:pt x="385" y="1716"/>
                      </a:lnTo>
                      <a:lnTo>
                        <a:pt x="381" y="1722"/>
                      </a:lnTo>
                      <a:lnTo>
                        <a:pt x="374" y="1732"/>
                      </a:lnTo>
                      <a:lnTo>
                        <a:pt x="365" y="1746"/>
                      </a:lnTo>
                      <a:lnTo>
                        <a:pt x="355" y="1762"/>
                      </a:lnTo>
                      <a:lnTo>
                        <a:pt x="342" y="1782"/>
                      </a:lnTo>
                      <a:lnTo>
                        <a:pt x="329" y="1805"/>
                      </a:lnTo>
                      <a:lnTo>
                        <a:pt x="315" y="1832"/>
                      </a:lnTo>
                      <a:lnTo>
                        <a:pt x="300" y="1861"/>
                      </a:lnTo>
                      <a:lnTo>
                        <a:pt x="285" y="1892"/>
                      </a:lnTo>
                      <a:lnTo>
                        <a:pt x="271" y="1927"/>
                      </a:lnTo>
                      <a:lnTo>
                        <a:pt x="257" y="1964"/>
                      </a:lnTo>
                      <a:lnTo>
                        <a:pt x="243" y="2001"/>
                      </a:lnTo>
                      <a:lnTo>
                        <a:pt x="232" y="2042"/>
                      </a:lnTo>
                      <a:lnTo>
                        <a:pt x="221" y="2084"/>
                      </a:lnTo>
                      <a:lnTo>
                        <a:pt x="212" y="2128"/>
                      </a:lnTo>
                      <a:lnTo>
                        <a:pt x="206" y="2173"/>
                      </a:lnTo>
                      <a:lnTo>
                        <a:pt x="202" y="2219"/>
                      </a:lnTo>
                      <a:lnTo>
                        <a:pt x="200" y="2267"/>
                      </a:lnTo>
                      <a:lnTo>
                        <a:pt x="202" y="2315"/>
                      </a:lnTo>
                      <a:lnTo>
                        <a:pt x="207" y="2364"/>
                      </a:lnTo>
                      <a:lnTo>
                        <a:pt x="216" y="2413"/>
                      </a:lnTo>
                      <a:lnTo>
                        <a:pt x="229" y="2464"/>
                      </a:lnTo>
                      <a:lnTo>
                        <a:pt x="247" y="2513"/>
                      </a:lnTo>
                      <a:lnTo>
                        <a:pt x="269" y="2563"/>
                      </a:lnTo>
                      <a:lnTo>
                        <a:pt x="296" y="2613"/>
                      </a:lnTo>
                      <a:lnTo>
                        <a:pt x="329" y="2663"/>
                      </a:lnTo>
                      <a:lnTo>
                        <a:pt x="367" y="2712"/>
                      </a:lnTo>
                      <a:lnTo>
                        <a:pt x="412" y="2760"/>
                      </a:lnTo>
                      <a:lnTo>
                        <a:pt x="464" y="2807"/>
                      </a:lnTo>
                      <a:lnTo>
                        <a:pt x="521" y="2854"/>
                      </a:lnTo>
                      <a:lnTo>
                        <a:pt x="444" y="2810"/>
                      </a:lnTo>
                      <a:lnTo>
                        <a:pt x="367" y="2763"/>
                      </a:lnTo>
                      <a:lnTo>
                        <a:pt x="298" y="2713"/>
                      </a:lnTo>
                      <a:lnTo>
                        <a:pt x="231" y="2662"/>
                      </a:lnTo>
                      <a:lnTo>
                        <a:pt x="182" y="2607"/>
                      </a:lnTo>
                      <a:lnTo>
                        <a:pt x="140" y="2552"/>
                      </a:lnTo>
                      <a:lnTo>
                        <a:pt x="104" y="2496"/>
                      </a:lnTo>
                      <a:lnTo>
                        <a:pt x="75" y="2440"/>
                      </a:lnTo>
                      <a:lnTo>
                        <a:pt x="50" y="2385"/>
                      </a:lnTo>
                      <a:lnTo>
                        <a:pt x="31" y="2330"/>
                      </a:lnTo>
                      <a:lnTo>
                        <a:pt x="17" y="2275"/>
                      </a:lnTo>
                      <a:lnTo>
                        <a:pt x="8" y="2221"/>
                      </a:lnTo>
                      <a:lnTo>
                        <a:pt x="2" y="2168"/>
                      </a:lnTo>
                      <a:lnTo>
                        <a:pt x="0" y="2116"/>
                      </a:lnTo>
                      <a:lnTo>
                        <a:pt x="1" y="2065"/>
                      </a:lnTo>
                      <a:lnTo>
                        <a:pt x="6" y="2016"/>
                      </a:lnTo>
                      <a:lnTo>
                        <a:pt x="13" y="1968"/>
                      </a:lnTo>
                      <a:lnTo>
                        <a:pt x="22" y="1923"/>
                      </a:lnTo>
                      <a:lnTo>
                        <a:pt x="33" y="1879"/>
                      </a:lnTo>
                      <a:lnTo>
                        <a:pt x="45" y="1838"/>
                      </a:lnTo>
                      <a:lnTo>
                        <a:pt x="58" y="1799"/>
                      </a:lnTo>
                      <a:lnTo>
                        <a:pt x="72" y="1762"/>
                      </a:lnTo>
                      <a:lnTo>
                        <a:pt x="86" y="1730"/>
                      </a:lnTo>
                      <a:lnTo>
                        <a:pt x="100" y="1700"/>
                      </a:lnTo>
                      <a:lnTo>
                        <a:pt x="112" y="1673"/>
                      </a:lnTo>
                      <a:lnTo>
                        <a:pt x="125" y="1650"/>
                      </a:lnTo>
                      <a:lnTo>
                        <a:pt x="136" y="1630"/>
                      </a:lnTo>
                      <a:lnTo>
                        <a:pt x="145" y="1615"/>
                      </a:lnTo>
                      <a:lnTo>
                        <a:pt x="152" y="1604"/>
                      </a:lnTo>
                      <a:lnTo>
                        <a:pt x="156" y="1597"/>
                      </a:lnTo>
                      <a:lnTo>
                        <a:pt x="159" y="1595"/>
                      </a:lnTo>
                      <a:lnTo>
                        <a:pt x="123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338EB2"/>
                    </a:gs>
                    <a:gs pos="0">
                      <a:schemeClr val="bg1"/>
                    </a:gs>
                    <a:gs pos="82000">
                      <a:srgbClr val="77888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956016" y="5383139"/>
                  <a:ext cx="209905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kern="0" dirty="0">
                      <a:solidFill>
                        <a:schemeClr val="bg1"/>
                      </a:solidFill>
                      <a:latin typeface="Palatino Linotype" charset="0"/>
                      <a:ea typeface="Palatino Linotype" charset="0"/>
                      <a:cs typeface="Palatino Linotype" charset="0"/>
                    </a:rPr>
                    <a:t>PRACTICE</a:t>
                  </a:r>
                  <a:endParaRPr lang="en-US" sz="1600" b="1" dirty="0">
                    <a:solidFill>
                      <a:schemeClr val="bg1"/>
                    </a:solidFill>
                    <a:latin typeface="Palatino Linotype" charset="0"/>
                    <a:ea typeface="Palatino Linotype" charset="0"/>
                    <a:cs typeface="Palatino Linotype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 rot="3758624">
                  <a:off x="6705451" y="2767058"/>
                  <a:ext cx="209905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kern="0" dirty="0">
                      <a:solidFill>
                        <a:schemeClr val="bg1"/>
                      </a:solidFill>
                      <a:latin typeface="Palatino Linotype" charset="0"/>
                      <a:ea typeface="Palatino Linotype" charset="0"/>
                      <a:cs typeface="Palatino Linotype" charset="0"/>
                    </a:rPr>
                    <a:t>POLICY</a:t>
                  </a:r>
                  <a:endParaRPr lang="en-US" sz="1600" b="1" dirty="0">
                    <a:solidFill>
                      <a:schemeClr val="bg1"/>
                    </a:solidFill>
                    <a:latin typeface="Palatino Linotype" charset="0"/>
                    <a:ea typeface="Palatino Linotype" charset="0"/>
                    <a:cs typeface="Palatino Linotype" charset="0"/>
                  </a:endParaRPr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5674732" y="2682676"/>
                <a:ext cx="8572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Science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013948" y="2453619"/>
              <a:ext cx="1857887" cy="1778176"/>
              <a:chOff x="754728" y="2651228"/>
              <a:chExt cx="1857887" cy="1778176"/>
            </a:xfrm>
          </p:grpSpPr>
          <p:sp>
            <p:nvSpPr>
              <p:cNvPr id="41" name="Trapezoid 40"/>
              <p:cNvSpPr/>
              <p:nvPr/>
            </p:nvSpPr>
            <p:spPr>
              <a:xfrm rot="14357866">
                <a:off x="535561" y="3553351"/>
                <a:ext cx="1230293" cy="521813"/>
              </a:xfrm>
              <a:prstGeom prst="trapezoid">
                <a:avLst>
                  <a:gd name="adj" fmla="val 58899"/>
                </a:avLst>
              </a:prstGeom>
              <a:blipFill>
                <a:blip r:embed="rId3"/>
                <a:stretch>
                  <a:fillRect t="-8000" b="-8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Trapezoid 41"/>
              <p:cNvSpPr/>
              <p:nvPr/>
            </p:nvSpPr>
            <p:spPr>
              <a:xfrm rot="7264716">
                <a:off x="1623403" y="3559000"/>
                <a:ext cx="1201753" cy="520666"/>
              </a:xfrm>
              <a:prstGeom prst="trapezoid">
                <a:avLst>
                  <a:gd name="adj" fmla="val 58899"/>
                </a:avLst>
              </a:prstGeom>
              <a:blipFill>
                <a:blip r:embed="rId4"/>
                <a:stretch>
                  <a:fillRect t="-8000" b="-8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754728" y="2651228"/>
                <a:ext cx="1857887" cy="1581539"/>
                <a:chOff x="754728" y="2651228"/>
                <a:chExt cx="1857887" cy="1581539"/>
              </a:xfrm>
            </p:grpSpPr>
            <p:sp>
              <p:nvSpPr>
                <p:cNvPr id="44" name="Trapezoid 43"/>
                <p:cNvSpPr/>
                <p:nvPr/>
              </p:nvSpPr>
              <p:spPr>
                <a:xfrm>
                  <a:off x="1073552" y="2662610"/>
                  <a:ext cx="1213032" cy="503636"/>
                </a:xfrm>
                <a:prstGeom prst="trapezoid">
                  <a:avLst>
                    <a:gd name="adj" fmla="val 58899"/>
                  </a:avLst>
                </a:prstGeom>
                <a:blipFill>
                  <a:blip r:embed="rId5"/>
                  <a:stretch>
                    <a:fillRect t="-8000" b="-800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5" name="Isosceles Triangle 16"/>
                <p:cNvSpPr/>
                <p:nvPr/>
              </p:nvSpPr>
              <p:spPr>
                <a:xfrm rot="10800000">
                  <a:off x="1073552" y="3187739"/>
                  <a:ext cx="1208606" cy="1045028"/>
                </a:xfrm>
                <a:prstGeom prst="triangle">
                  <a:avLst/>
                </a:prstGeom>
                <a:blipFill dpi="0" rotWithShape="0">
                  <a:blip r:embed="rId6"/>
                  <a:srcRect/>
                  <a:stretch>
                    <a:fillRect t="-8000" b="-8000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46" name="AutoShape 9"/>
                <p:cNvSpPr>
                  <a:spLocks noChangeArrowheads="1"/>
                </p:cNvSpPr>
                <p:nvPr/>
              </p:nvSpPr>
              <p:spPr bwMode="auto">
                <a:xfrm>
                  <a:off x="1067590" y="2651228"/>
                  <a:ext cx="1230923" cy="1029634"/>
                </a:xfrm>
                <a:prstGeom prst="hexagon">
                  <a:avLst>
                    <a:gd name="adj" fmla="val 29856"/>
                    <a:gd name="vf" fmla="val 115470"/>
                  </a:avLst>
                </a:prstGeom>
                <a:noFill/>
                <a:ln w="25400" algn="ctr">
                  <a:solidFill>
                    <a:srgbClr val="2E9867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E"/>
                </a:p>
              </p:txBody>
            </p:sp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65378" y="3397925"/>
                  <a:ext cx="253205" cy="252000"/>
                </a:xfrm>
                <a:prstGeom prst="rect">
                  <a:avLst/>
                </a:prstGeom>
                <a:noFill/>
              </p:spPr>
            </p:pic>
            <p:sp>
              <p:nvSpPr>
                <p:cNvPr id="48" name="AutoShape 7"/>
                <p:cNvSpPr>
                  <a:spLocks noChangeArrowheads="1"/>
                </p:cNvSpPr>
                <p:nvPr/>
              </p:nvSpPr>
              <p:spPr bwMode="auto">
                <a:xfrm>
                  <a:off x="1381692" y="3177627"/>
                  <a:ext cx="1230923" cy="1029634"/>
                </a:xfrm>
                <a:prstGeom prst="hexagon">
                  <a:avLst>
                    <a:gd name="adj" fmla="val 29856"/>
                    <a:gd name="vf" fmla="val 115470"/>
                  </a:avLst>
                </a:prstGeom>
                <a:solidFill>
                  <a:srgbClr val="FFFFFF">
                    <a:alpha val="0"/>
                  </a:srgbClr>
                </a:solidFill>
                <a:ln w="25400" algn="ctr">
                  <a:solidFill>
                    <a:srgbClr val="0093D9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E"/>
                </a:p>
              </p:txBody>
            </p:sp>
            <p:sp>
              <p:nvSpPr>
                <p:cNvPr id="49" name="AutoShape 8"/>
                <p:cNvSpPr>
                  <a:spLocks noChangeArrowheads="1"/>
                </p:cNvSpPr>
                <p:nvPr/>
              </p:nvSpPr>
              <p:spPr bwMode="auto">
                <a:xfrm>
                  <a:off x="754728" y="3177627"/>
                  <a:ext cx="1230923" cy="1029634"/>
                </a:xfrm>
                <a:prstGeom prst="hexagon">
                  <a:avLst>
                    <a:gd name="adj" fmla="val 29856"/>
                    <a:gd name="vf" fmla="val 115470"/>
                  </a:avLst>
                </a:prstGeom>
                <a:solidFill>
                  <a:srgbClr val="FFFFFF">
                    <a:alpha val="0"/>
                  </a:srgbClr>
                </a:solidFill>
                <a:ln w="25400" algn="ctr">
                  <a:solidFill>
                    <a:srgbClr val="8A9BA7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E"/>
                </a:p>
              </p:txBody>
            </p:sp>
          </p:grpSp>
        </p:grpSp>
        <p:sp>
          <p:nvSpPr>
            <p:cNvPr id="39" name="TextBox 38"/>
            <p:cNvSpPr txBox="1"/>
            <p:nvPr/>
          </p:nvSpPr>
          <p:spPr>
            <a:xfrm rot="18209651">
              <a:off x="3367798" y="2304007"/>
              <a:ext cx="22383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kern="0" dirty="0" smtClean="0">
                  <a:solidFill>
                    <a:schemeClr val="bg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ENVIRONMENT</a:t>
              </a:r>
            </a:p>
            <a:p>
              <a:pPr algn="ctr"/>
              <a:r>
                <a:rPr lang="en-US" sz="2000" b="1" kern="0" dirty="0" smtClean="0">
                  <a:solidFill>
                    <a:schemeClr val="bg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&amp;</a:t>
              </a:r>
            </a:p>
            <a:p>
              <a:pPr algn="ctr"/>
              <a:r>
                <a:rPr lang="en-US" sz="2000" b="1" kern="0" dirty="0" smtClean="0">
                  <a:solidFill>
                    <a:schemeClr val="bg1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SOCIETY</a:t>
              </a:r>
              <a:endParaRPr lang="en-US" sz="2000" b="1" dirty="0">
                <a:solidFill>
                  <a:schemeClr val="bg1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07644" y="3983761"/>
              <a:ext cx="1199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206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Knowledge</a:t>
              </a:r>
              <a:endParaRPr lang="en-US" sz="1400" b="1" dirty="0">
                <a:solidFill>
                  <a:srgbClr val="00206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4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562600" cy="4351338"/>
          </a:xfrm>
        </p:spPr>
        <p:txBody>
          <a:bodyPr/>
          <a:lstStyle/>
          <a:p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Importance of partnerships</a:t>
            </a:r>
          </a:p>
          <a:p>
            <a:endParaRPr lang="en-US" dirty="0">
              <a:solidFill>
                <a:srgbClr val="2F5597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Social learning </a:t>
            </a:r>
          </a:p>
          <a:p>
            <a:endParaRPr lang="en-US" dirty="0">
              <a:solidFill>
                <a:srgbClr val="2F5597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Collective problem solving</a:t>
            </a:r>
          </a:p>
          <a:p>
            <a:endParaRPr lang="en-US" dirty="0">
              <a:solidFill>
                <a:srgbClr val="2F5597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Trans-</a:t>
            </a:r>
            <a:r>
              <a:rPr lang="en-US" dirty="0" err="1">
                <a:solidFill>
                  <a:srgbClr val="2F5597"/>
                </a:solidFill>
                <a:latin typeface="Calibri" pitchFamily="34" charset="0"/>
              </a:rPr>
              <a:t>disciplinarity</a:t>
            </a:r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 and integration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3508" y="17188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F5597"/>
                </a:solidFill>
                <a:latin typeface="Calibri" pitchFamily="34" charset="0"/>
              </a:rPr>
              <a:t>What, where, why, and so what?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What to measure?</a:t>
            </a:r>
          </a:p>
          <a:p>
            <a:pPr lvl="2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Social, economic, cultural, physical, ecological </a:t>
            </a:r>
            <a:r>
              <a:rPr lang="is-IS" sz="2800" dirty="0">
                <a:solidFill>
                  <a:srgbClr val="2F5597"/>
                </a:solidFill>
                <a:latin typeface="Calibri" pitchFamily="34" charset="0"/>
              </a:rPr>
              <a:t>….</a:t>
            </a:r>
            <a:endParaRPr lang="en-US" sz="2800" dirty="0">
              <a:solidFill>
                <a:srgbClr val="2F5597"/>
              </a:solidFill>
              <a:latin typeface="Calibri" pitchFamily="34" charset="0"/>
            </a:endParaRP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How to measure ‘it’?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How to translate ‘it’?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How to use ‘it’?</a:t>
            </a:r>
          </a:p>
          <a:p>
            <a:pPr lvl="2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Does the science contribute to SDGs </a:t>
            </a:r>
            <a:r>
              <a:rPr lang="en-US" sz="2800" dirty="0" err="1">
                <a:solidFill>
                  <a:srgbClr val="2F5597"/>
                </a:solidFill>
                <a:latin typeface="Calibri" pitchFamily="34" charset="0"/>
              </a:rPr>
              <a:t>etc</a:t>
            </a:r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?</a:t>
            </a:r>
          </a:p>
          <a:p>
            <a:pPr lvl="1"/>
            <a:r>
              <a:rPr lang="en-US" sz="2800" dirty="0">
                <a:solidFill>
                  <a:srgbClr val="2F5597"/>
                </a:solidFill>
                <a:latin typeface="Calibri" pitchFamily="34" charset="0"/>
              </a:rPr>
              <a:t>Who is using ‘it’?</a:t>
            </a:r>
          </a:p>
          <a:p>
            <a:pPr lvl="1"/>
            <a:endParaRPr lang="en-US" sz="3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664895" y="317501"/>
            <a:ext cx="3290883" cy="5921399"/>
            <a:chOff x="8311603" y="220262"/>
            <a:chExt cx="3290883" cy="5921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1062" y="2944368"/>
              <a:ext cx="1642185" cy="16421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r="4475" b="7898"/>
            <a:stretch/>
          </p:blipFill>
          <p:spPr>
            <a:xfrm>
              <a:off x="8311603" y="4804892"/>
              <a:ext cx="2496606" cy="13367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0" r="11134"/>
            <a:stretch/>
          </p:blipFill>
          <p:spPr>
            <a:xfrm>
              <a:off x="8311603" y="220262"/>
              <a:ext cx="3290883" cy="2772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7" y="146492"/>
            <a:ext cx="11463866" cy="60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www.oa-africa.net</a:t>
            </a:r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38" y="365125"/>
            <a:ext cx="6908368" cy="4773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306" y="734593"/>
            <a:ext cx="4558553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Image result for eastern caribbean islan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82" b="30258"/>
          <a:stretch/>
        </p:blipFill>
        <p:spPr bwMode="auto">
          <a:xfrm>
            <a:off x="0" y="1027258"/>
            <a:ext cx="12192000" cy="493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1724" y="2015091"/>
            <a:ext cx="12180276" cy="3947582"/>
          </a:xfrm>
          <a:prstGeom prst="rect">
            <a:avLst/>
          </a:prstGeom>
          <a:solidFill>
            <a:schemeClr val="bg1">
              <a:alpha val="78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E"/>
          </a:p>
        </p:txBody>
      </p:sp>
      <p:grpSp>
        <p:nvGrpSpPr>
          <p:cNvPr id="3" name="Group 2"/>
          <p:cNvGrpSpPr/>
          <p:nvPr/>
        </p:nvGrpSpPr>
        <p:grpSpPr>
          <a:xfrm>
            <a:off x="73423" y="42039"/>
            <a:ext cx="12033617" cy="833900"/>
            <a:chOff x="73423" y="42039"/>
            <a:chExt cx="12033617" cy="833900"/>
          </a:xfrm>
        </p:grpSpPr>
        <p:grpSp>
          <p:nvGrpSpPr>
            <p:cNvPr id="2" name="Group 1"/>
            <p:cNvGrpSpPr/>
            <p:nvPr/>
          </p:nvGrpSpPr>
          <p:grpSpPr>
            <a:xfrm>
              <a:off x="73423" y="42039"/>
              <a:ext cx="12033617" cy="833900"/>
              <a:chOff x="73423" y="42039"/>
              <a:chExt cx="12033617" cy="83390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1949" y="168186"/>
                <a:ext cx="2084525" cy="52875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2172" y="173372"/>
                <a:ext cx="650897" cy="7025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9838" y="194004"/>
                <a:ext cx="1338515" cy="58063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23" y="228164"/>
                <a:ext cx="1357473" cy="47059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8860" y="190704"/>
                <a:ext cx="1551807" cy="54404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6653" y="244148"/>
                <a:ext cx="1060994" cy="50621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6358" y="174527"/>
                <a:ext cx="1071212" cy="60360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1625" y="185948"/>
                <a:ext cx="1135415" cy="635107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1502708" y="223770"/>
                <a:ext cx="5464" cy="4320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088631" y="218451"/>
                <a:ext cx="5464" cy="4320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785729" y="223119"/>
                <a:ext cx="5464" cy="4320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881437" y="213338"/>
                <a:ext cx="5464" cy="4320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8757902" y="244149"/>
                <a:ext cx="5464" cy="4320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9370342" y="223119"/>
                <a:ext cx="5464" cy="4320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15" t="11940" r="8413" b="10990"/>
              <a:stretch/>
            </p:blipFill>
            <p:spPr>
              <a:xfrm>
                <a:off x="2942901" y="42039"/>
                <a:ext cx="788276" cy="704193"/>
              </a:xfrm>
              <a:prstGeom prst="rect">
                <a:avLst/>
              </a:prstGeom>
            </p:spPr>
          </p:pic>
          <p:cxnSp>
            <p:nvCxnSpPr>
              <p:cNvPr id="25" name="Straight Connector 24"/>
              <p:cNvCxnSpPr/>
              <p:nvPr/>
            </p:nvCxnSpPr>
            <p:spPr>
              <a:xfrm>
                <a:off x="3806898" y="222234"/>
                <a:ext cx="5464" cy="4320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6870306" y="213338"/>
              <a:ext cx="5464" cy="4320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368541" y="5884072"/>
            <a:ext cx="91678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400" dirty="0" smtClean="0">
                <a:solidFill>
                  <a:srgbClr val="00206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23-26 January 2018 </a:t>
            </a:r>
            <a:r>
              <a:rPr lang="en-GB" altLang="en-US" sz="4400" dirty="0">
                <a:solidFill>
                  <a:srgbClr val="00206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| </a:t>
            </a:r>
            <a:r>
              <a:rPr lang="en-GB" altLang="en-US" sz="4400" dirty="0" smtClean="0">
                <a:solidFill>
                  <a:srgbClr val="00206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Saint Lucia</a:t>
            </a:r>
            <a:endParaRPr lang="en-US" altLang="en-US" sz="4400" dirty="0">
              <a:solidFill>
                <a:srgbClr val="002060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724" y="6693118"/>
            <a:ext cx="12132000" cy="44145"/>
            <a:chOff x="11724" y="6453278"/>
            <a:chExt cx="9432000" cy="44145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1724" y="6453278"/>
              <a:ext cx="943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24" y="6497423"/>
              <a:ext cx="943200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339969" y="2724203"/>
            <a:ext cx="11512062" cy="186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800" b="1" dirty="0">
                <a:solidFill>
                  <a:srgbClr val="002060"/>
                </a:solidFill>
                <a:latin typeface="Calibri" panose="020F0502020204030204" pitchFamily="34" charset="0"/>
              </a:rPr>
              <a:t>Supporting Blue Growth and Risk Management through Earth </a:t>
            </a:r>
            <a:r>
              <a:rPr lang="en-GB" altLang="en-US" sz="4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Observation</a:t>
            </a:r>
            <a:endParaRPr kumimoji="0" lang="en-GB" altLang="en-US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Dotum" panose="020B0600000101010101" pitchFamily="34" charset="-127"/>
              <a:ea typeface="Dotum" panose="020B0600000101010101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 smtClean="0">
                <a:solidFill>
                  <a:srgbClr val="002060"/>
                </a:solidFill>
                <a:latin typeface="Dotum" panose="020B0600000101010101" pitchFamily="34" charset="-127"/>
                <a:ea typeface="Dotum" panose="020B0600000101010101"/>
              </a:rPr>
              <a:t> </a:t>
            </a:r>
            <a:endParaRPr kumimoji="0" lang="en-US" altLang="en-US" sz="2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Dotum" panose="020B0600000101010101" pitchFamily="34" charset="-127"/>
              <a:ea typeface="Dotum" panose="020B0600000101010101"/>
            </a:endParaRPr>
          </a:p>
        </p:txBody>
      </p:sp>
    </p:spTree>
    <p:extLst>
      <p:ext uri="{BB962C8B-B14F-4D97-AF65-F5344CB8AC3E}">
        <p14:creationId xmlns:p14="http://schemas.microsoft.com/office/powerpoint/2010/main" val="3906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397</Words>
  <Application>Microsoft Macintosh PowerPoint</Application>
  <PresentationFormat>Widescreen</PresentationFormat>
  <Paragraphs>95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</vt:lpstr>
      <vt:lpstr>Calibri Light</vt:lpstr>
      <vt:lpstr>Candara</vt:lpstr>
      <vt:lpstr>Dotum</vt:lpstr>
      <vt:lpstr>Garamond</vt:lpstr>
      <vt:lpstr>Palatino Linotype</vt:lpstr>
      <vt:lpstr>Times New Roman</vt:lpstr>
      <vt:lpstr>Arial</vt:lpstr>
      <vt:lpstr>Office Theme</vt:lpstr>
      <vt:lpstr>PowerPoint Presentation</vt:lpstr>
      <vt:lpstr>The Challenges</vt:lpstr>
      <vt:lpstr>PowerPoint Presentation</vt:lpstr>
      <vt:lpstr>The Opportunities</vt:lpstr>
      <vt:lpstr>PowerPoint Presentation</vt:lpstr>
      <vt:lpstr>Next?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Paterson, Shona</dc:creator>
  <cp:lastModifiedBy>Paterson, Shona</cp:lastModifiedBy>
  <cp:revision>13</cp:revision>
  <dcterms:created xsi:type="dcterms:W3CDTF">2018-01-18T13:06:47Z</dcterms:created>
  <dcterms:modified xsi:type="dcterms:W3CDTF">2018-01-18T15:29:30Z</dcterms:modified>
</cp:coreProperties>
</file>