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02" r:id="rId2"/>
  </p:sldMasterIdLst>
  <p:notesMasterIdLst>
    <p:notesMasterId r:id="rId21"/>
  </p:notesMasterIdLst>
  <p:handoutMasterIdLst>
    <p:handoutMasterId r:id="rId22"/>
  </p:handoutMasterIdLst>
  <p:sldIdLst>
    <p:sldId id="256" r:id="rId3"/>
    <p:sldId id="481" r:id="rId4"/>
    <p:sldId id="491" r:id="rId5"/>
    <p:sldId id="496" r:id="rId6"/>
    <p:sldId id="501" r:id="rId7"/>
    <p:sldId id="497" r:id="rId8"/>
    <p:sldId id="499" r:id="rId9"/>
    <p:sldId id="500" r:id="rId10"/>
    <p:sldId id="498" r:id="rId11"/>
    <p:sldId id="502" r:id="rId12"/>
    <p:sldId id="505" r:id="rId13"/>
    <p:sldId id="503" r:id="rId14"/>
    <p:sldId id="504" r:id="rId15"/>
    <p:sldId id="506" r:id="rId16"/>
    <p:sldId id="507" r:id="rId17"/>
    <p:sldId id="508" r:id="rId18"/>
    <p:sldId id="510" r:id="rId19"/>
    <p:sldId id="509" r:id="rId20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6600"/>
    <a:srgbClr val="FF33CC"/>
    <a:srgbClr val="FF33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731" autoAdjust="0"/>
  </p:normalViewPr>
  <p:slideViewPr>
    <p:cSldViewPr snapToGrid="0">
      <p:cViewPr varScale="1">
        <p:scale>
          <a:sx n="73" d="100"/>
          <a:sy n="73" d="100"/>
        </p:scale>
        <p:origin x="-162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D996E-C127-4857-9839-50C065B38068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D98A-B62E-4FAE-979B-86435DE8DC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5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4F6D916-96E9-4751-A01F-48365ECB2D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54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9B2AF-3C2E-491D-828F-91DA5B0E8914}" type="slidenum">
              <a:rPr lang="en-US"/>
              <a:pPr/>
              <a:t>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Financial support provided by: Federal Ministry for Economic Cooperation and Development (BMZ) and the Deutsche </a:t>
            </a:r>
            <a:r>
              <a:rPr lang="en-US" dirty="0" err="1" smtClean="0"/>
              <a:t>Gesellschaft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</a:t>
            </a:r>
            <a:r>
              <a:rPr lang="en-US" dirty="0" err="1" smtClean="0"/>
              <a:t>Zusammenarbeit</a:t>
            </a:r>
            <a:r>
              <a:rPr lang="en-US" dirty="0" smtClean="0"/>
              <a:t> (GIZ) GmbH.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6D916-96E9-4751-A01F-48365ECB2D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72C280-65D8-4E52-BFA7-FC56A644C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B9484-02E0-41FE-B507-B1547BD45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4DAB-4447-44FC-9184-B9253A332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CBAFAD-358E-4E5F-BAA7-A7E9235B5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F94732-019A-4B65-B99B-78028EF335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679F3E-6757-4B27-9D50-610F8E923C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07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764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3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23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3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B4698-80AB-4C46-BEA3-A8863B945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93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37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40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47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94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D8160-20B2-4AFE-A0DB-DC6841CBC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86039-CB06-4491-8BBA-E1B19753F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14342-E1A6-4208-BFFE-87BF7C741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0C071-47B4-48F4-A1BC-5F253AA0D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F929C-9B8A-4E54-A933-B26795B87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617EC-26D3-43DF-AAC4-032A71C61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215FA-090A-42A6-B85C-0F3438822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0D50C4B-5DD7-4354-8323-234A0E5BBA8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881ECC6-E451-4AA0-836C-6950C50DFB3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1/18/2018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584371C-32C7-4D52-B558-4B3D3EC5C96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119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Palm I from Ashton hill mar0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991072"/>
            <a:ext cx="8991600" cy="762000"/>
          </a:xfrm>
        </p:spPr>
        <p:txBody>
          <a:bodyPr/>
          <a:lstStyle/>
          <a:p>
            <a:r>
              <a:rPr lang="en-US" sz="1800" b="1" dirty="0">
                <a:effectLst/>
              </a:rPr>
              <a:t>Workshop on Implementation and Monitoring of SDGs in the Caribbean: </a:t>
            </a:r>
            <a:r>
              <a:rPr lang="en-US" sz="1800" b="1" dirty="0" smtClean="0">
                <a:effectLst/>
              </a:rPr>
              <a:t/>
            </a:r>
            <a:br>
              <a:rPr lang="en-US" sz="1800" b="1" dirty="0" smtClean="0">
                <a:effectLst/>
              </a:rPr>
            </a:br>
            <a:r>
              <a:rPr lang="en-US" sz="1800" b="1" dirty="0" smtClean="0">
                <a:effectLst/>
              </a:rPr>
              <a:t>The </a:t>
            </a:r>
            <a:r>
              <a:rPr lang="en-US" sz="1800" b="1" dirty="0">
                <a:effectLst/>
              </a:rPr>
              <a:t>role of the Ocean </a:t>
            </a:r>
            <a:r>
              <a:rPr lang="en-US" sz="1800" b="1" dirty="0" smtClean="0">
                <a:effectLst/>
              </a:rPr>
              <a:t>– </a:t>
            </a:r>
            <a:br>
              <a:rPr lang="en-US" sz="1800" b="1" dirty="0" smtClean="0">
                <a:effectLst/>
              </a:rPr>
            </a:br>
            <a:r>
              <a:rPr lang="en-US" sz="1800" b="1" dirty="0" smtClean="0">
                <a:effectLst/>
              </a:rPr>
              <a:t>January </a:t>
            </a:r>
            <a:r>
              <a:rPr lang="en-US" sz="1800" b="1" dirty="0">
                <a:effectLst/>
              </a:rPr>
              <a:t>17-19, 2018, Saint </a:t>
            </a:r>
            <a:r>
              <a:rPr lang="en-US" sz="1800" b="1" dirty="0" smtClean="0">
                <a:effectLst/>
              </a:rPr>
              <a:t>Vincent and the Grenadines</a:t>
            </a:r>
            <a:endParaRPr lang="en-US" sz="1800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2057400"/>
          </a:xfrm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  <a:effectLst/>
              </a:rPr>
              <a:t>Implementing the Ocean Sustainable Development Goal in the Wider Caribbean: state of play and possible ways forward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1654614"/>
            <a:ext cx="91440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dirty="0" smtClean="0">
                <a:solidFill>
                  <a:schemeClr val="bg2"/>
                </a:solidFill>
              </a:rPr>
              <a:t>Lucia Fanning</a:t>
            </a:r>
            <a:r>
              <a:rPr lang="en-CA" sz="2400" baseline="30000" dirty="0" smtClean="0">
                <a:solidFill>
                  <a:schemeClr val="bg2"/>
                </a:solidFill>
              </a:rPr>
              <a:t>1</a:t>
            </a:r>
            <a:r>
              <a:rPr lang="en-CA" sz="2400" dirty="0" smtClean="0">
                <a:solidFill>
                  <a:schemeClr val="bg2"/>
                </a:solidFill>
              </a:rPr>
              <a:t> and Robin Mahon</a:t>
            </a:r>
            <a:r>
              <a:rPr lang="en-CA" sz="2400" baseline="30000" dirty="0">
                <a:solidFill>
                  <a:schemeClr val="bg2"/>
                </a:solidFill>
              </a:rPr>
              <a:t>2</a:t>
            </a:r>
          </a:p>
          <a:p>
            <a:pPr algn="ctr"/>
            <a:endParaRPr lang="en-US" dirty="0" smtClean="0">
              <a:solidFill>
                <a:schemeClr val="bg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CA" baseline="30000" dirty="0">
                <a:solidFill>
                  <a:schemeClr val="bg2"/>
                </a:solidFill>
              </a:rPr>
              <a:t>1</a:t>
            </a:r>
            <a:r>
              <a:rPr lang="en-US" dirty="0" smtClean="0">
                <a:solidFill>
                  <a:schemeClr val="bg2"/>
                </a:solidFill>
              </a:rPr>
              <a:t>Marine </a:t>
            </a:r>
            <a:r>
              <a:rPr lang="en-US" dirty="0">
                <a:solidFill>
                  <a:schemeClr val="bg2"/>
                </a:solidFill>
              </a:rPr>
              <a:t>Affairs Program, Dalhousie University, Halifax, Nova Scotia, </a:t>
            </a:r>
            <a:r>
              <a:rPr lang="en-US" dirty="0" smtClean="0">
                <a:solidFill>
                  <a:schemeClr val="bg2"/>
                </a:solidFill>
              </a:rPr>
              <a:t>Canada</a:t>
            </a:r>
          </a:p>
          <a:p>
            <a:pPr algn="ctr"/>
            <a:r>
              <a:rPr lang="en-US" baseline="30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Centre for Resource Management and Environmental Studies (CERMES)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University </a:t>
            </a:r>
            <a:r>
              <a:rPr lang="en-US" dirty="0">
                <a:solidFill>
                  <a:schemeClr val="bg2"/>
                </a:solidFill>
              </a:rPr>
              <a:t>of the West Indies, Barbados</a:t>
            </a:r>
            <a:endParaRPr lang="en-CA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-9005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Synopsis of activities by SDG14 target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802106"/>
            <a:ext cx="914399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14.1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Pollution: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primary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responsibility of UNEP-CEP, CARPHA and CCAD. However, all organizations with a mandate for marine EBM have an interest in this target;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14.2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Marine and coastal ecosystems: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most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broadly subscribed among regional organizations;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interpreted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as being mainly about reefs and associated systems;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14.3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Ocean acidification: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few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activities address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although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all organizations recognize that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could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have huge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potential impacts of ocean acidification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14.4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Overfishing-IUU: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primary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responsibility of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WECAFC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, CRFM and OSPESCA,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-  extensive activities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MinionPro-Regular"/>
              </a:rPr>
              <a:t>Target 14.5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CMPAs: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subset of 14.2 - same range of organizations wide range of capacity building activities;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5585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-3027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Synopsis of activities by SDG14 target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738311"/>
            <a:ext cx="914399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14.6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Fisheries subsidies: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closely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allied to Target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14.4; however, removal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of subsidies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in SSF not a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high priority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14.7 Benefits to SIDS: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More W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CR SIDS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than any other region of the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world;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all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organizations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identify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with this target.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14a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Science and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echnology: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Specific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mandate of IOCARIBE,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however, most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organizations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have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some orientation towards this target;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14.b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SSF: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A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prominent target for all fisheries organizations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,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Target </a:t>
            </a:r>
            <a:r>
              <a:rPr lang="en-US" sz="2400" dirty="0">
                <a:solidFill>
                  <a:srgbClr val="FF0000"/>
                </a:solidFill>
                <a:latin typeface="MinionPro-Regular"/>
              </a:rPr>
              <a:t>14.c </a:t>
            </a:r>
            <a:r>
              <a:rPr lang="en-US" sz="2400" dirty="0" smtClean="0">
                <a:solidFill>
                  <a:srgbClr val="FF0000"/>
                </a:solidFill>
                <a:latin typeface="MinionPro-Regular"/>
              </a:rPr>
              <a:t>Governance: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 m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ajor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focus of the CLME+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Project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and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partner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organizations,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all on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the CLME+ Project Executive Group and most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on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the Interim Coordinating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Mechanism for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the CLME+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SAP. CLME+ building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 Regional Ocean Governance Framework through a learning-by-doing process. </a:t>
            </a:r>
          </a:p>
        </p:txBody>
      </p:sp>
    </p:spTree>
    <p:extLst>
      <p:ext uri="{BB962C8B-B14F-4D97-AF65-F5344CB8AC3E}">
        <p14:creationId xmlns:p14="http://schemas.microsoft.com/office/powerpoint/2010/main" val="304549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National-Regional interfaces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1099816"/>
            <a:ext cx="914399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solidFill>
                  <a:schemeClr val="tx2"/>
                </a:solidFill>
                <a:latin typeface="MinionPro-Regular"/>
              </a:rPr>
              <a:t>Many countries, especially small ones, struggle to participate effectively in regional and global processes. </a:t>
            </a:r>
            <a:endParaRPr lang="en-US" sz="2800" dirty="0" smtClean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Effective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regional approach needs effective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national-regional interfaces</a:t>
            </a: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GEF IW projects (including LME) require national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level </a:t>
            </a:r>
            <a:r>
              <a:rPr lang="en-US" sz="2400" dirty="0" err="1" smtClean="0">
                <a:solidFill>
                  <a:schemeClr val="tx2"/>
                </a:solidFill>
                <a:latin typeface="MinionPro-Regular"/>
              </a:rPr>
              <a:t>intersectoral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coordinating mechanisms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(IMCs or NICs)</a:t>
            </a: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Few WCR countries have clearly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established </a:t>
            </a:r>
            <a:r>
              <a:rPr lang="en-US" sz="2400" dirty="0" err="1">
                <a:solidFill>
                  <a:schemeClr val="tx2"/>
                </a:solidFill>
                <a:latin typeface="MinionPro-Regular"/>
              </a:rPr>
              <a:t>intersectoral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 coordinating mechanism for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SDG14 or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for all SDGs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.</a:t>
            </a: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Considerable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scope for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strengthening these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in the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WCR</a:t>
            </a:r>
            <a:endParaRPr lang="en-US" sz="24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967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Needs - regional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</a:rPr>
              <a:t>organisations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1099816"/>
            <a:ext cx="914399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Regional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organizations recognize the importance of having ocean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issues together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under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SDG14 targets</a:t>
            </a:r>
          </a:p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Organizations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and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member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countries have been addressing these issues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for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decades, and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have plans to continue doing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so. </a:t>
            </a:r>
            <a:endParaRPr lang="en-US" sz="2800" dirty="0" smtClean="0">
              <a:solidFill>
                <a:schemeClr val="tx2"/>
              </a:solidFill>
              <a:latin typeface="MinionPro-Regular"/>
            </a:endParaRPr>
          </a:p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In response to what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is needed to support SDG14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implementation - “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more support for what we have been doing and must continue doing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”</a:t>
            </a:r>
          </a:p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Working on translating previous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activities into an SDG14 frame of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reference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503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Needs – Regional level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1014758"/>
            <a:ext cx="914399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Support needed </a:t>
            </a:r>
            <a:r>
              <a:rPr lang="en-US" sz="3200" dirty="0">
                <a:solidFill>
                  <a:schemeClr val="tx2"/>
                </a:solidFill>
                <a:latin typeface="MinionPro-Regular"/>
              </a:rPr>
              <a:t>for </a:t>
            </a: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full range </a:t>
            </a:r>
            <a:r>
              <a:rPr lang="en-US" sz="3200" dirty="0">
                <a:solidFill>
                  <a:schemeClr val="tx2"/>
                </a:solidFill>
                <a:latin typeface="MinionPro-Regular"/>
              </a:rPr>
              <a:t>of regional ocean governance framework building </a:t>
            </a: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activities: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Developing lateral </a:t>
            </a:r>
            <a:r>
              <a:rPr lang="en-US" sz="3200" dirty="0">
                <a:solidFill>
                  <a:schemeClr val="tx2"/>
                </a:solidFill>
                <a:latin typeface="MinionPro-Regular"/>
              </a:rPr>
              <a:t>interactions among organizations that share responsibility for critical </a:t>
            </a: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issues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Linking regional and global activities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Linking national and regional activities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2"/>
                </a:solidFill>
                <a:latin typeface="MinionPro-Regular"/>
              </a:rPr>
              <a:t>Developing the overarching integration and coordination capacity for ocean governance</a:t>
            </a:r>
            <a:endParaRPr lang="en-US" sz="32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4331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Broad recommendations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1099816"/>
            <a:ext cx="914399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Support for implementation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and monitoring of SDG14 targets be aligned with CLME+ SAP activities and foster sustainability of this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initiative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There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are numerous areas identified in the SAP that could not be funded with the GEF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funds available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These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provide an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avenue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for support of SDG14 implementation in the WCR that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builds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sustainable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capacity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874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-18913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Conclusions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729369"/>
            <a:ext cx="9143998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Substantial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challenges to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overcome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in the implementation of SDG14 within the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WCR</a:t>
            </a: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Opportunities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for overcoming them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through a harmonized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regional approach are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substantial</a:t>
            </a: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For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almost two decades,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WCR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countries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have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been making a concerted effort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individually and through regional organizations to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understand and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address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the consequences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of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fragmented regional governance arrangements for living marine resources. </a:t>
            </a:r>
            <a:endParaRPr lang="en-US" sz="2600" dirty="0" smtClean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Engagement in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CLME+ SAP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implementation offers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considerable potential for integration of ocean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affairs,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nationally and </a:t>
            </a:r>
            <a:r>
              <a:rPr lang="en-US" sz="2600" dirty="0" smtClean="0">
                <a:solidFill>
                  <a:schemeClr val="tx2"/>
                </a:solidFill>
                <a:latin typeface="MinionPro-Regular"/>
              </a:rPr>
              <a:t>into </a:t>
            </a:r>
            <a:r>
              <a:rPr lang="en-US" sz="2600" dirty="0">
                <a:solidFill>
                  <a:schemeClr val="tx2"/>
                </a:solidFill>
                <a:latin typeface="MinionPro-Regular"/>
              </a:rPr>
              <a:t>regional sustainable development policy.</a:t>
            </a:r>
          </a:p>
        </p:txBody>
      </p:sp>
    </p:spTree>
    <p:extLst>
      <p:ext uri="{BB962C8B-B14F-4D97-AF65-F5344CB8AC3E}">
        <p14:creationId xmlns:p14="http://schemas.microsoft.com/office/powerpoint/2010/main" val="1793059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696191" y="1602205"/>
            <a:ext cx="768927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tx2"/>
                </a:solidFill>
                <a:latin typeface="MinionPro-Regular"/>
              </a:rPr>
              <a:t>CLME+ Project</a:t>
            </a:r>
          </a:p>
          <a:p>
            <a:pPr>
              <a:spcAft>
                <a:spcPts val="1800"/>
              </a:spcAft>
              <a:buClr>
                <a:srgbClr val="FF0000"/>
              </a:buClr>
            </a:pPr>
            <a:r>
              <a:rPr lang="en-US" sz="2800" dirty="0">
                <a:solidFill>
                  <a:schemeClr val="tx2"/>
                </a:solidFill>
                <a:latin typeface="MinionPro-Regular"/>
              </a:rPr>
              <a:t>https://clmeplus.org/</a:t>
            </a:r>
            <a:endParaRPr lang="en-US" sz="2800" dirty="0" smtClean="0">
              <a:solidFill>
                <a:schemeClr val="tx2"/>
              </a:solidFill>
              <a:latin typeface="MinionPro-Regular"/>
            </a:endParaRPr>
          </a:p>
          <a:p>
            <a:pPr>
              <a:spcAft>
                <a:spcPts val="1800"/>
              </a:spcAft>
              <a:buClr>
                <a:srgbClr val="FF0000"/>
              </a:buClr>
            </a:pPr>
            <a:endParaRPr lang="en-US" sz="2800" dirty="0" smtClean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tx2"/>
                </a:solidFill>
                <a:latin typeface="MinionPro-Regular"/>
              </a:rPr>
              <a:t>Ocean governance in the WCR</a:t>
            </a:r>
            <a:endParaRPr lang="en-US" sz="3600" b="1" dirty="0">
              <a:solidFill>
                <a:schemeClr val="tx2"/>
              </a:solidFill>
              <a:latin typeface="MinionPro-Regular"/>
            </a:endParaRPr>
          </a:p>
          <a:p>
            <a:pPr>
              <a:spcAft>
                <a:spcPts val="1800"/>
              </a:spcAft>
              <a:buClr>
                <a:srgbClr val="FF0000"/>
              </a:buClr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https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://www.cavehill.uwi.edu/cermes/projects/ocean-governance/index.aspx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18913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For more…..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69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3127" y="286976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Thanks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9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88427" y="12260"/>
            <a:ext cx="7462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This talk – overview of…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5" r="6463"/>
          <a:stretch/>
        </p:blipFill>
        <p:spPr bwMode="auto">
          <a:xfrm>
            <a:off x="2463221" y="828939"/>
            <a:ext cx="4469218" cy="60290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87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3985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Origin of the report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9C36EA8-7E89-4BFC-95AE-3C340A6E97DE}"/>
              </a:ext>
            </a:extLst>
          </p:cNvPr>
          <p:cNvSpPr txBox="1"/>
          <p:nvPr/>
        </p:nvSpPr>
        <p:spPr>
          <a:xfrm>
            <a:off x="149900" y="1019331"/>
            <a:ext cx="886347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tx2"/>
                </a:solidFill>
              </a:rPr>
              <a:t>The Partnership for Regional Ocean Governance (PROG) </a:t>
            </a:r>
            <a:r>
              <a:rPr lang="en-US" sz="2400" dirty="0" smtClean="0">
                <a:solidFill>
                  <a:schemeClr val="tx2"/>
                </a:solidFill>
              </a:rPr>
              <a:t>- examining </a:t>
            </a:r>
            <a:r>
              <a:rPr lang="en-US" sz="2400" dirty="0">
                <a:solidFill>
                  <a:schemeClr val="tx2"/>
                </a:solidFill>
              </a:rPr>
              <a:t>the role of regional cooperation and coordination in the </a:t>
            </a:r>
            <a:r>
              <a:rPr lang="en-US" sz="2400" dirty="0" smtClean="0">
                <a:solidFill>
                  <a:schemeClr val="tx2"/>
                </a:solidFill>
              </a:rPr>
              <a:t>implementation </a:t>
            </a:r>
            <a:r>
              <a:rPr lang="en-US" sz="2400" dirty="0">
                <a:solidFill>
                  <a:schemeClr val="tx2"/>
                </a:solidFill>
              </a:rPr>
              <a:t>of the </a:t>
            </a:r>
            <a:r>
              <a:rPr lang="en-US" sz="2400" dirty="0" smtClean="0">
                <a:solidFill>
                  <a:schemeClr val="tx2"/>
                </a:solidFill>
              </a:rPr>
              <a:t>SDG14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2"/>
                </a:solidFill>
              </a:rPr>
              <a:t>PROG partners are: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</a:rPr>
              <a:t>Institute for Advanced Sustainability Studies (IASS</a:t>
            </a:r>
            <a:r>
              <a:rPr lang="en-US" sz="2000" dirty="0" smtClean="0">
                <a:solidFill>
                  <a:schemeClr val="tx2"/>
                </a:solidFill>
              </a:rPr>
              <a:t>), Potsdam, Germany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Institute </a:t>
            </a:r>
            <a:r>
              <a:rPr lang="en-US" sz="2000" dirty="0">
                <a:solidFill>
                  <a:schemeClr val="tx2"/>
                </a:solidFill>
              </a:rPr>
              <a:t>for Sustainable Development and International Relations (</a:t>
            </a:r>
            <a:r>
              <a:rPr lang="en-US" sz="2000" dirty="0" smtClean="0">
                <a:solidFill>
                  <a:schemeClr val="tx2"/>
                </a:solidFill>
              </a:rPr>
              <a:t>IDDRI), Paris, France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UN Environment, Nairobi, Kenya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chemeClr val="tx2"/>
                </a:solidFill>
              </a:rPr>
              <a:t>Funded by the Government of Germany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Image 1" descr="C:\Temp\logoIddri2015-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09" y="4814939"/>
            <a:ext cx="1669415" cy="73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6" descr="U:\Öffentlichkeitsarbeit\logos IASS\Logo_IASS_EN_zweizeilig_RGB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150" y="4797617"/>
            <a:ext cx="2172970" cy="740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8" descr="U:\Öffentlichkeitsarbeit\ProgLogo\TMG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39"/>
          <a:stretch/>
        </p:blipFill>
        <p:spPr bwMode="auto">
          <a:xfrm>
            <a:off x="7048743" y="4661904"/>
            <a:ext cx="1522730" cy="8883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198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Purpose of the report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1099816"/>
            <a:ext cx="914399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Scoping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report on the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role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of </a:t>
            </a:r>
            <a:r>
              <a:rPr lang="en-US" sz="2800" dirty="0">
                <a:solidFill>
                  <a:srgbClr val="FF0000"/>
                </a:solidFill>
                <a:latin typeface="MinionPro-Regular"/>
              </a:rPr>
              <a:t>regional ocean governance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in implementation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of SDG14 in the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WCR: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Legal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and institutional frameworks for the conservation and sustainable use of the Caribbean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Sea; 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Positions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and activities of selected Caribbean States and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regional </a:t>
            </a:r>
            <a:r>
              <a:rPr lang="en-US" sz="2800" dirty="0" err="1" smtClean="0">
                <a:solidFill>
                  <a:schemeClr val="tx2"/>
                </a:solidFill>
                <a:latin typeface="MinionPro-Regular"/>
              </a:rPr>
              <a:t>oragisations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 on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the implementation of SDG14; 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Priorities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,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options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towards </a:t>
            </a:r>
            <a:r>
              <a:rPr lang="en-US" sz="2800" dirty="0" smtClean="0">
                <a:solidFill>
                  <a:srgbClr val="FF0000"/>
                </a:solidFill>
                <a:latin typeface="MinionPro-Regular"/>
              </a:rPr>
              <a:t>regionally </a:t>
            </a:r>
            <a:r>
              <a:rPr lang="en-US" sz="2800" dirty="0">
                <a:solidFill>
                  <a:srgbClr val="FF0000"/>
                </a:solidFill>
                <a:latin typeface="MinionPro-Regular"/>
              </a:rPr>
              <a:t>harmonized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implementation of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SDG14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Potential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pioneer </a:t>
            </a:r>
            <a:r>
              <a:rPr lang="en-US" sz="2800" dirty="0" smtClean="0">
                <a:solidFill>
                  <a:schemeClr val="tx2"/>
                </a:solidFill>
                <a:latin typeface="MinionPro-Regular"/>
              </a:rPr>
              <a:t>countries and/or </a:t>
            </a:r>
            <a:r>
              <a:rPr lang="en-US" sz="2800" dirty="0">
                <a:solidFill>
                  <a:schemeClr val="tx2"/>
                </a:solidFill>
                <a:latin typeface="MinionPro-Regular"/>
              </a:rPr>
              <a:t>regional actors </a:t>
            </a:r>
          </a:p>
        </p:txBody>
      </p:sp>
    </p:spTree>
    <p:extLst>
      <p:ext uri="{BB962C8B-B14F-4D97-AF65-F5344CB8AC3E}">
        <p14:creationId xmlns:p14="http://schemas.microsoft.com/office/powerpoint/2010/main" val="164648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5733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Approach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2" y="1047858"/>
            <a:ext cx="914399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Review of literature</a:t>
            </a:r>
          </a:p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Telephone/questionnaire s</a:t>
            </a:r>
            <a:r>
              <a:rPr lang="en-US" sz="2800" dirty="0" smtClean="0">
                <a:solidFill>
                  <a:schemeClr val="tx2"/>
                </a:solidFill>
              </a:rPr>
              <a:t>urvey of: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914400" lvl="1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13 </a:t>
            </a:r>
            <a:r>
              <a:rPr lang="en-US" sz="2800" dirty="0">
                <a:solidFill>
                  <a:schemeClr val="tx2"/>
                </a:solidFill>
              </a:rPr>
              <a:t>intergovernmental </a:t>
            </a:r>
            <a:r>
              <a:rPr lang="en-US" sz="2800" dirty="0" smtClean="0">
                <a:solidFill>
                  <a:schemeClr val="tx2"/>
                </a:solidFill>
              </a:rPr>
              <a:t>organizations</a:t>
            </a:r>
          </a:p>
          <a:p>
            <a:pPr marL="914400" lvl="1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5 </a:t>
            </a:r>
            <a:r>
              <a:rPr lang="en-US" sz="2800" dirty="0">
                <a:solidFill>
                  <a:schemeClr val="tx2"/>
                </a:solidFill>
              </a:rPr>
              <a:t>regional </a:t>
            </a:r>
            <a:r>
              <a:rPr lang="en-US" sz="2800" dirty="0" smtClean="0">
                <a:solidFill>
                  <a:schemeClr val="tx2"/>
                </a:solidFill>
              </a:rPr>
              <a:t>NGOs</a:t>
            </a:r>
          </a:p>
          <a:p>
            <a:pPr marL="914400" lvl="1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1 </a:t>
            </a:r>
            <a:r>
              <a:rPr lang="en-US" sz="2800" dirty="0">
                <a:solidFill>
                  <a:schemeClr val="tx2"/>
                </a:solidFill>
              </a:rPr>
              <a:t>regional </a:t>
            </a:r>
            <a:r>
              <a:rPr lang="en-US" sz="2800" dirty="0" smtClean="0">
                <a:solidFill>
                  <a:schemeClr val="tx2"/>
                </a:solidFill>
              </a:rPr>
              <a:t>university</a:t>
            </a:r>
          </a:p>
          <a:p>
            <a:pPr marL="914400" lvl="1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17 countries</a:t>
            </a:r>
          </a:p>
          <a:p>
            <a:pPr marL="914400" lvl="1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/>
                </a:solidFill>
              </a:rPr>
              <a:t>2 </a:t>
            </a:r>
            <a:r>
              <a:rPr lang="en-US" sz="2800" dirty="0">
                <a:solidFill>
                  <a:schemeClr val="tx2"/>
                </a:solidFill>
              </a:rPr>
              <a:t>regional projects. 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endParaRPr lang="en-US" sz="28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2990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7847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Role of regional </a:t>
            </a:r>
            <a:r>
              <a:rPr lang="en-US" sz="3600" dirty="0" err="1" smtClean="0">
                <a:solidFill>
                  <a:schemeClr val="tx2">
                    <a:lumMod val="50000"/>
                  </a:schemeClr>
                </a:solidFill>
              </a:rPr>
              <a:t>organisations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798477"/>
            <a:ext cx="914399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Over </a:t>
            </a:r>
            <a:r>
              <a:rPr lang="en-US" sz="3000" dirty="0">
                <a:solidFill>
                  <a:schemeClr val="tx2"/>
                </a:solidFill>
                <a:latin typeface="MinionPro-Regular"/>
              </a:rPr>
              <a:t>26 regional organizations </a:t>
            </a: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relevant </a:t>
            </a:r>
            <a:r>
              <a:rPr lang="en-US" sz="3000" dirty="0">
                <a:solidFill>
                  <a:schemeClr val="tx2"/>
                </a:solidFill>
                <a:latin typeface="MinionPro-Regular"/>
              </a:rPr>
              <a:t>to </a:t>
            </a: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SDG14 targets:</a:t>
            </a:r>
          </a:p>
          <a:p>
            <a:pPr marL="1028700" lvl="1" indent="-5715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12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indigenous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IGOs</a:t>
            </a:r>
          </a:p>
          <a:p>
            <a:pPr marL="1028700" lvl="1" indent="-5715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5 regional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bodies of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UN agencies</a:t>
            </a:r>
          </a:p>
          <a:p>
            <a:pPr marL="1028700" lvl="1" indent="-571500"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1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independent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 RFMO</a:t>
            </a:r>
          </a:p>
          <a:p>
            <a:pPr marL="1028700" lvl="1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8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regional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NGOs </a:t>
            </a:r>
          </a:p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chemeClr val="tx2"/>
                </a:solidFill>
                <a:latin typeface="MinionPro-Regular"/>
              </a:rPr>
              <a:t>All organizations have a clear view of how WCR countries seeking to move forward </a:t>
            </a: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via </a:t>
            </a:r>
            <a:r>
              <a:rPr lang="en-US" sz="3000" dirty="0">
                <a:solidFill>
                  <a:schemeClr val="tx2"/>
                </a:solidFill>
                <a:latin typeface="MinionPro-Regular"/>
              </a:rPr>
              <a:t>a coordinated regional </a:t>
            </a: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approach</a:t>
            </a:r>
            <a:endParaRPr lang="en-US" sz="3000" dirty="0">
              <a:solidFill>
                <a:schemeClr val="tx2"/>
              </a:solidFill>
              <a:latin typeface="MinionPro-Regular"/>
            </a:endParaRPr>
          </a:p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Due in </a:t>
            </a:r>
            <a:r>
              <a:rPr lang="en-US" sz="3000" dirty="0">
                <a:solidFill>
                  <a:schemeClr val="tx2"/>
                </a:solidFill>
                <a:latin typeface="MinionPro-Regular"/>
              </a:rPr>
              <a:t>part to their engagement with </a:t>
            </a: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the </a:t>
            </a:r>
            <a:r>
              <a:rPr lang="en-US" sz="3000" dirty="0">
                <a:solidFill>
                  <a:schemeClr val="tx2"/>
                </a:solidFill>
                <a:latin typeface="MinionPro-Regular"/>
              </a:rPr>
              <a:t>CLME+ </a:t>
            </a: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Project</a:t>
            </a:r>
            <a:endParaRPr lang="en-US" sz="3000" dirty="0">
              <a:solidFill>
                <a:schemeClr val="tx2"/>
              </a:solidFill>
              <a:latin typeface="MinionPro-Regular"/>
            </a:endParaRPr>
          </a:p>
          <a:p>
            <a:pPr marL="571500" indent="-5715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tx2"/>
                </a:solidFill>
                <a:latin typeface="MinionPro-Regular"/>
              </a:rPr>
              <a:t>Regional </a:t>
            </a:r>
            <a:r>
              <a:rPr lang="en-US" sz="3000" dirty="0">
                <a:solidFill>
                  <a:schemeClr val="tx2"/>
                </a:solidFill>
                <a:latin typeface="MinionPro-Regular"/>
              </a:rPr>
              <a:t>organizations play a crucial role in implementing agreements</a:t>
            </a: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endParaRPr lang="en-US" sz="36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563912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Complexity and regional cooperation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1099816"/>
            <a:ext cx="9143998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Institutional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complexity in the WCR underscores the need for regional cooperation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coordination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Need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for an overarching coordinating mechanism for ocean governance in the WCR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frequently noted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Promoting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coordinated ocean governance at the regional level is a primary aim of the CLME+ Project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SAP and the Project</a:t>
            </a:r>
          </a:p>
          <a:p>
            <a:pPr marL="914400" lvl="1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Establishing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an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ICM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to play this role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while the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permanent mechanism is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explored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68235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18238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chemeClr val="tx2"/>
                </a:solidFill>
                <a:latin typeface="MinionPro-Regular"/>
              </a:rPr>
              <a:t>Key </a:t>
            </a:r>
            <a:r>
              <a:rPr lang="en-US" sz="3200" b="1" dirty="0">
                <a:solidFill>
                  <a:schemeClr val="tx2"/>
                </a:solidFill>
                <a:latin typeface="MinionPro-Regular"/>
              </a:rPr>
              <a:t>regional level activities linked to SDG14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860823"/>
            <a:ext cx="914399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The UN Multi-Country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Sustainable Development Framework defines how the UN will jointly achieve development results in partnership with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WCR SIDS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and their associated regional level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organizations </a:t>
            </a:r>
            <a:endParaRPr lang="en-US" sz="2400" dirty="0">
              <a:solidFill>
                <a:schemeClr val="tx2"/>
              </a:solidFill>
              <a:latin typeface="MinionPro-Regular"/>
            </a:endParaRP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Several Caribbean States exploring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policies for a ‘blue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economy’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Forum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of the Countries of Latin America and the Caribbean on Sustainable Development,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under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auspices of ECLAC is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regional </a:t>
            </a:r>
            <a:r>
              <a:rPr lang="en-US" sz="2400" dirty="0">
                <a:solidFill>
                  <a:schemeClr val="tx2"/>
                </a:solidFill>
                <a:latin typeface="MinionPro-Regular"/>
              </a:rPr>
              <a:t>mechanism to follow-up and review implementation of the 2030 </a:t>
            </a:r>
            <a:r>
              <a:rPr lang="en-US" sz="2400" dirty="0" smtClean="0">
                <a:solidFill>
                  <a:schemeClr val="tx2"/>
                </a:solidFill>
                <a:latin typeface="MinionPro-Regular"/>
              </a:rPr>
              <a:t>Agenda</a:t>
            </a:r>
            <a:endParaRPr lang="en-US" sz="2400" dirty="0">
              <a:solidFill>
                <a:schemeClr val="tx2"/>
              </a:solidFill>
              <a:latin typeface="MinionPro-Regular"/>
            </a:endParaRPr>
          </a:p>
          <a:p>
            <a:pPr marL="914400" lvl="1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  <a:latin typeface="MinionPro-Regular"/>
              </a:rPr>
              <a:t>CARISEC-ECLAC </a:t>
            </a:r>
            <a:r>
              <a:rPr lang="en-US" sz="2000" dirty="0">
                <a:solidFill>
                  <a:schemeClr val="tx2"/>
                </a:solidFill>
                <a:latin typeface="MinionPro-Regular"/>
              </a:rPr>
              <a:t>Regional Consultation and Training to Develop a Set of Core Indicators for Monitoring Implementation of </a:t>
            </a:r>
            <a:r>
              <a:rPr lang="en-US" sz="2000" dirty="0" smtClean="0">
                <a:solidFill>
                  <a:schemeClr val="tx2"/>
                </a:solidFill>
                <a:latin typeface="MinionPro-Regular"/>
              </a:rPr>
              <a:t>SDGs - to </a:t>
            </a:r>
            <a:r>
              <a:rPr lang="en-US" sz="2000" dirty="0">
                <a:solidFill>
                  <a:schemeClr val="tx2"/>
                </a:solidFill>
                <a:latin typeface="MinionPro-Regular"/>
              </a:rPr>
              <a:t>support Caribbean </a:t>
            </a:r>
            <a:r>
              <a:rPr lang="en-US" sz="2000" dirty="0" smtClean="0">
                <a:solidFill>
                  <a:schemeClr val="tx2"/>
                </a:solidFill>
                <a:latin typeface="MinionPro-Regular"/>
              </a:rPr>
              <a:t>SIDS.</a:t>
            </a:r>
            <a:endParaRPr lang="en-US" sz="24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9722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9925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Role of projects in SDG14 implementation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5F3EFCD-044B-436C-B205-8090CC89AAED}"/>
              </a:ext>
            </a:extLst>
          </p:cNvPr>
          <p:cNvSpPr/>
          <p:nvPr/>
        </p:nvSpPr>
        <p:spPr>
          <a:xfrm>
            <a:off x="0" y="840041"/>
            <a:ext cx="91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2"/>
                </a:solidFill>
              </a:rPr>
              <a:t>Many </a:t>
            </a:r>
            <a:r>
              <a:rPr lang="en-US" sz="2800" dirty="0" smtClean="0">
                <a:solidFill>
                  <a:schemeClr val="tx2"/>
                </a:solidFill>
              </a:rPr>
              <a:t>national, multilateral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smtClean="0">
                <a:solidFill>
                  <a:schemeClr val="tx2"/>
                </a:solidFill>
              </a:rPr>
              <a:t>sub-regional and regional projects, e.g.</a:t>
            </a:r>
          </a:p>
          <a:p>
            <a:pPr marL="45720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The </a:t>
            </a:r>
            <a:r>
              <a:rPr lang="en-US" sz="2600" dirty="0">
                <a:solidFill>
                  <a:schemeClr val="tx2"/>
                </a:solidFill>
              </a:rPr>
              <a:t>Caribbean Challenge Initiative (CCI) </a:t>
            </a:r>
            <a:r>
              <a:rPr lang="en-US" sz="2600" dirty="0" smtClean="0">
                <a:solidFill>
                  <a:schemeClr val="tx2"/>
                </a:solidFill>
              </a:rPr>
              <a:t>- 20</a:t>
            </a:r>
            <a:r>
              <a:rPr lang="en-US" sz="2600" dirty="0">
                <a:solidFill>
                  <a:schemeClr val="tx2"/>
                </a:solidFill>
              </a:rPr>
              <a:t>% </a:t>
            </a:r>
            <a:r>
              <a:rPr lang="en-US" sz="2600" dirty="0" smtClean="0">
                <a:solidFill>
                  <a:schemeClr val="tx2"/>
                </a:solidFill>
              </a:rPr>
              <a:t>marine </a:t>
            </a:r>
            <a:r>
              <a:rPr lang="en-US" sz="2600" dirty="0">
                <a:solidFill>
                  <a:schemeClr val="tx2"/>
                </a:solidFill>
              </a:rPr>
              <a:t>and coastal resources by 2020.</a:t>
            </a:r>
          </a:p>
          <a:p>
            <a:pPr marL="457200" lvl="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2"/>
                </a:solidFill>
              </a:rPr>
              <a:t>The Caribbean Marine Biodiversity Program (CBMP) </a:t>
            </a:r>
            <a:endParaRPr lang="en-US" sz="2600" dirty="0" smtClean="0">
              <a:solidFill>
                <a:schemeClr val="tx2"/>
              </a:solidFill>
            </a:endParaRPr>
          </a:p>
          <a:p>
            <a:pPr marL="457200" lvl="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Integrating </a:t>
            </a:r>
            <a:r>
              <a:rPr lang="en-US" sz="2600" dirty="0">
                <a:solidFill>
                  <a:schemeClr val="tx2"/>
                </a:solidFill>
              </a:rPr>
              <a:t>Water, Land and Ecosystem Management in Caribbean Small Island Developing States (GEF </a:t>
            </a:r>
            <a:r>
              <a:rPr lang="en-US" sz="2600" dirty="0" err="1">
                <a:solidFill>
                  <a:schemeClr val="tx2"/>
                </a:solidFill>
              </a:rPr>
              <a:t>IWEco</a:t>
            </a:r>
            <a:r>
              <a:rPr lang="en-US" sz="2600" dirty="0">
                <a:solidFill>
                  <a:schemeClr val="tx2"/>
                </a:solidFill>
              </a:rPr>
              <a:t>) </a:t>
            </a:r>
          </a:p>
          <a:p>
            <a:pPr marL="457200" lvl="0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2"/>
                </a:solidFill>
              </a:rPr>
              <a:t>The GEF </a:t>
            </a:r>
            <a:r>
              <a:rPr lang="en-US" sz="2600" dirty="0" smtClean="0">
                <a:solidFill>
                  <a:schemeClr val="tx2"/>
                </a:solidFill>
              </a:rPr>
              <a:t>CLME+ Project:</a:t>
            </a:r>
          </a:p>
          <a:p>
            <a:pPr marL="914400" lvl="1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Strategic </a:t>
            </a:r>
            <a:r>
              <a:rPr lang="en-US" sz="2600" dirty="0">
                <a:solidFill>
                  <a:schemeClr val="tx2"/>
                </a:solidFill>
              </a:rPr>
              <a:t>Action </a:t>
            </a:r>
            <a:r>
              <a:rPr lang="en-US" sz="2600" dirty="0" err="1">
                <a:solidFill>
                  <a:schemeClr val="tx2"/>
                </a:solidFill>
              </a:rPr>
              <a:t>Programme</a:t>
            </a:r>
            <a:r>
              <a:rPr lang="en-US" sz="2600" dirty="0">
                <a:solidFill>
                  <a:schemeClr val="tx2"/>
                </a:solidFill>
              </a:rPr>
              <a:t> (SAP) for improved ocean governance </a:t>
            </a:r>
            <a:r>
              <a:rPr lang="en-US" sz="2600" dirty="0" smtClean="0">
                <a:solidFill>
                  <a:schemeClr val="tx2"/>
                </a:solidFill>
              </a:rPr>
              <a:t>2015-2025 – 25+ countries</a:t>
            </a:r>
          </a:p>
          <a:p>
            <a:pPr marL="914400" lvl="1" indent="-457200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M and E</a:t>
            </a: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framework for the SAP</a:t>
            </a:r>
            <a:endParaRPr lang="en-US" sz="26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  <a:latin typeface="MinionPro-Regular"/>
            </a:endParaRPr>
          </a:p>
          <a:p>
            <a:endParaRPr lang="en-US" sz="2800" dirty="0">
              <a:solidFill>
                <a:schemeClr val="tx2"/>
              </a:solidFill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20309504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3605</TotalTime>
  <Words>1173</Words>
  <Application>Microsoft Office PowerPoint</Application>
  <PresentationFormat>On-screen Show (4:3)</PresentationFormat>
  <Paragraphs>107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Textured</vt:lpstr>
      <vt:lpstr>Office Theme</vt:lpstr>
      <vt:lpstr>Workshop on Implementation and Monitoring of SDGs in the Caribbean:  The role of the Ocean –  January 17-19, 2018, Saint Vincent and the Grenadines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OWNER</cp:lastModifiedBy>
  <cp:revision>208</cp:revision>
  <dcterms:created xsi:type="dcterms:W3CDTF">2008-05-30T13:50:40Z</dcterms:created>
  <dcterms:modified xsi:type="dcterms:W3CDTF">2018-01-18T12:24:35Z</dcterms:modified>
</cp:coreProperties>
</file>