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00" r:id="rId1"/>
  </p:sldMasterIdLst>
  <p:notesMasterIdLst>
    <p:notesMasterId r:id="rId13"/>
  </p:notesMasterIdLst>
  <p:sldIdLst>
    <p:sldId id="256" r:id="rId2"/>
    <p:sldId id="257" r:id="rId3"/>
    <p:sldId id="258" r:id="rId4"/>
    <p:sldId id="266" r:id="rId5"/>
    <p:sldId id="259" r:id="rId6"/>
    <p:sldId id="264" r:id="rId7"/>
    <p:sldId id="260" r:id="rId8"/>
    <p:sldId id="263" r:id="rId9"/>
    <p:sldId id="265" r:id="rId10"/>
    <p:sldId id="268" r:id="rId11"/>
    <p:sldId id="26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1405" autoAdjust="0"/>
  </p:normalViewPr>
  <p:slideViewPr>
    <p:cSldViewPr snapToGrid="0" snapToObjects="1">
      <p:cViewPr>
        <p:scale>
          <a:sx n="81" d="100"/>
          <a:sy n="81" d="100"/>
        </p:scale>
        <p:origin x="-155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D04A8-609E-F64B-B49B-7C29B59162B0}" type="datetimeFigureOut">
              <a:rPr lang="en-US" smtClean="0"/>
              <a:t>1/17/18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1CCA1-EE16-0949-9FEC-1E1EE0E0B061}" type="slidenum">
              <a:rPr lang="en-US" smtClean="0"/>
              <a:t>‹#›</a:t>
            </a:fld>
            <a:endParaRPr lang="en-US"/>
          </a:p>
        </p:txBody>
      </p:sp>
    </p:spTree>
    <p:extLst>
      <p:ext uri="{BB962C8B-B14F-4D97-AF65-F5344CB8AC3E}">
        <p14:creationId xmlns:p14="http://schemas.microsoft.com/office/powerpoint/2010/main" val="2021334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optics.marine.usf.edu/projects/SaWS.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a:t>
            </a:r>
            <a:r>
              <a:rPr lang="en-US" baseline="0" dirty="0" smtClean="0"/>
              <a:t> to be thought provoking during this presentation, and hearing about things discussed over the past day and a half I realize I will also be repetitive, because some of the underlying ideas have been mentioned already. This is not a bad thing, but a good thing, it means we’re all on the same page. </a:t>
            </a:r>
          </a:p>
          <a:p>
            <a:r>
              <a:rPr lang="en-US" baseline="0" dirty="0" smtClean="0"/>
              <a:t>We’re here to discuss SDG 14, which </a:t>
            </a:r>
            <a:r>
              <a:rPr lang="en-US" baseline="0" dirty="0" err="1" smtClean="0"/>
              <a:t>encompases</a:t>
            </a:r>
            <a:r>
              <a:rPr lang="en-US" baseline="0" dirty="0" smtClean="0"/>
              <a:t> some of these items I have put here, and I’ve put them here because what I will show you in a bit relates specifically to some of these goals. </a:t>
            </a:r>
          </a:p>
          <a:p>
            <a:r>
              <a:rPr lang="en-US" dirty="0" smtClean="0"/>
              <a:t>The task assigned to us is </a:t>
            </a:r>
            <a:r>
              <a:rPr lang="en-US" dirty="0" smtClean="0"/>
              <a:t>to obtain</a:t>
            </a:r>
            <a:r>
              <a:rPr lang="en-US" baseline="0" dirty="0" smtClean="0"/>
              <a:t> a prioritized list of variables needed. I will </a:t>
            </a:r>
            <a:r>
              <a:rPr lang="en-US" dirty="0" smtClean="0"/>
              <a:t>Argue that we already have a list of prioritized observables</a:t>
            </a:r>
            <a:r>
              <a:rPr lang="en-US" baseline="0" dirty="0" smtClean="0"/>
              <a:t> essential for ecosystem management and policy development. What we need is to define what the existing observing capabilities are and match these with the variables that are mature enough to address the SDG requirements and understand the tools used to collect such information</a:t>
            </a:r>
          </a:p>
          <a:p>
            <a:endParaRPr lang="en-US" dirty="0"/>
          </a:p>
        </p:txBody>
      </p:sp>
      <p:sp>
        <p:nvSpPr>
          <p:cNvPr id="4" name="Slide Number Placeholder 3"/>
          <p:cNvSpPr>
            <a:spLocks noGrp="1"/>
          </p:cNvSpPr>
          <p:nvPr>
            <p:ph type="sldNum" sz="quarter" idx="10"/>
          </p:nvPr>
        </p:nvSpPr>
        <p:spPr/>
        <p:txBody>
          <a:bodyPr/>
          <a:lstStyle/>
          <a:p>
            <a:fld id="{B5A1CCA1-EE16-0949-9FEC-1E1EE0E0B061}" type="slidenum">
              <a:rPr lang="en-US" smtClean="0"/>
              <a:t>2</a:t>
            </a:fld>
            <a:endParaRPr lang="en-US"/>
          </a:p>
        </p:txBody>
      </p:sp>
    </p:spTree>
    <p:extLst>
      <p:ext uri="{BB962C8B-B14F-4D97-AF65-F5344CB8AC3E}">
        <p14:creationId xmlns:p14="http://schemas.microsoft.com/office/powerpoint/2010/main" val="123955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are the EOV’s? They are a set of identified by a panel of Expert that GOOS pulled together, based on their Relevance: The variable is effective in addressing Climate, Operational Ocean Services, and Ocean Health. Feasibility: is technically feasible using proven, scientifically understood methods. And Cost effective: Generating and archiving data on the variable is affordable, mainly relying on coordinated observing systems using proven technology, taking advantage where possible of historical datasets.</a:t>
            </a:r>
          </a:p>
          <a:p>
            <a:r>
              <a:rPr lang="en-US" baseline="0" dirty="0" smtClean="0"/>
              <a:t>There are three existing panels that defined these variables: physical biogeochemical and bio/eco. </a:t>
            </a:r>
            <a:endParaRPr lang="en-US" dirty="0"/>
          </a:p>
        </p:txBody>
      </p:sp>
      <p:sp>
        <p:nvSpPr>
          <p:cNvPr id="4" name="Slide Number Placeholder 3"/>
          <p:cNvSpPr>
            <a:spLocks noGrp="1"/>
          </p:cNvSpPr>
          <p:nvPr>
            <p:ph type="sldNum" sz="quarter" idx="10"/>
          </p:nvPr>
        </p:nvSpPr>
        <p:spPr/>
        <p:txBody>
          <a:bodyPr/>
          <a:lstStyle/>
          <a:p>
            <a:fld id="{B5A1CCA1-EE16-0949-9FEC-1E1EE0E0B061}" type="slidenum">
              <a:rPr lang="en-US" smtClean="0"/>
              <a:t>3</a:t>
            </a:fld>
            <a:endParaRPr lang="en-US"/>
          </a:p>
        </p:txBody>
      </p:sp>
    </p:spTree>
    <p:extLst>
      <p:ext uri="{BB962C8B-B14F-4D97-AF65-F5344CB8AC3E}">
        <p14:creationId xmlns:p14="http://schemas.microsoft.com/office/powerpoint/2010/main" val="2651576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different levels of maturity within the EOV’s, with biology</a:t>
            </a:r>
            <a:r>
              <a:rPr lang="en-US" baseline="0" dirty="0" smtClean="0"/>
              <a:t> lagging the others because of complex systems. It is an evolving platform to which we have the </a:t>
            </a:r>
            <a:r>
              <a:rPr lang="en-US" baseline="0" dirty="0" smtClean="0"/>
              <a:t>opportunity </a:t>
            </a:r>
            <a:r>
              <a:rPr lang="en-US" baseline="0" dirty="0" smtClean="0"/>
              <a:t>to </a:t>
            </a:r>
            <a:r>
              <a:rPr lang="en-US" baseline="0" dirty="0" smtClean="0"/>
              <a:t>contribute. So I will turn the task around a bit and ask </a:t>
            </a:r>
            <a:r>
              <a:rPr lang="en-US" baseline="0" dirty="0" smtClean="0"/>
              <a:t>what are the existing capabilities that allow for appropriate sampling of the variables needed? For example, should we start with baseline data? This same question can be asked for each SDG task. </a:t>
            </a:r>
            <a:endParaRPr lang="en-US" dirty="0" smtClean="0"/>
          </a:p>
          <a:p>
            <a:endParaRPr lang="en-US" dirty="0"/>
          </a:p>
        </p:txBody>
      </p:sp>
      <p:sp>
        <p:nvSpPr>
          <p:cNvPr id="4" name="Slide Number Placeholder 3"/>
          <p:cNvSpPr>
            <a:spLocks noGrp="1"/>
          </p:cNvSpPr>
          <p:nvPr>
            <p:ph type="sldNum" sz="quarter" idx="10"/>
          </p:nvPr>
        </p:nvSpPr>
        <p:spPr/>
        <p:txBody>
          <a:bodyPr/>
          <a:lstStyle/>
          <a:p>
            <a:fld id="{B5A1CCA1-EE16-0949-9FEC-1E1EE0E0B061}" type="slidenum">
              <a:rPr lang="en-US" smtClean="0"/>
              <a:t>4</a:t>
            </a:fld>
            <a:endParaRPr lang="en-US"/>
          </a:p>
        </p:txBody>
      </p:sp>
    </p:spTree>
    <p:extLst>
      <p:ext uri="{BB962C8B-B14F-4D97-AF65-F5344CB8AC3E}">
        <p14:creationId xmlns:p14="http://schemas.microsoft.com/office/powerpoint/2010/main" val="123955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can EO data do to</a:t>
            </a:r>
            <a:r>
              <a:rPr lang="en-US" baseline="0" dirty="0" smtClean="0"/>
              <a:t> address this? </a:t>
            </a:r>
            <a:r>
              <a:rPr lang="en-US" dirty="0" smtClean="0"/>
              <a:t>It is difficult</a:t>
            </a:r>
            <a:r>
              <a:rPr lang="en-US" baseline="0" dirty="0" smtClean="0"/>
              <a:t> and expensive to carry out in situ measurements, and sometimes impossible if it’s a large scale </a:t>
            </a:r>
            <a:r>
              <a:rPr lang="en-US" baseline="0" dirty="0" smtClean="0"/>
              <a:t>phenomenon – </a:t>
            </a:r>
            <a:r>
              <a:rPr lang="en-US" baseline="0" dirty="0" smtClean="0"/>
              <a:t>our ocean is all interconnected, which is where Earth </a:t>
            </a:r>
            <a:r>
              <a:rPr lang="en-US" baseline="0" dirty="0" smtClean="0"/>
              <a:t>Observations </a:t>
            </a:r>
            <a:r>
              <a:rPr lang="en-US" baseline="0" dirty="0" smtClean="0"/>
              <a:t>come in to play, provided by several space agencies around the world. </a:t>
            </a:r>
            <a:r>
              <a:rPr lang="en-US" baseline="0" dirty="0" smtClean="0"/>
              <a:t>An example of the current fleet</a:t>
            </a:r>
            <a:endParaRPr lang="en-US" dirty="0" smtClean="0"/>
          </a:p>
          <a:p>
            <a:r>
              <a:rPr lang="en-US" baseline="0" dirty="0" smtClean="0"/>
              <a:t>All </a:t>
            </a:r>
            <a:r>
              <a:rPr lang="en-US" baseline="0" dirty="0" smtClean="0"/>
              <a:t>of NASA’s data is freely available. </a:t>
            </a:r>
            <a:endParaRPr lang="en-US" baseline="0" dirty="0" smtClean="0"/>
          </a:p>
          <a:p>
            <a:r>
              <a:rPr lang="en-US" baseline="0" dirty="0" smtClean="0"/>
              <a:t>Our desire for this workshop is that you, the implementers, use EO data to further the SDG’s, to walk out of here with commitments and tangible outputs to move us forward. </a:t>
            </a:r>
          </a:p>
          <a:p>
            <a:r>
              <a:rPr lang="en-US" baseline="0" dirty="0" smtClean="0"/>
              <a:t>Next, to get you thinking about what you can do with satellite data and products, I’m going to provide you with examples on just a few areas that are of interest to us all</a:t>
            </a:r>
            <a:endParaRPr lang="en-US" dirty="0"/>
          </a:p>
        </p:txBody>
      </p:sp>
      <p:sp>
        <p:nvSpPr>
          <p:cNvPr id="4" name="Slide Number Placeholder 3"/>
          <p:cNvSpPr>
            <a:spLocks noGrp="1"/>
          </p:cNvSpPr>
          <p:nvPr>
            <p:ph type="sldNum" sz="quarter" idx="10"/>
          </p:nvPr>
        </p:nvSpPr>
        <p:spPr/>
        <p:txBody>
          <a:bodyPr/>
          <a:lstStyle/>
          <a:p>
            <a:fld id="{B5A1CCA1-EE16-0949-9FEC-1E1EE0E0B061}" type="slidenum">
              <a:rPr lang="en-US" smtClean="0"/>
              <a:t>5</a:t>
            </a:fld>
            <a:endParaRPr lang="en-US"/>
          </a:p>
        </p:txBody>
      </p:sp>
    </p:spTree>
    <p:extLst>
      <p:ext uri="{BB962C8B-B14F-4D97-AF65-F5344CB8AC3E}">
        <p14:creationId xmlns:p14="http://schemas.microsoft.com/office/powerpoint/2010/main" val="153536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pPr>
            <a:r>
              <a:rPr lang="en-US" sz="1200" dirty="0" smtClean="0">
                <a:solidFill>
                  <a:schemeClr val="bg1"/>
                </a:solidFill>
              </a:rPr>
              <a:t>We heard</a:t>
            </a:r>
            <a:r>
              <a:rPr lang="en-US" sz="1200" baseline="0" dirty="0" smtClean="0">
                <a:solidFill>
                  <a:schemeClr val="bg1"/>
                </a:solidFill>
              </a:rPr>
              <a:t> a lot about reefs yesterday, both here and during our field trip. Remote sensing products can provide information that may help to s</a:t>
            </a:r>
            <a:r>
              <a:rPr lang="en-US" sz="1200" dirty="0" smtClean="0">
                <a:solidFill>
                  <a:schemeClr val="bg1"/>
                </a:solidFill>
              </a:rPr>
              <a:t>ustainably </a:t>
            </a:r>
            <a:r>
              <a:rPr lang="en-US" sz="1200" dirty="0" smtClean="0">
                <a:solidFill>
                  <a:schemeClr val="bg1"/>
                </a:solidFill>
              </a:rPr>
              <a:t>manage and protect marine and coastal ecosystems. Knowing</a:t>
            </a:r>
            <a:r>
              <a:rPr lang="en-US" sz="1200" baseline="0" dirty="0" smtClean="0">
                <a:solidFill>
                  <a:schemeClr val="bg1"/>
                </a:solidFill>
              </a:rPr>
              <a:t> the pressure on ecosystems, management techniques can be applied, such a closing of a specific reef. </a:t>
            </a:r>
            <a:r>
              <a:rPr lang="en-US" sz="1200" baseline="0" dirty="0" smtClean="0">
                <a:solidFill>
                  <a:schemeClr val="bg1"/>
                </a:solidFill>
              </a:rPr>
              <a:t>This product that I’m showing is called degree heating weeks and it’s calculated using sea surface temperature. It shows how much heat stress has accumulated in an area over the past 12 weeks (3 months).</a:t>
            </a:r>
            <a:endParaRPr lang="en-US" sz="1200" dirty="0" smtClean="0">
              <a:solidFill>
                <a:schemeClr val="bg1"/>
              </a:solidFill>
            </a:endParaRPr>
          </a:p>
          <a:p>
            <a:pPr>
              <a:lnSpc>
                <a:spcPct val="110000"/>
              </a:lnSpc>
              <a:spcBef>
                <a:spcPts val="600"/>
              </a:spcBef>
            </a:pPr>
            <a:r>
              <a:rPr lang="en-US" sz="1200" dirty="0" smtClean="0">
                <a:solidFill>
                  <a:schemeClr val="bg1"/>
                </a:solidFill>
              </a:rPr>
              <a:t>This</a:t>
            </a:r>
            <a:r>
              <a:rPr lang="en-US" sz="1200" baseline="0" dirty="0" smtClean="0">
                <a:solidFill>
                  <a:schemeClr val="bg1"/>
                </a:solidFill>
              </a:rPr>
              <a:t> addresses also one of the SDG14 goals – to </a:t>
            </a:r>
            <a:r>
              <a:rPr lang="en-US" sz="1200" dirty="0" smtClean="0">
                <a:solidFill>
                  <a:schemeClr val="bg1"/>
                </a:solidFill>
              </a:rPr>
              <a:t>Increase </a:t>
            </a:r>
            <a:r>
              <a:rPr lang="en-US" sz="1200" dirty="0" smtClean="0">
                <a:solidFill>
                  <a:schemeClr val="bg1"/>
                </a:solidFill>
              </a:rPr>
              <a:t>the economic benefits to Small Island developing States from the sustainable use of marine </a:t>
            </a:r>
            <a:r>
              <a:rPr lang="en-US" sz="1200" dirty="0" smtClean="0">
                <a:solidFill>
                  <a:schemeClr val="bg1"/>
                </a:solidFill>
              </a:rPr>
              <a:t>resources;</a:t>
            </a:r>
            <a:r>
              <a:rPr lang="en-US" sz="1200" baseline="0" dirty="0" smtClean="0">
                <a:solidFill>
                  <a:schemeClr val="bg1"/>
                </a:solidFill>
              </a:rPr>
              <a:t> it also </a:t>
            </a:r>
            <a:r>
              <a:rPr lang="en-US" sz="1200" dirty="0" smtClean="0">
                <a:solidFill>
                  <a:schemeClr val="bg1"/>
                </a:solidFill>
              </a:rPr>
              <a:t>Increase </a:t>
            </a:r>
            <a:r>
              <a:rPr lang="en-US" sz="1200" dirty="0" smtClean="0">
                <a:solidFill>
                  <a:schemeClr val="bg1"/>
                </a:solidFill>
              </a:rPr>
              <a:t>scientific knowledge, develop research capacity and transfer marine </a:t>
            </a:r>
            <a:endParaRPr lang="en-US" dirty="0"/>
          </a:p>
        </p:txBody>
      </p:sp>
      <p:sp>
        <p:nvSpPr>
          <p:cNvPr id="4" name="Slide Number Placeholder 3"/>
          <p:cNvSpPr>
            <a:spLocks noGrp="1"/>
          </p:cNvSpPr>
          <p:nvPr>
            <p:ph type="sldNum" sz="quarter" idx="10"/>
          </p:nvPr>
        </p:nvSpPr>
        <p:spPr/>
        <p:txBody>
          <a:bodyPr/>
          <a:lstStyle/>
          <a:p>
            <a:fld id="{B5A1CCA1-EE16-0949-9FEC-1E1EE0E0B061}" type="slidenum">
              <a:rPr lang="en-US" smtClean="0"/>
              <a:t>6</a:t>
            </a:fld>
            <a:endParaRPr lang="en-US"/>
          </a:p>
        </p:txBody>
      </p:sp>
    </p:spTree>
    <p:extLst>
      <p:ext uri="{BB962C8B-B14F-4D97-AF65-F5344CB8AC3E}">
        <p14:creationId xmlns:p14="http://schemas.microsoft.com/office/powerpoint/2010/main" val="763324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is with </a:t>
            </a:r>
            <a:r>
              <a:rPr lang="en-US" dirty="0" err="1" smtClean="0"/>
              <a:t>Sargassum</a:t>
            </a:r>
            <a:r>
              <a:rPr lang="en-US" dirty="0" smtClean="0"/>
              <a:t>.</a:t>
            </a:r>
            <a:r>
              <a:rPr lang="en-US" baseline="0" dirty="0" smtClean="0"/>
              <a:t> We heard about the beaching and economic impact yesterday as well. A </a:t>
            </a:r>
            <a:r>
              <a:rPr lang="en-US" baseline="0" dirty="0" err="1" smtClean="0"/>
              <a:t>Sargassum</a:t>
            </a:r>
            <a:r>
              <a:rPr lang="en-US" baseline="0" dirty="0" smtClean="0"/>
              <a:t> Watch system has been developed and it’s useful for </a:t>
            </a:r>
            <a:r>
              <a:rPr lang="en-US" baseline="0" dirty="0" err="1" smtClean="0"/>
              <a:t>caribbean</a:t>
            </a:r>
            <a:r>
              <a:rPr lang="en-US" baseline="0" dirty="0" smtClean="0"/>
              <a:t> island nations, specifically to </a:t>
            </a:r>
            <a:r>
              <a:rPr lang="en-US" baseline="0" dirty="0" smtClean="0"/>
              <a:t>address and predict potential beaching. This has the potential to </a:t>
            </a:r>
            <a:r>
              <a:rPr lang="en-US" sz="1200" dirty="0" smtClean="0">
                <a:solidFill>
                  <a:schemeClr val="bg1"/>
                </a:solidFill>
              </a:rPr>
              <a:t>Increase the economic benefits </a:t>
            </a:r>
            <a:r>
              <a:rPr lang="en-US" sz="1200" dirty="0" smtClean="0">
                <a:solidFill>
                  <a:schemeClr val="bg1"/>
                </a:solidFill>
              </a:rPr>
              <a:t>in</a:t>
            </a:r>
            <a:r>
              <a:rPr lang="en-US" sz="1200" baseline="0" dirty="0" smtClean="0">
                <a:solidFill>
                  <a:schemeClr val="bg1"/>
                </a:solidFill>
              </a:rPr>
              <a:t> </a:t>
            </a:r>
            <a:r>
              <a:rPr lang="en-US" sz="1200" baseline="0" dirty="0" smtClean="0">
                <a:solidFill>
                  <a:schemeClr val="bg1"/>
                </a:solidFill>
              </a:rPr>
              <a:t>order to meet SDG </a:t>
            </a:r>
            <a:r>
              <a:rPr lang="en-US" sz="1200" baseline="0" dirty="0" smtClean="0">
                <a:solidFill>
                  <a:schemeClr val="bg1"/>
                </a:solidFill>
              </a:rPr>
              <a:t>goal.</a:t>
            </a:r>
            <a:endParaRPr lang="en-US" sz="1200" baseline="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FFFF"/>
                </a:solidFill>
              </a:rPr>
              <a:t>All near real-time products including AFAI are available under </a:t>
            </a:r>
            <a:r>
              <a:rPr lang="en-US" dirty="0" err="1" smtClean="0">
                <a:solidFill>
                  <a:srgbClr val="FFFFFF"/>
                </a:solidFill>
              </a:rPr>
              <a:t>SaWS</a:t>
            </a:r>
            <a:r>
              <a:rPr lang="en-US" dirty="0" smtClean="0">
                <a:solidFill>
                  <a:srgbClr val="FFFFFF"/>
                </a:solidFill>
              </a:rPr>
              <a:t> (</a:t>
            </a:r>
            <a:r>
              <a:rPr lang="en-US" dirty="0" smtClean="0">
                <a:solidFill>
                  <a:srgbClr val="FFFFFF"/>
                </a:solidFill>
                <a:hlinkClick r:id="rId3"/>
              </a:rPr>
              <a:t>http://optics.marine.usf.edu/projects/SaWS.html</a:t>
            </a:r>
            <a:r>
              <a:rPr lang="en-US" dirty="0" smtClean="0">
                <a:solidFill>
                  <a:srgbClr val="FFFFFF"/>
                </a:solidFill>
              </a:rPr>
              <a:t>), with Google Earth compatibility. </a:t>
            </a:r>
            <a:endParaRPr lang="en-US" dirty="0" smtClean="0">
              <a:solidFill>
                <a:srgbClr val="FFFF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FF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latin typeface="Times" charset="0"/>
              </a:rPr>
              <a:t>. Islands contours in green, blue arrows=HYCOM surface currents. High risk of beaching alerts were released on these dates. </a:t>
            </a:r>
            <a:endParaRPr lang="en-US" dirty="0"/>
          </a:p>
        </p:txBody>
      </p:sp>
      <p:sp>
        <p:nvSpPr>
          <p:cNvPr id="4" name="Slide Number Placeholder 3"/>
          <p:cNvSpPr>
            <a:spLocks noGrp="1"/>
          </p:cNvSpPr>
          <p:nvPr>
            <p:ph type="sldNum" sz="quarter" idx="10"/>
          </p:nvPr>
        </p:nvSpPr>
        <p:spPr/>
        <p:txBody>
          <a:bodyPr/>
          <a:lstStyle/>
          <a:p>
            <a:fld id="{B5A1CCA1-EE16-0949-9FEC-1E1EE0E0B061}" type="slidenum">
              <a:rPr lang="en-US" smtClean="0"/>
              <a:t>7</a:t>
            </a:fld>
            <a:endParaRPr lang="en-US"/>
          </a:p>
        </p:txBody>
      </p:sp>
    </p:spTree>
    <p:extLst>
      <p:ext uri="{BB962C8B-B14F-4D97-AF65-F5344CB8AC3E}">
        <p14:creationId xmlns:p14="http://schemas.microsoft.com/office/powerpoint/2010/main" val="90217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Coupled SST and </a:t>
            </a:r>
            <a:r>
              <a:rPr lang="en-US" dirty="0" err="1" smtClean="0"/>
              <a:t>Chl</a:t>
            </a:r>
            <a:r>
              <a:rPr lang="en-US" dirty="0" smtClean="0"/>
              <a:t> imagery can provide information on the best fishing areas, or spawning areas; some fish prefer fronts, for example</a:t>
            </a:r>
            <a:r>
              <a:rPr lang="en-US" baseline="0" dirty="0" smtClean="0"/>
              <a:t>, to hang out, and larvae do too. This can help draft better management tools. In addition, and we discussed this, tracking IUU’s can also be done utilizing satellite remote sensing data. There are several networks which already do this at a regional and global level. </a:t>
            </a:r>
          </a:p>
          <a:p>
            <a:r>
              <a:rPr lang="en-US" baseline="0" dirty="0" smtClean="0"/>
              <a:t>True color images, as well as other products, also provide information about water quality, which may be an issue </a:t>
            </a:r>
          </a:p>
          <a:p>
            <a:r>
              <a:rPr lang="en-US" baseline="0" dirty="0" smtClean="0"/>
              <a:t>Time-series of High resolution imagery, like that provided by a satellite called Landsat, can also be used to look at land use/land change and coastal erosion, which all ties into coastal water quality. All of these products are freely available. </a:t>
            </a:r>
            <a:endParaRPr lang="en-US" dirty="0"/>
          </a:p>
        </p:txBody>
      </p:sp>
      <p:sp>
        <p:nvSpPr>
          <p:cNvPr id="4" name="Slide Number Placeholder 3"/>
          <p:cNvSpPr>
            <a:spLocks noGrp="1"/>
          </p:cNvSpPr>
          <p:nvPr>
            <p:ph type="sldNum" sz="quarter" idx="10"/>
          </p:nvPr>
        </p:nvSpPr>
        <p:spPr/>
        <p:txBody>
          <a:bodyPr/>
          <a:lstStyle/>
          <a:p>
            <a:fld id="{B5A1CCA1-EE16-0949-9FEC-1E1EE0E0B061}" type="slidenum">
              <a:rPr lang="en-US" smtClean="0"/>
              <a:t>8</a:t>
            </a:fld>
            <a:endParaRPr lang="en-US"/>
          </a:p>
        </p:txBody>
      </p:sp>
    </p:spTree>
    <p:extLst>
      <p:ext uri="{BB962C8B-B14F-4D97-AF65-F5344CB8AC3E}">
        <p14:creationId xmlns:p14="http://schemas.microsoft.com/office/powerpoint/2010/main" val="163873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last example I am going to provide you is Biodiversity. NASA in </a:t>
            </a:r>
            <a:r>
              <a:rPr lang="en-US" dirty="0" smtClean="0"/>
              <a:t>partnership with NOAA/BOEM,</a:t>
            </a:r>
            <a:r>
              <a:rPr lang="en-US" baseline="0" dirty="0" smtClean="0"/>
              <a:t> </a:t>
            </a:r>
            <a:r>
              <a:rPr lang="en-US" baseline="0" dirty="0" smtClean="0"/>
              <a:t>has been funding the </a:t>
            </a:r>
            <a:r>
              <a:rPr lang="en-US" baseline="0" dirty="0" smtClean="0"/>
              <a:t>Marine </a:t>
            </a:r>
            <a:r>
              <a:rPr lang="en-US" baseline="0" dirty="0" err="1" smtClean="0"/>
              <a:t>Biodiveristy</a:t>
            </a:r>
            <a:r>
              <a:rPr lang="en-US" baseline="0" dirty="0" smtClean="0"/>
              <a:t> observing </a:t>
            </a:r>
            <a:r>
              <a:rPr lang="en-US" baseline="0" dirty="0" smtClean="0"/>
              <a:t>network, which started as a pilot project in three MPAs around the US and how has grown into a Pole-2-Pole effort through funding from </a:t>
            </a:r>
            <a:r>
              <a:rPr lang="en-US" baseline="0" dirty="0" err="1" smtClean="0"/>
              <a:t>Amerigeoss</a:t>
            </a:r>
            <a:r>
              <a:rPr lang="en-US" baseline="0" dirty="0" smtClean="0"/>
              <a:t>. The new effort targets the Americas. </a:t>
            </a:r>
            <a:r>
              <a:rPr lang="en-US" baseline="0" dirty="0" smtClean="0"/>
              <a:t>Network is the key word here. One of the goals of MBON is to </a:t>
            </a:r>
            <a:r>
              <a:rPr lang="en-US" dirty="0" smtClean="0"/>
              <a:t>Integrate global, multidisciplinary research and observations. Within the MBON</a:t>
            </a:r>
            <a:r>
              <a:rPr lang="en-US" baseline="0" dirty="0" smtClean="0"/>
              <a:t> Framework it’s a standardize methodology, and assessment of essential biodiversity </a:t>
            </a:r>
            <a:r>
              <a:rPr lang="en-US" baseline="0" dirty="0" smtClean="0"/>
              <a:t>variables. </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5A1CCA1-EE16-0949-9FEC-1E1EE0E0B061}" type="slidenum">
              <a:rPr lang="en-US" smtClean="0"/>
              <a:t>9</a:t>
            </a:fld>
            <a:endParaRPr lang="en-US"/>
          </a:p>
        </p:txBody>
      </p:sp>
    </p:spTree>
    <p:extLst>
      <p:ext uri="{BB962C8B-B14F-4D97-AF65-F5344CB8AC3E}">
        <p14:creationId xmlns:p14="http://schemas.microsoft.com/office/powerpoint/2010/main" val="4027967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everything I showed you has an economic application. But that’s just me. You tell me why you care about a specific variable.</a:t>
            </a:r>
            <a:r>
              <a:rPr lang="en-US" baseline="0" dirty="0" smtClean="0"/>
              <a:t> We heard </a:t>
            </a:r>
            <a:r>
              <a:rPr lang="en-US" baseline="0" dirty="0" err="1" smtClean="0"/>
              <a:t>yesteday</a:t>
            </a:r>
            <a:r>
              <a:rPr lang="en-US" baseline="0" dirty="0" smtClean="0"/>
              <a:t> that human capital has to be at the center of the SDGs. What we need is to </a:t>
            </a:r>
            <a:r>
              <a:rPr lang="en-US" dirty="0" smtClean="0"/>
              <a:t>Assessment</a:t>
            </a:r>
            <a:r>
              <a:rPr lang="en-US" baseline="0" dirty="0" smtClean="0"/>
              <a:t> </a:t>
            </a:r>
            <a:r>
              <a:rPr lang="en-US" baseline="0" dirty="0" smtClean="0"/>
              <a:t>of </a:t>
            </a:r>
            <a:r>
              <a:rPr lang="en-US" baseline="0" dirty="0" smtClean="0"/>
              <a:t>we are, what the needs are. Think </a:t>
            </a:r>
            <a:r>
              <a:rPr lang="en-US" baseline="0" dirty="0" smtClean="0"/>
              <a:t>about the examples and your needs when you think about </a:t>
            </a:r>
            <a:r>
              <a:rPr lang="en-US" baseline="0" dirty="0" err="1" smtClean="0"/>
              <a:t>vars</a:t>
            </a:r>
            <a:r>
              <a:rPr lang="en-US" baseline="0" dirty="0" smtClean="0"/>
              <a:t> </a:t>
            </a:r>
            <a:r>
              <a:rPr lang="en-US" baseline="0" dirty="0" smtClean="0"/>
              <a:t>needed. And this is an iterative process – once you have your data/products you go back to the observations, is this what I anticipated? Think about these questions, </a:t>
            </a:r>
            <a:r>
              <a:rPr lang="en-US" baseline="0" dirty="0" err="1" smtClean="0"/>
              <a:t>wich</a:t>
            </a:r>
            <a:r>
              <a:rPr lang="en-US" baseline="0" dirty="0" smtClean="0"/>
              <a:t> are not unlike the ones we have tasked to discuss </a:t>
            </a:r>
            <a:r>
              <a:rPr lang="en-US" baseline="0" smtClean="0"/>
              <a:t>for Topic 3. </a:t>
            </a:r>
            <a:endParaRPr lang="en-US" baseline="0" dirty="0" smtClean="0"/>
          </a:p>
          <a:p>
            <a:r>
              <a:rPr lang="en-US" baseline="0" dirty="0" smtClean="0"/>
              <a:t>Challenge you to walk out of here with the commitment of using EO data for SDG furthering. Difference between just </a:t>
            </a:r>
            <a:r>
              <a:rPr lang="en-US" baseline="0" dirty="0" smtClean="0"/>
              <a:t>monitoring </a:t>
            </a:r>
            <a:r>
              <a:rPr lang="en-US" baseline="0" dirty="0" smtClean="0"/>
              <a:t>and actually meeting the SGDs</a:t>
            </a:r>
            <a:endParaRPr lang="en-US" dirty="0"/>
          </a:p>
        </p:txBody>
      </p:sp>
      <p:sp>
        <p:nvSpPr>
          <p:cNvPr id="4" name="Slide Number Placeholder 3"/>
          <p:cNvSpPr>
            <a:spLocks noGrp="1"/>
          </p:cNvSpPr>
          <p:nvPr>
            <p:ph type="sldNum" sz="quarter" idx="10"/>
          </p:nvPr>
        </p:nvSpPr>
        <p:spPr/>
        <p:txBody>
          <a:bodyPr/>
          <a:lstStyle/>
          <a:p>
            <a:fld id="{B5A1CCA1-EE16-0949-9FEC-1E1EE0E0B061}" type="slidenum">
              <a:rPr lang="en-US" smtClean="0"/>
              <a:t>11</a:t>
            </a:fld>
            <a:endParaRPr lang="en-US"/>
          </a:p>
        </p:txBody>
      </p:sp>
    </p:spTree>
    <p:extLst>
      <p:ext uri="{BB962C8B-B14F-4D97-AF65-F5344CB8AC3E}">
        <p14:creationId xmlns:p14="http://schemas.microsoft.com/office/powerpoint/2010/main" val="399271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8052A-C320-7E43-AFF5-6A2D7138B7DE}" type="datetimeFigureOut">
              <a:rPr lang="en-US" smtClean="0"/>
              <a:t>1/17/18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5A3AD4-2565-1C47-B194-C731BA130D4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1C08052A-C320-7E43-AFF5-6A2D7138B7DE}" type="datetimeFigureOut">
              <a:rPr lang="en-US" smtClean="0"/>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1C08052A-C320-7E43-AFF5-6A2D7138B7DE}" type="datetimeFigureOut">
              <a:rPr lang="en-US" smtClean="0"/>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A3AD4-2565-1C47-B194-C731BA130D47}" type="slidenum">
              <a:rPr lang="en-US" smtClean="0"/>
              <a:t>‹#›</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1C08052A-C320-7E43-AFF5-6A2D7138B7DE}" type="datetimeFigureOut">
              <a:rPr lang="en-US" smtClean="0"/>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A3AD4-2565-1C47-B194-C731BA130D47}" type="slidenum">
              <a:rPr lang="en-US" smtClean="0"/>
              <a:t>‹#›</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Drag picture to placeholder or click icon to add</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C08052A-C320-7E43-AFF5-6A2D7138B7DE}" type="datetimeFigureOut">
              <a:rPr lang="en-US" smtClean="0"/>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A3AD4-2565-1C47-B194-C731BA130D4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C08052A-C320-7E43-AFF5-6A2D7138B7DE}" type="datetimeFigureOut">
              <a:rPr lang="en-US" smtClean="0"/>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A3AD4-2565-1C47-B194-C731BA130D47}"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C08052A-C320-7E43-AFF5-6A2D7138B7DE}" type="datetimeFigureOut">
              <a:rPr lang="en-US" smtClean="0"/>
              <a:t>1/17/18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5A3AD4-2565-1C47-B194-C731BA130D4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fld id="{1C08052A-C320-7E43-AFF5-6A2D7138B7DE}" type="datetimeFigureOut">
              <a:rPr lang="en-US" smtClean="0"/>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A3AD4-2565-1C47-B194-C731BA130D4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28E80666-FB37-4B36-9149-507F3B0178E3}" type="datetimeFigureOut">
              <a:rPr lang="en-US" smtClean="0"/>
              <a:pPr/>
              <a:t>1/17/18</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E8079A4-7AA8-4A4F-87E2-7781EC5097DD}" type="slidenum">
              <a:rPr lang="en-US" smtClean="0"/>
              <a:pPr/>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C08052A-C320-7E43-AFF5-6A2D7138B7DE}" type="datetimeFigureOut">
              <a:rPr lang="en-US" smtClean="0"/>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A3AD4-2565-1C47-B194-C731BA130D4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C08052A-C320-7E43-AFF5-6A2D7138B7DE}" type="datetimeFigureOut">
              <a:rPr lang="en-US" smtClean="0"/>
              <a:t>1/17/18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5A3AD4-2565-1C47-B194-C731BA130D4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C08052A-C320-7E43-AFF5-6A2D7138B7DE}" type="datetimeFigureOut">
              <a:rPr lang="en-US" smtClean="0"/>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A3AD4-2565-1C47-B194-C731BA130D47}" type="slidenum">
              <a:rPr lang="en-US" smtClean="0"/>
              <a:t>‹#›</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C08052A-C320-7E43-AFF5-6A2D7138B7DE}" type="datetimeFigureOut">
              <a:rPr lang="en-US" smtClean="0"/>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A3AD4-2565-1C47-B194-C731BA130D47}"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C08052A-C320-7E43-AFF5-6A2D7138B7DE}" type="datetimeFigureOut">
              <a:rPr lang="en-US" smtClean="0"/>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A3AD4-2565-1C47-B194-C731BA130D47}"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C08052A-C320-7E43-AFF5-6A2D7138B7DE}" type="datetimeFigureOut">
              <a:rPr lang="en-US" smtClean="0"/>
              <a:t>1/17/18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5A3AD4-2565-1C47-B194-C731BA130D4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1C08052A-C320-7E43-AFF5-6A2D7138B7DE}" type="datetimeFigureOut">
              <a:rPr lang="en-US" smtClean="0"/>
              <a:t>1/17/18</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8E5A3AD4-2565-1C47-B194-C731BA130D4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 id="2147484313" r:id="rId13"/>
    <p:sldLayoutId id="2147484314" r:id="rId14"/>
    <p:sldLayoutId id="2147484315" r:id="rId15"/>
    <p:sldLayoutId id="2147484316"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oleObject" Target="../embeddings/oleObject2.bin"/><Relationship Id="rId8" Type="http://schemas.openxmlformats.org/officeDocument/2006/relationships/image" Target="../media/image9.png"/><Relationship Id="rId9" Type="http://schemas.openxmlformats.org/officeDocument/2006/relationships/oleObject" Target="../embeddings/oleObject3.bin"/><Relationship Id="rId10"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5.xml.rels><?xml version="1.0" encoding="UTF-8" standalone="yes"?>
<Relationships xmlns="http://schemas.openxmlformats.org/package/2006/relationships"><Relationship Id="rId9" Type="http://schemas.openxmlformats.org/officeDocument/2006/relationships/image" Target="../media/image21.png"/><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image" Target="../media/image35.png"/><Relationship Id="rId24" Type="http://schemas.openxmlformats.org/officeDocument/2006/relationships/image" Target="../media/image36.png"/><Relationship Id="rId25" Type="http://schemas.openxmlformats.org/officeDocument/2006/relationships/image" Target="../media/image37.png"/><Relationship Id="rId26" Type="http://schemas.openxmlformats.org/officeDocument/2006/relationships/image" Target="../media/image38.png"/><Relationship Id="rId27" Type="http://schemas.openxmlformats.org/officeDocument/2006/relationships/image" Target="../media/image39.png"/><Relationship Id="rId28" Type="http://schemas.openxmlformats.org/officeDocument/2006/relationships/image" Target="../media/image40.png"/><Relationship Id="rId29" Type="http://schemas.openxmlformats.org/officeDocument/2006/relationships/image" Target="../media/image41.png"/><Relationship Id="rId30" Type="http://schemas.openxmlformats.org/officeDocument/2006/relationships/image" Target="../media/image42.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coralreefwatch.noaa.gov/satellite/index.php" TargetMode="External"/><Relationship Id="rId4" Type="http://schemas.openxmlformats.org/officeDocument/2006/relationships/image" Target="../media/image43.gif"/><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4.tiff"/></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jpeg"/><Relationship Id="rId9" Type="http://schemas.openxmlformats.org/officeDocument/2006/relationships/image" Target="../media/image53.jpe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2495" y="439038"/>
            <a:ext cx="6411950" cy="3527980"/>
          </a:xfrm>
        </p:spPr>
        <p:txBody>
          <a:bodyPr>
            <a:normAutofit fontScale="90000"/>
          </a:bodyPr>
          <a:lstStyle/>
          <a:p>
            <a:r>
              <a:rPr lang="en-US" dirty="0"/>
              <a:t>Ocean and sustainability-related variables: </a:t>
            </a:r>
            <a:r>
              <a:rPr lang="en-US" dirty="0" smtClean="0"/>
              <a:t>biology </a:t>
            </a:r>
            <a:r>
              <a:rPr lang="en-US" dirty="0"/>
              <a:t>and biochemistry</a:t>
            </a:r>
          </a:p>
        </p:txBody>
      </p:sp>
      <p:sp>
        <p:nvSpPr>
          <p:cNvPr id="3" name="Subtitle 2"/>
          <p:cNvSpPr>
            <a:spLocks noGrp="1"/>
          </p:cNvSpPr>
          <p:nvPr>
            <p:ph type="subTitle" idx="1"/>
          </p:nvPr>
        </p:nvSpPr>
        <p:spPr>
          <a:xfrm>
            <a:off x="454652" y="4406056"/>
            <a:ext cx="8152388" cy="2446067"/>
          </a:xfrm>
        </p:spPr>
        <p:txBody>
          <a:bodyPr>
            <a:normAutofit/>
          </a:bodyPr>
          <a:lstStyle/>
          <a:p>
            <a:pPr>
              <a:lnSpc>
                <a:spcPct val="120000"/>
              </a:lnSpc>
            </a:pPr>
            <a:r>
              <a:rPr lang="en-US" dirty="0" smtClean="0"/>
              <a:t>Laura Lorenzoni</a:t>
            </a:r>
          </a:p>
          <a:p>
            <a:pPr>
              <a:lnSpc>
                <a:spcPct val="120000"/>
              </a:lnSpc>
            </a:pPr>
            <a:r>
              <a:rPr lang="en-US" dirty="0" smtClean="0"/>
              <a:t>NASA</a:t>
            </a:r>
          </a:p>
          <a:p>
            <a:pPr>
              <a:lnSpc>
                <a:spcPct val="120000"/>
              </a:lnSpc>
            </a:pPr>
            <a:endParaRPr lang="en-US" dirty="0" smtClean="0"/>
          </a:p>
          <a:p>
            <a:pPr>
              <a:lnSpc>
                <a:spcPct val="120000"/>
              </a:lnSpc>
            </a:pPr>
            <a:endParaRPr lang="en-US" dirty="0">
              <a:solidFill>
                <a:schemeClr val="bg2">
                  <a:lumMod val="25000"/>
                </a:schemeClr>
              </a:solidFill>
            </a:endParaRPr>
          </a:p>
          <a:p>
            <a:pPr>
              <a:lnSpc>
                <a:spcPct val="120000"/>
              </a:lnSpc>
            </a:pPr>
            <a:r>
              <a:rPr lang="en-US" dirty="0">
                <a:solidFill>
                  <a:schemeClr val="bg2">
                    <a:lumMod val="25000"/>
                  </a:schemeClr>
                </a:solidFill>
              </a:rPr>
              <a:t>Session 3: Ocean-related variables and indicators essential for SDG implementation and monitoring in Caribbean Small Island States</a:t>
            </a:r>
          </a:p>
        </p:txBody>
      </p:sp>
      <p:graphicFrame>
        <p:nvGraphicFramePr>
          <p:cNvPr id="4" name="Object 71"/>
          <p:cNvGraphicFramePr>
            <a:graphicFrameLocks noChangeAspect="1"/>
          </p:cNvGraphicFramePr>
          <p:nvPr>
            <p:extLst>
              <p:ext uri="{D42A27DB-BD31-4B8C-83A1-F6EECF244321}">
                <p14:modId xmlns:p14="http://schemas.microsoft.com/office/powerpoint/2010/main" val="2714807547"/>
              </p:ext>
            </p:extLst>
          </p:nvPr>
        </p:nvGraphicFramePr>
        <p:xfrm>
          <a:off x="788192" y="230935"/>
          <a:ext cx="1978025" cy="1971675"/>
        </p:xfrm>
        <a:graphic>
          <a:graphicData uri="http://schemas.openxmlformats.org/presentationml/2006/ole">
            <mc:AlternateContent xmlns:mc="http://schemas.openxmlformats.org/markup-compatibility/2006">
              <mc:Choice xmlns:v="urn:schemas-microsoft-com:vml" Requires="v">
                <p:oleObj spid="_x0000_s1154" name="Photo Editor Photo" r:id="rId3" imgW="2742857" imgH="2734057" progId="">
                  <p:embed/>
                </p:oleObj>
              </mc:Choice>
              <mc:Fallback>
                <p:oleObj name="Photo Editor Photo" r:id="rId3" imgW="2742857" imgH="273405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192" y="230935"/>
                        <a:ext cx="19780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32">
                                  <a:alpha val="50000"/>
                                </a:srgbClr>
                              </a:outerShdw>
                            </a:effectLst>
                          </a14:hiddenEffects>
                        </a:ext>
                      </a:extLst>
                    </p:spPr>
                  </p:pic>
                </p:oleObj>
              </mc:Fallback>
            </mc:AlternateContent>
          </a:graphicData>
        </a:graphic>
      </p:graphicFrame>
      <p:pic>
        <p:nvPicPr>
          <p:cNvPr id="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 y="1216773"/>
            <a:ext cx="15954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652" y="2129107"/>
            <a:ext cx="14160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72"/>
          <p:cNvGraphicFramePr>
            <a:graphicFrameLocks noChangeAspect="1"/>
          </p:cNvGraphicFramePr>
          <p:nvPr>
            <p:extLst>
              <p:ext uri="{D42A27DB-BD31-4B8C-83A1-F6EECF244321}">
                <p14:modId xmlns:p14="http://schemas.microsoft.com/office/powerpoint/2010/main" val="1822020223"/>
              </p:ext>
            </p:extLst>
          </p:nvPr>
        </p:nvGraphicFramePr>
        <p:xfrm>
          <a:off x="788192" y="2748268"/>
          <a:ext cx="1454150" cy="1454150"/>
        </p:xfrm>
        <a:graphic>
          <a:graphicData uri="http://schemas.openxmlformats.org/presentationml/2006/ole">
            <mc:AlternateContent xmlns:mc="http://schemas.openxmlformats.org/markup-compatibility/2006">
              <mc:Choice xmlns:v="urn:schemas-microsoft-com:vml" Requires="v">
                <p:oleObj spid="_x0000_s1155" name="Photo Editor Photo" r:id="rId7" imgW="4877481" imgH="4877481" progId="">
                  <p:embed/>
                </p:oleObj>
              </mc:Choice>
              <mc:Fallback>
                <p:oleObj name="Photo Editor Photo" r:id="rId7" imgW="4877481" imgH="4877481"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192" y="2748268"/>
                        <a:ext cx="1454150"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32">
                                  <a:alpha val="50000"/>
                                </a:srgbClr>
                              </a:outerShdw>
                            </a:effectLst>
                          </a14:hiddenEffects>
                        </a:ext>
                      </a:extLst>
                    </p:spPr>
                  </p:pic>
                </p:oleObj>
              </mc:Fallback>
            </mc:AlternateContent>
          </a:graphicData>
        </a:graphic>
      </p:graphicFrame>
      <p:graphicFrame>
        <p:nvGraphicFramePr>
          <p:cNvPr id="8" name="Object 73"/>
          <p:cNvGraphicFramePr>
            <a:graphicFrameLocks noChangeAspect="1"/>
          </p:cNvGraphicFramePr>
          <p:nvPr>
            <p:extLst>
              <p:ext uri="{D42A27DB-BD31-4B8C-83A1-F6EECF244321}">
                <p14:modId xmlns:p14="http://schemas.microsoft.com/office/powerpoint/2010/main" val="3545006478"/>
              </p:ext>
            </p:extLst>
          </p:nvPr>
        </p:nvGraphicFramePr>
        <p:xfrm>
          <a:off x="1330908" y="3403222"/>
          <a:ext cx="1271587" cy="1247775"/>
        </p:xfrm>
        <a:graphic>
          <a:graphicData uri="http://schemas.openxmlformats.org/presentationml/2006/ole">
            <mc:AlternateContent xmlns:mc="http://schemas.openxmlformats.org/markup-compatibility/2006">
              <mc:Choice xmlns:v="urn:schemas-microsoft-com:vml" Requires="v">
                <p:oleObj spid="_x0000_s1156" name="Photo Editor Photo" r:id="rId9" imgW="1561905" imgH="1533739" progId="">
                  <p:embed/>
                </p:oleObj>
              </mc:Choice>
              <mc:Fallback>
                <p:oleObj name="Photo Editor Photo" r:id="rId9" imgW="1561905" imgH="1533739"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0908" y="3403222"/>
                        <a:ext cx="1271587"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32">
                                  <a:alpha val="50000"/>
                                </a:srgbClr>
                              </a:outerShdw>
                            </a:effectLst>
                          </a14:hiddenEffects>
                        </a:ext>
                      </a:extLst>
                    </p:spPr>
                  </p:pic>
                </p:oleObj>
              </mc:Fallback>
            </mc:AlternateContent>
          </a:graphicData>
        </a:graphic>
      </p:graphicFrame>
    </p:spTree>
    <p:extLst>
      <p:ext uri="{BB962C8B-B14F-4D97-AF65-F5344CB8AC3E}">
        <p14:creationId xmlns:p14="http://schemas.microsoft.com/office/powerpoint/2010/main" val="161574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11147" y="-1"/>
            <a:ext cx="13645813" cy="6977559"/>
          </a:xfrm>
          <a:prstGeom prst="rect">
            <a:avLst/>
          </a:prstGeom>
        </p:spPr>
      </p:pic>
      <p:sp>
        <p:nvSpPr>
          <p:cNvPr id="5" name="Rectangle 4"/>
          <p:cNvSpPr/>
          <p:nvPr/>
        </p:nvSpPr>
        <p:spPr>
          <a:xfrm>
            <a:off x="721173" y="1567987"/>
            <a:ext cx="7635024" cy="2062138"/>
          </a:xfrm>
          <a:prstGeom prst="rect">
            <a:avLst/>
          </a:prstGeom>
          <a:solidFill>
            <a:schemeClr val="bg1">
              <a:lumMod val="50000"/>
              <a:alpha val="61000"/>
            </a:schemeClr>
          </a:soli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2370" y="1003514"/>
            <a:ext cx="7271890" cy="2548215"/>
          </a:xfrm>
        </p:spPr>
        <p:txBody>
          <a:bodyPr/>
          <a:lstStyle/>
          <a:p>
            <a:r>
              <a:rPr lang="en-US" sz="6600" dirty="0" smtClean="0">
                <a:solidFill>
                  <a:srgbClr val="000000"/>
                </a:solidFill>
              </a:rPr>
              <a:t>Oh, that was great! (applause)</a:t>
            </a:r>
            <a:endParaRPr lang="en-US" sz="6600" dirty="0">
              <a:solidFill>
                <a:srgbClr val="000000"/>
              </a:solidFill>
            </a:endParaRPr>
          </a:p>
        </p:txBody>
      </p:sp>
      <p:sp>
        <p:nvSpPr>
          <p:cNvPr id="6" name="Rectangle 5"/>
          <p:cNvSpPr/>
          <p:nvPr/>
        </p:nvSpPr>
        <p:spPr>
          <a:xfrm>
            <a:off x="1787254" y="3622057"/>
            <a:ext cx="6568943" cy="1442410"/>
          </a:xfrm>
          <a:prstGeom prst="rect">
            <a:avLst/>
          </a:prstGeom>
          <a:solidFill>
            <a:schemeClr val="bg1">
              <a:lumMod val="50000"/>
              <a:alpha val="54000"/>
            </a:schemeClr>
          </a:soli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2021307" y="3771245"/>
            <a:ext cx="5886769" cy="2806600"/>
          </a:xfrm>
        </p:spPr>
        <p:txBody>
          <a:bodyPr>
            <a:noAutofit/>
          </a:bodyPr>
          <a:lstStyle/>
          <a:p>
            <a:r>
              <a:rPr lang="en-US" sz="3200" dirty="0" smtClean="0">
                <a:solidFill>
                  <a:srgbClr val="000000"/>
                </a:solidFill>
              </a:rPr>
              <a:t>So what? Why do we care about what you just showed us?</a:t>
            </a:r>
            <a:endParaRPr lang="en-US" sz="3200" dirty="0">
              <a:solidFill>
                <a:srgbClr val="000000"/>
              </a:solidFill>
            </a:endParaRPr>
          </a:p>
        </p:txBody>
      </p:sp>
    </p:spTree>
    <p:extLst>
      <p:ext uri="{BB962C8B-B14F-4D97-AF65-F5344CB8AC3E}">
        <p14:creationId xmlns:p14="http://schemas.microsoft.com/office/powerpoint/2010/main" val="40622614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140"/>
            <a:ext cx="8229600" cy="1395329"/>
          </a:xfrm>
        </p:spPr>
        <p:txBody>
          <a:bodyPr/>
          <a:lstStyle/>
          <a:p>
            <a:r>
              <a:rPr lang="en-US" sz="4400" dirty="0" smtClean="0"/>
              <a:t>Developing observing platforms to address SDG’s</a:t>
            </a:r>
            <a:endParaRPr lang="en-US" sz="4400" dirty="0"/>
          </a:p>
        </p:txBody>
      </p:sp>
      <p:sp>
        <p:nvSpPr>
          <p:cNvPr id="4" name="Content Placeholder 3"/>
          <p:cNvSpPr>
            <a:spLocks noGrp="1"/>
          </p:cNvSpPr>
          <p:nvPr>
            <p:ph sz="half" idx="2"/>
          </p:nvPr>
        </p:nvSpPr>
        <p:spPr>
          <a:xfrm>
            <a:off x="4634752" y="2477924"/>
            <a:ext cx="4052047" cy="3997878"/>
          </a:xfrm>
        </p:spPr>
        <p:txBody>
          <a:bodyPr>
            <a:noAutofit/>
          </a:bodyPr>
          <a:lstStyle/>
          <a:p>
            <a:r>
              <a:rPr lang="en-US" sz="2000" dirty="0" smtClean="0"/>
              <a:t>What are the needs?</a:t>
            </a:r>
          </a:p>
          <a:p>
            <a:r>
              <a:rPr lang="en-US" sz="2000" dirty="0" smtClean="0"/>
              <a:t>What type of observing system is required?</a:t>
            </a:r>
          </a:p>
          <a:p>
            <a:r>
              <a:rPr lang="en-US" sz="2000" dirty="0" smtClean="0"/>
              <a:t>What phenomena are associated with the needs? (i.e. scales)</a:t>
            </a:r>
          </a:p>
          <a:p>
            <a:r>
              <a:rPr lang="en-US" sz="2000" dirty="0" smtClean="0"/>
              <a:t>What existing strategies and Earth Observing data can address the needs?</a:t>
            </a:r>
          </a:p>
          <a:p>
            <a:r>
              <a:rPr lang="en-US" sz="2000" dirty="0" smtClean="0"/>
              <a:t>What are the gaps?</a:t>
            </a:r>
            <a:endParaRPr lang="en-US" sz="2000" dirty="0"/>
          </a:p>
        </p:txBody>
      </p:sp>
      <p:sp>
        <p:nvSpPr>
          <p:cNvPr id="7" name="Hexagon 6"/>
          <p:cNvSpPr/>
          <p:nvPr/>
        </p:nvSpPr>
        <p:spPr>
          <a:xfrm>
            <a:off x="1222857" y="3559338"/>
            <a:ext cx="2022835" cy="1608044"/>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smtClean="0">
                <a:solidFill>
                  <a:schemeClr val="tx1">
                    <a:lumMod val="85000"/>
                    <a:lumOff val="15000"/>
                  </a:schemeClr>
                </a:solidFill>
              </a:rPr>
              <a:t>Observations</a:t>
            </a:r>
            <a:endParaRPr lang="en-US" sz="1600" dirty="0">
              <a:solidFill>
                <a:schemeClr val="tx1">
                  <a:lumMod val="85000"/>
                  <a:lumOff val="15000"/>
                </a:schemeClr>
              </a:solidFill>
            </a:endParaRPr>
          </a:p>
        </p:txBody>
      </p:sp>
      <p:sp>
        <p:nvSpPr>
          <p:cNvPr id="6" name="Down Arrow 5"/>
          <p:cNvSpPr/>
          <p:nvPr/>
        </p:nvSpPr>
        <p:spPr>
          <a:xfrm>
            <a:off x="1269891" y="2304944"/>
            <a:ext cx="1910455" cy="1645879"/>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smtClean="0">
                <a:solidFill>
                  <a:schemeClr val="tx1">
                    <a:lumMod val="85000"/>
                    <a:lumOff val="15000"/>
                  </a:schemeClr>
                </a:solidFill>
              </a:rPr>
              <a:t>Needs</a:t>
            </a:r>
            <a:endParaRPr lang="en-US" sz="1600" dirty="0">
              <a:solidFill>
                <a:schemeClr val="tx1">
                  <a:lumMod val="85000"/>
                  <a:lumOff val="15000"/>
                </a:schemeClr>
              </a:solidFill>
            </a:endParaRPr>
          </a:p>
        </p:txBody>
      </p:sp>
      <p:sp>
        <p:nvSpPr>
          <p:cNvPr id="8" name="Down Arrow 7"/>
          <p:cNvSpPr/>
          <p:nvPr/>
        </p:nvSpPr>
        <p:spPr>
          <a:xfrm>
            <a:off x="1175826" y="5017572"/>
            <a:ext cx="2116484" cy="174046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solidFill>
                  <a:schemeClr val="tx1">
                    <a:lumMod val="85000"/>
                    <a:lumOff val="15000"/>
                  </a:schemeClr>
                </a:solidFill>
              </a:rPr>
              <a:t>Data/products</a:t>
            </a:r>
            <a:endParaRPr lang="en-US" sz="1600" dirty="0">
              <a:solidFill>
                <a:schemeClr val="tx1">
                  <a:lumMod val="85000"/>
                  <a:lumOff val="15000"/>
                </a:schemeClr>
              </a:solidFill>
            </a:endParaRPr>
          </a:p>
        </p:txBody>
      </p:sp>
      <p:sp>
        <p:nvSpPr>
          <p:cNvPr id="9" name="U-Turn Arrow 8"/>
          <p:cNvSpPr/>
          <p:nvPr/>
        </p:nvSpPr>
        <p:spPr>
          <a:xfrm rot="16200000">
            <a:off x="130193" y="4440439"/>
            <a:ext cx="1494533" cy="955365"/>
          </a:xfrm>
          <a:prstGeom prst="utur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600" dirty="0">
              <a:solidFill>
                <a:schemeClr val="tx1">
                  <a:lumMod val="85000"/>
                  <a:lumOff val="15000"/>
                </a:schemeClr>
              </a:solidFill>
            </a:endParaRPr>
          </a:p>
        </p:txBody>
      </p:sp>
      <p:sp>
        <p:nvSpPr>
          <p:cNvPr id="10" name="Curved Left Arrow 9"/>
          <p:cNvSpPr/>
          <p:nvPr/>
        </p:nvSpPr>
        <p:spPr>
          <a:xfrm rot="10800000" flipH="1">
            <a:off x="3180346" y="2701220"/>
            <a:ext cx="801245" cy="2964168"/>
          </a:xfrm>
          <a:prstGeom prst="curvedLef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600">
              <a:solidFill>
                <a:schemeClr val="tx1">
                  <a:lumMod val="85000"/>
                  <a:lumOff val="15000"/>
                </a:schemeClr>
              </a:solidFill>
            </a:endParaRPr>
          </a:p>
        </p:txBody>
      </p:sp>
    </p:spTree>
    <p:extLst>
      <p:ext uri="{BB962C8B-B14F-4D97-AF65-F5344CB8AC3E}">
        <p14:creationId xmlns:p14="http://schemas.microsoft.com/office/powerpoint/2010/main" val="39463300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7623" y="279541"/>
            <a:ext cx="4311359" cy="5772904"/>
          </a:xfrm>
        </p:spPr>
        <p:txBody>
          <a:bodyPr>
            <a:normAutofit/>
          </a:bodyPr>
          <a:lstStyle/>
          <a:p>
            <a:pPr>
              <a:lnSpc>
                <a:spcPct val="110000"/>
              </a:lnSpc>
              <a:spcBef>
                <a:spcPts val="800"/>
              </a:spcBef>
            </a:pPr>
            <a:r>
              <a:rPr lang="en-US" dirty="0" smtClean="0"/>
              <a:t>Prioritized list of variables </a:t>
            </a:r>
            <a:r>
              <a:rPr lang="en-US" dirty="0"/>
              <a:t>essential for </a:t>
            </a:r>
            <a:r>
              <a:rPr lang="en-US" dirty="0" smtClean="0"/>
              <a:t>the development </a:t>
            </a:r>
            <a:r>
              <a:rPr lang="en-US" dirty="0"/>
              <a:t>and validation of policies </a:t>
            </a:r>
            <a:r>
              <a:rPr lang="en-US" dirty="0" smtClean="0"/>
              <a:t>in support </a:t>
            </a:r>
            <a:r>
              <a:rPr lang="en-US" dirty="0"/>
              <a:t>of </a:t>
            </a:r>
            <a:r>
              <a:rPr lang="en-US" dirty="0" smtClean="0"/>
              <a:t>SDG implementation</a:t>
            </a:r>
            <a:endParaRPr lang="en-US" dirty="0"/>
          </a:p>
          <a:p>
            <a:pPr>
              <a:lnSpc>
                <a:spcPct val="110000"/>
              </a:lnSpc>
              <a:spcBef>
                <a:spcPts val="800"/>
              </a:spcBef>
            </a:pPr>
            <a:r>
              <a:rPr lang="en-US" dirty="0" smtClean="0"/>
              <a:t>We already have a list of Essential Ocean Variables drafted by the Global Ocean Observing System (GOOS)</a:t>
            </a:r>
          </a:p>
        </p:txBody>
      </p:sp>
      <p:pic>
        <p:nvPicPr>
          <p:cNvPr id="1030" name="Picture 6" descr="mage result for SDG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617" y="241690"/>
            <a:ext cx="1717462" cy="171316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72454" y="2019671"/>
            <a:ext cx="3997806" cy="5853113"/>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1946275"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6pPr>
            <a:lvl7pPr marL="2173288"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7pPr>
            <a:lvl8pPr marL="2398713"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8pPr>
            <a:lvl9pPr marL="2625725"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9pPr>
          </a:lstStyle>
          <a:p>
            <a:pPr>
              <a:lnSpc>
                <a:spcPct val="110000"/>
              </a:lnSpc>
              <a:spcBef>
                <a:spcPts val="600"/>
              </a:spcBef>
            </a:pPr>
            <a:r>
              <a:rPr lang="en-US" sz="1500" dirty="0" smtClean="0">
                <a:solidFill>
                  <a:schemeClr val="bg1"/>
                </a:solidFill>
              </a:rPr>
              <a:t>Sustainably manage and protect marine and coastal ecosystems. </a:t>
            </a:r>
          </a:p>
          <a:p>
            <a:pPr>
              <a:lnSpc>
                <a:spcPct val="110000"/>
              </a:lnSpc>
              <a:spcBef>
                <a:spcPts val="600"/>
              </a:spcBef>
            </a:pPr>
            <a:r>
              <a:rPr lang="en-US" sz="1500" dirty="0" smtClean="0">
                <a:solidFill>
                  <a:schemeClr val="bg1"/>
                </a:solidFill>
              </a:rPr>
              <a:t>Minimize and address the impacts of ocean acidification.</a:t>
            </a:r>
          </a:p>
          <a:p>
            <a:pPr>
              <a:lnSpc>
                <a:spcPct val="110000"/>
              </a:lnSpc>
              <a:spcBef>
                <a:spcPts val="600"/>
              </a:spcBef>
            </a:pPr>
            <a:r>
              <a:rPr lang="en-US" sz="1500" dirty="0">
                <a:solidFill>
                  <a:schemeClr val="bg1"/>
                </a:solidFill>
              </a:rPr>
              <a:t>I</a:t>
            </a:r>
            <a:r>
              <a:rPr lang="en-US" sz="1500" dirty="0" smtClean="0">
                <a:solidFill>
                  <a:schemeClr val="bg1"/>
                </a:solidFill>
              </a:rPr>
              <a:t>ncrease the economic benefits to Small Island developing States from the sustainable use of marine resources, including through sustainable management of fisheries, aquaculture and tourism.</a:t>
            </a:r>
            <a:endParaRPr lang="en-US" sz="1500" dirty="0">
              <a:solidFill>
                <a:schemeClr val="bg1"/>
              </a:solidFill>
            </a:endParaRPr>
          </a:p>
          <a:p>
            <a:pPr>
              <a:lnSpc>
                <a:spcPct val="110000"/>
              </a:lnSpc>
              <a:spcBef>
                <a:spcPts val="600"/>
              </a:spcBef>
            </a:pPr>
            <a:r>
              <a:rPr lang="en-US" sz="1500" dirty="0" smtClean="0">
                <a:solidFill>
                  <a:schemeClr val="bg1"/>
                </a:solidFill>
              </a:rPr>
              <a:t>Increase scientific knowledge, develop research capacity and transfer marine technology to improve ocean health and to enhance the contribution of marine biodiversity to the development of developing countries, in particular small island developing States and least developed countries </a:t>
            </a:r>
          </a:p>
          <a:p>
            <a:endParaRPr lang="en-US" sz="1500" dirty="0">
              <a:solidFill>
                <a:schemeClr val="bg1"/>
              </a:solidFill>
            </a:endParaRPr>
          </a:p>
        </p:txBody>
      </p:sp>
    </p:spTree>
    <p:extLst>
      <p:ext uri="{BB962C8B-B14F-4D97-AF65-F5344CB8AC3E}">
        <p14:creationId xmlns:p14="http://schemas.microsoft.com/office/powerpoint/2010/main" val="1219415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normAutofit/>
          </a:bodyPr>
          <a:lstStyle/>
          <a:p>
            <a:r>
              <a:rPr lang="en-US" altLang="en-US" sz="3200" dirty="0" smtClean="0">
                <a:ea typeface="ＭＳ Ｐゴシック" charset="-128"/>
              </a:rPr>
              <a:t>Essential Ocean Variables (EOVs)</a:t>
            </a:r>
            <a:br>
              <a:rPr lang="en-US" altLang="en-US" sz="3200" dirty="0" smtClean="0">
                <a:ea typeface="ＭＳ Ｐゴシック" charset="-128"/>
              </a:rPr>
            </a:br>
            <a:r>
              <a:rPr lang="en-US" altLang="en-US" sz="2400" i="1" u="sng" dirty="0" smtClean="0">
                <a:solidFill>
                  <a:srgbClr val="FFFFFF"/>
                </a:solidFill>
                <a:ea typeface="ＭＳ Ｐゴシック" charset="-128"/>
              </a:rPr>
              <a:t>goosocean.org</a:t>
            </a:r>
            <a:r>
              <a:rPr lang="en-US" altLang="en-US" sz="2400" i="1" u="sng" dirty="0">
                <a:solidFill>
                  <a:srgbClr val="FFFFFF"/>
                </a:solidFill>
                <a:ea typeface="ＭＳ Ｐゴシック" charset="-128"/>
              </a:rPr>
              <a:t>/eov </a:t>
            </a:r>
            <a:endParaRPr lang="en-US" altLang="en-US" i="1" u="sng" dirty="0">
              <a:solidFill>
                <a:srgbClr val="FFFFFF"/>
              </a:solidFill>
              <a:ea typeface="ＭＳ Ｐゴシック" charset="-128"/>
            </a:endParaRPr>
          </a:p>
        </p:txBody>
      </p:sp>
      <p:pic>
        <p:nvPicPr>
          <p:cNvPr id="31746"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755" r="-10755"/>
          <a:stretch/>
        </p:blipFill>
        <p:spPr>
          <a:xfrm>
            <a:off x="128333" y="1771410"/>
            <a:ext cx="8970762" cy="5086590"/>
          </a:xfrm>
        </p:spPr>
      </p:pic>
    </p:spTree>
    <p:extLst>
      <p:ext uri="{BB962C8B-B14F-4D97-AF65-F5344CB8AC3E}">
        <p14:creationId xmlns:p14="http://schemas.microsoft.com/office/powerpoint/2010/main" val="21718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7623" y="279541"/>
            <a:ext cx="4311359" cy="5772904"/>
          </a:xfrm>
        </p:spPr>
        <p:txBody>
          <a:bodyPr>
            <a:normAutofit/>
          </a:bodyPr>
          <a:lstStyle/>
          <a:p>
            <a:pPr>
              <a:lnSpc>
                <a:spcPct val="110000"/>
              </a:lnSpc>
              <a:spcBef>
                <a:spcPts val="800"/>
              </a:spcBef>
            </a:pPr>
            <a:r>
              <a:rPr lang="en-US" dirty="0"/>
              <a:t>There are different levels of “maturity” </a:t>
            </a:r>
            <a:r>
              <a:rPr lang="en-US" dirty="0" smtClean="0"/>
              <a:t>for each Essential </a:t>
            </a:r>
            <a:r>
              <a:rPr lang="en-US" dirty="0"/>
              <a:t>Ocean Variables (EOV’s</a:t>
            </a:r>
            <a:r>
              <a:rPr lang="en-US" dirty="0" smtClean="0"/>
              <a:t>). This impacts </a:t>
            </a:r>
            <a:r>
              <a:rPr lang="en-US" dirty="0"/>
              <a:t>the </a:t>
            </a:r>
            <a:r>
              <a:rPr lang="en-US" dirty="0" smtClean="0"/>
              <a:t>capacity of employing that EOV for assessment. </a:t>
            </a:r>
            <a:endParaRPr lang="en-US" dirty="0"/>
          </a:p>
          <a:p>
            <a:pPr>
              <a:lnSpc>
                <a:spcPct val="110000"/>
              </a:lnSpc>
              <a:spcBef>
                <a:spcPts val="800"/>
              </a:spcBef>
            </a:pPr>
            <a:r>
              <a:rPr lang="en-US" dirty="0" smtClean="0"/>
              <a:t>What is the </a:t>
            </a:r>
            <a:r>
              <a:rPr lang="en-US" dirty="0"/>
              <a:t>existing observing capacity in </a:t>
            </a:r>
            <a:r>
              <a:rPr lang="en-US" dirty="0" smtClean="0"/>
              <a:t>sampling?</a:t>
            </a:r>
          </a:p>
          <a:p>
            <a:pPr>
              <a:lnSpc>
                <a:spcPct val="110000"/>
              </a:lnSpc>
              <a:spcBef>
                <a:spcPts val="800"/>
              </a:spcBef>
            </a:pPr>
            <a:r>
              <a:rPr lang="en-US" dirty="0" smtClean="0"/>
              <a:t>Consider </a:t>
            </a:r>
            <a:r>
              <a:rPr lang="en-US" dirty="0" smtClean="0"/>
              <a:t>requirements </a:t>
            </a:r>
            <a:r>
              <a:rPr lang="en-US" dirty="0"/>
              <a:t>(input) and observing products (output</a:t>
            </a:r>
            <a:r>
              <a:rPr lang="en-US" dirty="0" smtClean="0"/>
              <a:t>)</a:t>
            </a:r>
            <a:r>
              <a:rPr lang="en-US" dirty="0"/>
              <a:t> </a:t>
            </a:r>
            <a:r>
              <a:rPr lang="en-US" dirty="0" smtClean="0"/>
              <a:t>needed to inform about </a:t>
            </a:r>
            <a:r>
              <a:rPr lang="en-US" dirty="0"/>
              <a:t>ocean state </a:t>
            </a:r>
            <a:endParaRPr lang="en-US" dirty="0" smtClean="0"/>
          </a:p>
          <a:p>
            <a:r>
              <a:rPr lang="en-US" dirty="0" smtClean="0"/>
              <a:t>Should we start with assessing baseline </a:t>
            </a:r>
            <a:r>
              <a:rPr lang="en-US" dirty="0"/>
              <a:t>data </a:t>
            </a:r>
            <a:r>
              <a:rPr lang="en-US" dirty="0" smtClean="0"/>
              <a:t>?</a:t>
            </a:r>
            <a:endParaRPr lang="en-US" dirty="0"/>
          </a:p>
          <a:p>
            <a:pPr>
              <a:lnSpc>
                <a:spcPct val="110000"/>
              </a:lnSpc>
              <a:spcBef>
                <a:spcPts val="800"/>
              </a:spcBef>
            </a:pPr>
            <a:endParaRPr lang="en-US" dirty="0"/>
          </a:p>
          <a:p>
            <a:pPr>
              <a:lnSpc>
                <a:spcPct val="110000"/>
              </a:lnSpc>
              <a:spcBef>
                <a:spcPts val="800"/>
              </a:spcBef>
            </a:pPr>
            <a:endParaRPr lang="en-US" dirty="0" smtClean="0"/>
          </a:p>
        </p:txBody>
      </p:sp>
      <p:pic>
        <p:nvPicPr>
          <p:cNvPr id="1030" name="Picture 6" descr="mage result for SDG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617" y="241690"/>
            <a:ext cx="1717462" cy="171316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72454" y="2019671"/>
            <a:ext cx="3997806" cy="5853113"/>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1946275"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6pPr>
            <a:lvl7pPr marL="2173288"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7pPr>
            <a:lvl8pPr marL="2398713"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8pPr>
            <a:lvl9pPr marL="2625725"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9pPr>
          </a:lstStyle>
          <a:p>
            <a:pPr>
              <a:lnSpc>
                <a:spcPct val="110000"/>
              </a:lnSpc>
              <a:spcBef>
                <a:spcPts val="600"/>
              </a:spcBef>
            </a:pPr>
            <a:r>
              <a:rPr lang="en-US" sz="1500" dirty="0" smtClean="0">
                <a:solidFill>
                  <a:schemeClr val="bg1"/>
                </a:solidFill>
              </a:rPr>
              <a:t>Sustainably manage and protect marine and coastal ecosystems. </a:t>
            </a:r>
          </a:p>
          <a:p>
            <a:pPr>
              <a:lnSpc>
                <a:spcPct val="110000"/>
              </a:lnSpc>
              <a:spcBef>
                <a:spcPts val="600"/>
              </a:spcBef>
            </a:pPr>
            <a:r>
              <a:rPr lang="en-US" sz="1500" dirty="0" smtClean="0">
                <a:solidFill>
                  <a:schemeClr val="bg1"/>
                </a:solidFill>
              </a:rPr>
              <a:t>Minimize and address the impacts of ocean acidification.</a:t>
            </a:r>
          </a:p>
          <a:p>
            <a:pPr>
              <a:lnSpc>
                <a:spcPct val="110000"/>
              </a:lnSpc>
              <a:spcBef>
                <a:spcPts val="600"/>
              </a:spcBef>
            </a:pPr>
            <a:r>
              <a:rPr lang="en-US" sz="1500" dirty="0">
                <a:solidFill>
                  <a:schemeClr val="bg1"/>
                </a:solidFill>
              </a:rPr>
              <a:t>I</a:t>
            </a:r>
            <a:r>
              <a:rPr lang="en-US" sz="1500" dirty="0" smtClean="0">
                <a:solidFill>
                  <a:schemeClr val="bg1"/>
                </a:solidFill>
              </a:rPr>
              <a:t>ncrease the economic benefits to Small Island developing States from the sustainable use of marine resources, including through sustainable management of fisheries, aquaculture and tourism.</a:t>
            </a:r>
            <a:endParaRPr lang="en-US" sz="1500" dirty="0">
              <a:solidFill>
                <a:schemeClr val="bg1"/>
              </a:solidFill>
            </a:endParaRPr>
          </a:p>
          <a:p>
            <a:pPr>
              <a:lnSpc>
                <a:spcPct val="110000"/>
              </a:lnSpc>
              <a:spcBef>
                <a:spcPts val="600"/>
              </a:spcBef>
            </a:pPr>
            <a:r>
              <a:rPr lang="en-US" sz="1500" dirty="0" smtClean="0">
                <a:solidFill>
                  <a:schemeClr val="bg1"/>
                </a:solidFill>
              </a:rPr>
              <a:t>Increase scientific knowledge, develop research capacity and transfer marine technology to improve ocean health and to enhance the contribution of marine biodiversity to the development of developing countries, in particular small island developing States and least developed countries </a:t>
            </a:r>
          </a:p>
          <a:p>
            <a:endParaRPr lang="en-US" sz="1500" dirty="0">
              <a:solidFill>
                <a:schemeClr val="bg1"/>
              </a:solidFill>
            </a:endParaRPr>
          </a:p>
        </p:txBody>
      </p:sp>
    </p:spTree>
    <p:extLst>
      <p:ext uri="{BB962C8B-B14F-4D97-AF65-F5344CB8AC3E}">
        <p14:creationId xmlns:p14="http://schemas.microsoft.com/office/powerpoint/2010/main" val="24066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221465" cy="6858000"/>
            <a:chOff x="1524000" y="0"/>
            <a:chExt cx="9221465" cy="6858000"/>
          </a:xfrm>
        </p:grpSpPr>
        <p:pic>
          <p:nvPicPr>
            <p:cNvPr id="3" name="Picture 2" descr="Earth Fleet_ColorK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74611">
              <a:off x="6785138" y="5884070"/>
              <a:ext cx="1175166" cy="439963"/>
            </a:xfrm>
            <a:prstGeom prst="rect">
              <a:avLst/>
            </a:prstGeom>
          </p:spPr>
        </p:pic>
        <p:pic>
          <p:nvPicPr>
            <p:cNvPr id="5" name="Picture 4" descr="Landsat_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5042" y="254000"/>
              <a:ext cx="695290" cy="278116"/>
            </a:xfrm>
            <a:prstGeom prst="rect">
              <a:avLst/>
            </a:prstGeom>
          </p:spPr>
        </p:pic>
        <p:pic>
          <p:nvPicPr>
            <p:cNvPr id="6" name="Picture 5" descr="PAC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0130" y="417899"/>
              <a:ext cx="408432" cy="432816"/>
            </a:xfrm>
            <a:prstGeom prst="rect">
              <a:avLst/>
            </a:prstGeom>
          </p:spPr>
        </p:pic>
        <p:pic>
          <p:nvPicPr>
            <p:cNvPr id="7" name="Picture 6" descr="NI-SA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7080" y="1352412"/>
              <a:ext cx="341376" cy="585216"/>
            </a:xfrm>
            <a:prstGeom prst="rect">
              <a:avLst/>
            </a:prstGeom>
          </p:spPr>
        </p:pic>
        <p:pic>
          <p:nvPicPr>
            <p:cNvPr id="8" name="Picture 7" descr="ICESat-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106" y="2530031"/>
              <a:ext cx="658368" cy="512064"/>
            </a:xfrm>
            <a:prstGeom prst="rect">
              <a:avLst/>
            </a:prstGeom>
          </p:spPr>
        </p:pic>
        <p:pic>
          <p:nvPicPr>
            <p:cNvPr id="9" name="Picture 8" descr="CYGNS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8842" y="3238500"/>
              <a:ext cx="1000391" cy="292512"/>
            </a:xfrm>
            <a:prstGeom prst="rect">
              <a:avLst/>
            </a:prstGeom>
          </p:spPr>
        </p:pic>
        <p:pic>
          <p:nvPicPr>
            <p:cNvPr id="10" name="Picture 9" descr="DSCOVR.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0700" y="3366785"/>
              <a:ext cx="509397" cy="283642"/>
            </a:xfrm>
            <a:prstGeom prst="rect">
              <a:avLst/>
            </a:prstGeom>
          </p:spPr>
        </p:pic>
        <p:pic>
          <p:nvPicPr>
            <p:cNvPr id="11" name="Picture 10" descr="SMAP.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4264" y="3369896"/>
              <a:ext cx="627888" cy="865632"/>
            </a:xfrm>
            <a:prstGeom prst="rect">
              <a:avLst/>
            </a:prstGeom>
          </p:spPr>
        </p:pic>
        <p:pic>
          <p:nvPicPr>
            <p:cNvPr id="12" name="Picture 11" descr="G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07320" y="5143500"/>
              <a:ext cx="1523163" cy="747530"/>
            </a:xfrm>
            <a:prstGeom prst="rect">
              <a:avLst/>
            </a:prstGeom>
          </p:spPr>
        </p:pic>
        <p:pic>
          <p:nvPicPr>
            <p:cNvPr id="13" name="Picture 12" descr="OCO-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5053" y="6083300"/>
              <a:ext cx="2265022" cy="655664"/>
            </a:xfrm>
            <a:prstGeom prst="rect">
              <a:avLst/>
            </a:prstGeom>
          </p:spPr>
        </p:pic>
        <p:sp>
          <p:nvSpPr>
            <p:cNvPr id="14" name="TextBox 13"/>
            <p:cNvSpPr txBox="1"/>
            <p:nvPr/>
          </p:nvSpPr>
          <p:spPr>
            <a:xfrm>
              <a:off x="9794614" y="501330"/>
              <a:ext cx="950851" cy="276999"/>
            </a:xfrm>
            <a:prstGeom prst="rect">
              <a:avLst/>
            </a:prstGeom>
            <a:noFill/>
          </p:spPr>
          <p:txBody>
            <a:bodyPr wrap="square" rtlCol="0">
              <a:spAutoFit/>
            </a:bodyPr>
            <a:lstStyle/>
            <a:p>
              <a:r>
                <a:rPr lang="en-US" sz="1200" dirty="0">
                  <a:solidFill>
                    <a:srgbClr val="FDFD5F"/>
                  </a:solidFill>
                  <a:latin typeface="Arial Narrow"/>
                  <a:cs typeface="Arial Narrow"/>
                </a:rPr>
                <a:t>Landsat 9</a:t>
              </a:r>
            </a:p>
          </p:txBody>
        </p:sp>
        <p:sp>
          <p:nvSpPr>
            <p:cNvPr id="15" name="TextBox 14"/>
            <p:cNvSpPr txBox="1"/>
            <p:nvPr/>
          </p:nvSpPr>
          <p:spPr>
            <a:xfrm>
              <a:off x="9370433" y="804800"/>
              <a:ext cx="598675" cy="276999"/>
            </a:xfrm>
            <a:prstGeom prst="rect">
              <a:avLst/>
            </a:prstGeom>
            <a:noFill/>
          </p:spPr>
          <p:txBody>
            <a:bodyPr wrap="square" rtlCol="0">
              <a:spAutoFit/>
            </a:bodyPr>
            <a:lstStyle/>
            <a:p>
              <a:r>
                <a:rPr lang="en-US" sz="1200" dirty="0">
                  <a:solidFill>
                    <a:srgbClr val="FDFD5F"/>
                  </a:solidFill>
                  <a:latin typeface="Arial Narrow"/>
                  <a:cs typeface="Arial Narrow"/>
                </a:rPr>
                <a:t>PACE</a:t>
              </a:r>
            </a:p>
          </p:txBody>
        </p:sp>
        <p:sp>
          <p:nvSpPr>
            <p:cNvPr id="16" name="TextBox 15"/>
            <p:cNvSpPr txBox="1"/>
            <p:nvPr/>
          </p:nvSpPr>
          <p:spPr>
            <a:xfrm>
              <a:off x="6665956" y="1938854"/>
              <a:ext cx="950851" cy="276999"/>
            </a:xfrm>
            <a:prstGeom prst="rect">
              <a:avLst/>
            </a:prstGeom>
            <a:noFill/>
          </p:spPr>
          <p:txBody>
            <a:bodyPr wrap="square" rtlCol="0">
              <a:spAutoFit/>
            </a:bodyPr>
            <a:lstStyle/>
            <a:p>
              <a:r>
                <a:rPr lang="en-US" sz="1200" dirty="0">
                  <a:solidFill>
                    <a:srgbClr val="F1A947"/>
                  </a:solidFill>
                  <a:latin typeface="Arial Narrow"/>
                  <a:cs typeface="Arial Narrow"/>
                </a:rPr>
                <a:t>NI-SAR</a:t>
              </a:r>
            </a:p>
          </p:txBody>
        </p:sp>
        <p:sp>
          <p:nvSpPr>
            <p:cNvPr id="17" name="TextBox 16"/>
            <p:cNvSpPr txBox="1"/>
            <p:nvPr/>
          </p:nvSpPr>
          <p:spPr>
            <a:xfrm>
              <a:off x="6191907" y="2101742"/>
              <a:ext cx="649924" cy="276999"/>
            </a:xfrm>
            <a:prstGeom prst="rect">
              <a:avLst/>
            </a:prstGeom>
            <a:noFill/>
          </p:spPr>
          <p:txBody>
            <a:bodyPr wrap="square" rtlCol="0">
              <a:spAutoFit/>
            </a:bodyPr>
            <a:lstStyle/>
            <a:p>
              <a:r>
                <a:rPr lang="en-US" sz="1200" dirty="0">
                  <a:solidFill>
                    <a:srgbClr val="F1A947"/>
                  </a:solidFill>
                  <a:latin typeface="Arial Narrow"/>
                  <a:cs typeface="Arial Narrow"/>
                </a:rPr>
                <a:t>SWOT</a:t>
              </a:r>
            </a:p>
          </p:txBody>
        </p:sp>
        <p:sp>
          <p:nvSpPr>
            <p:cNvPr id="18" name="TextBox 17"/>
            <p:cNvSpPr txBox="1"/>
            <p:nvPr/>
          </p:nvSpPr>
          <p:spPr>
            <a:xfrm>
              <a:off x="5713570" y="2344475"/>
              <a:ext cx="950851" cy="276999"/>
            </a:xfrm>
            <a:prstGeom prst="rect">
              <a:avLst/>
            </a:prstGeom>
            <a:noFill/>
          </p:spPr>
          <p:txBody>
            <a:bodyPr wrap="square" rtlCol="0">
              <a:spAutoFit/>
            </a:bodyPr>
            <a:lstStyle/>
            <a:p>
              <a:r>
                <a:rPr lang="en-US" sz="1200" dirty="0">
                  <a:solidFill>
                    <a:srgbClr val="F1A947"/>
                  </a:solidFill>
                  <a:latin typeface="Arial Narrow"/>
                  <a:cs typeface="Arial Narrow"/>
                </a:rPr>
                <a:t>TEMPO</a:t>
              </a:r>
            </a:p>
          </p:txBody>
        </p:sp>
        <p:sp>
          <p:nvSpPr>
            <p:cNvPr id="19" name="TextBox 18"/>
            <p:cNvSpPr txBox="1"/>
            <p:nvPr/>
          </p:nvSpPr>
          <p:spPr>
            <a:xfrm>
              <a:off x="5178558" y="2622449"/>
              <a:ext cx="1185703" cy="276999"/>
            </a:xfrm>
            <a:prstGeom prst="rect">
              <a:avLst/>
            </a:prstGeom>
            <a:noFill/>
          </p:spPr>
          <p:txBody>
            <a:bodyPr wrap="square" rtlCol="0">
              <a:spAutoFit/>
            </a:bodyPr>
            <a:lstStyle/>
            <a:p>
              <a:r>
                <a:rPr lang="en-US" sz="1200" dirty="0">
                  <a:solidFill>
                    <a:srgbClr val="F1A947"/>
                  </a:solidFill>
                  <a:latin typeface="Arial Narrow"/>
                  <a:cs typeface="Arial Narrow"/>
                </a:rPr>
                <a:t>GRACE-FO (2)</a:t>
              </a:r>
            </a:p>
          </p:txBody>
        </p:sp>
        <p:sp>
          <p:nvSpPr>
            <p:cNvPr id="20" name="TextBox 19"/>
            <p:cNvSpPr txBox="1"/>
            <p:nvPr/>
          </p:nvSpPr>
          <p:spPr>
            <a:xfrm>
              <a:off x="4929664" y="2870201"/>
              <a:ext cx="1185703" cy="276999"/>
            </a:xfrm>
            <a:prstGeom prst="rect">
              <a:avLst/>
            </a:prstGeom>
            <a:noFill/>
          </p:spPr>
          <p:txBody>
            <a:bodyPr wrap="square" rtlCol="0">
              <a:spAutoFit/>
            </a:bodyPr>
            <a:lstStyle/>
            <a:p>
              <a:r>
                <a:rPr lang="en-US" sz="1200" dirty="0">
                  <a:solidFill>
                    <a:srgbClr val="F1A947"/>
                  </a:solidFill>
                  <a:latin typeface="Arial Narrow"/>
                  <a:cs typeface="Arial Narrow"/>
                </a:rPr>
                <a:t>ICESat-2</a:t>
              </a:r>
            </a:p>
          </p:txBody>
        </p:sp>
        <p:sp>
          <p:nvSpPr>
            <p:cNvPr id="21" name="TextBox 20"/>
            <p:cNvSpPr txBox="1"/>
            <p:nvPr/>
          </p:nvSpPr>
          <p:spPr>
            <a:xfrm>
              <a:off x="5555131" y="2945438"/>
              <a:ext cx="1185703" cy="276999"/>
            </a:xfrm>
            <a:prstGeom prst="rect">
              <a:avLst/>
            </a:prstGeom>
            <a:noFill/>
          </p:spPr>
          <p:txBody>
            <a:bodyPr wrap="square" rtlCol="0">
              <a:spAutoFit/>
            </a:bodyPr>
            <a:lstStyle/>
            <a:p>
              <a:r>
                <a:rPr lang="en-US" sz="1200" dirty="0">
                  <a:solidFill>
                    <a:srgbClr val="9AE882"/>
                  </a:solidFill>
                  <a:latin typeface="Arial Narrow"/>
                  <a:cs typeface="Arial Narrow"/>
                </a:rPr>
                <a:t>CYGNSS (8)</a:t>
              </a:r>
            </a:p>
          </p:txBody>
        </p:sp>
        <p:sp>
          <p:nvSpPr>
            <p:cNvPr id="22" name="TextBox 21"/>
            <p:cNvSpPr txBox="1"/>
            <p:nvPr/>
          </p:nvSpPr>
          <p:spPr>
            <a:xfrm>
              <a:off x="6606534" y="2895601"/>
              <a:ext cx="1513496" cy="430887"/>
            </a:xfrm>
            <a:prstGeom prst="rect">
              <a:avLst/>
            </a:prstGeom>
            <a:noFill/>
          </p:spPr>
          <p:txBody>
            <a:bodyPr wrap="square" rtlCol="0">
              <a:spAutoFit/>
            </a:bodyPr>
            <a:lstStyle/>
            <a:p>
              <a:r>
                <a:rPr lang="en-US" sz="1200" dirty="0">
                  <a:solidFill>
                    <a:srgbClr val="A6FA8C"/>
                  </a:solidFill>
                  <a:latin typeface="Arial Narrow"/>
                  <a:cs typeface="Arial Narrow"/>
                </a:rPr>
                <a:t>NISTAR, EPIC</a:t>
              </a:r>
            </a:p>
            <a:p>
              <a:r>
                <a:rPr lang="en-US" sz="1000" dirty="0">
                  <a:solidFill>
                    <a:srgbClr val="A6FA8C"/>
                  </a:solidFill>
                  <a:latin typeface="Arial Narrow"/>
                  <a:cs typeface="Arial Narrow"/>
                </a:rPr>
                <a:t>(DSCOVR / NOAA)</a:t>
              </a:r>
            </a:p>
          </p:txBody>
        </p:sp>
        <p:sp>
          <p:nvSpPr>
            <p:cNvPr id="23" name="TextBox 22"/>
            <p:cNvSpPr txBox="1"/>
            <p:nvPr/>
          </p:nvSpPr>
          <p:spPr>
            <a:xfrm>
              <a:off x="6449411" y="3949980"/>
              <a:ext cx="1020590" cy="276999"/>
            </a:xfrm>
            <a:prstGeom prst="rect">
              <a:avLst/>
            </a:prstGeom>
            <a:noFill/>
          </p:spPr>
          <p:txBody>
            <a:bodyPr wrap="square" rtlCol="0">
              <a:spAutoFit/>
            </a:bodyPr>
            <a:lstStyle/>
            <a:p>
              <a:r>
                <a:rPr lang="en-US" sz="1200" dirty="0" err="1">
                  <a:solidFill>
                    <a:srgbClr val="B6EEFD"/>
                  </a:solidFill>
                  <a:latin typeface="Arial Narrow"/>
                  <a:cs typeface="Arial Narrow"/>
                </a:rPr>
                <a:t>QuikSCAT</a:t>
              </a:r>
              <a:endParaRPr lang="en-US" sz="1000" dirty="0">
                <a:solidFill>
                  <a:srgbClr val="A6FA8C"/>
                </a:solidFill>
                <a:latin typeface="Arial Narrow"/>
                <a:cs typeface="Arial Narrow"/>
              </a:endParaRPr>
            </a:p>
          </p:txBody>
        </p:sp>
        <p:sp>
          <p:nvSpPr>
            <p:cNvPr id="24" name="TextBox 23"/>
            <p:cNvSpPr txBox="1"/>
            <p:nvPr/>
          </p:nvSpPr>
          <p:spPr>
            <a:xfrm>
              <a:off x="5711275" y="4018550"/>
              <a:ext cx="1009533" cy="430887"/>
            </a:xfrm>
            <a:prstGeom prst="rect">
              <a:avLst/>
            </a:prstGeom>
            <a:noFill/>
          </p:spPr>
          <p:txBody>
            <a:bodyPr wrap="square" rtlCol="0">
              <a:spAutoFit/>
            </a:bodyPr>
            <a:lstStyle/>
            <a:p>
              <a:r>
                <a:rPr lang="en-US" sz="1200" dirty="0">
                  <a:solidFill>
                    <a:srgbClr val="B6EEFD"/>
                  </a:solidFill>
                  <a:latin typeface="Arial Narrow"/>
                  <a:cs typeface="Arial Narrow"/>
                </a:rPr>
                <a:t>Landsat 7</a:t>
              </a:r>
            </a:p>
            <a:p>
              <a:r>
                <a:rPr lang="en-US" sz="1000" dirty="0">
                  <a:solidFill>
                    <a:srgbClr val="B6EEFD"/>
                  </a:solidFill>
                  <a:latin typeface="Arial Narrow"/>
                  <a:cs typeface="Arial Narrow"/>
                </a:rPr>
                <a:t>(USGS)</a:t>
              </a:r>
              <a:endParaRPr lang="en-US" sz="1000" dirty="0">
                <a:solidFill>
                  <a:srgbClr val="A6FA8C"/>
                </a:solidFill>
                <a:latin typeface="Arial Narrow"/>
                <a:cs typeface="Arial Narrow"/>
              </a:endParaRPr>
            </a:p>
          </p:txBody>
        </p:sp>
        <p:sp>
          <p:nvSpPr>
            <p:cNvPr id="25" name="TextBox 24"/>
            <p:cNvSpPr txBox="1"/>
            <p:nvPr/>
          </p:nvSpPr>
          <p:spPr>
            <a:xfrm>
              <a:off x="5351566" y="4337233"/>
              <a:ext cx="599655" cy="276999"/>
            </a:xfrm>
            <a:prstGeom prst="rect">
              <a:avLst/>
            </a:prstGeom>
            <a:noFill/>
          </p:spPr>
          <p:txBody>
            <a:bodyPr wrap="square" rtlCol="0">
              <a:spAutoFit/>
            </a:bodyPr>
            <a:lstStyle/>
            <a:p>
              <a:r>
                <a:rPr lang="en-US" sz="1200" dirty="0">
                  <a:solidFill>
                    <a:srgbClr val="B6EEFD"/>
                  </a:solidFill>
                  <a:latin typeface="Arial Narrow"/>
                  <a:cs typeface="Arial Narrow"/>
                </a:rPr>
                <a:t>Terra</a:t>
              </a:r>
              <a:endParaRPr lang="en-US" sz="1000" dirty="0">
                <a:solidFill>
                  <a:srgbClr val="A6FA8C"/>
                </a:solidFill>
                <a:latin typeface="Arial Narrow"/>
                <a:cs typeface="Arial Narrow"/>
              </a:endParaRPr>
            </a:p>
          </p:txBody>
        </p:sp>
        <p:sp>
          <p:nvSpPr>
            <p:cNvPr id="26" name="TextBox 25"/>
            <p:cNvSpPr txBox="1"/>
            <p:nvPr/>
          </p:nvSpPr>
          <p:spPr>
            <a:xfrm>
              <a:off x="5530234" y="4735854"/>
              <a:ext cx="599655" cy="276999"/>
            </a:xfrm>
            <a:prstGeom prst="rect">
              <a:avLst/>
            </a:prstGeom>
            <a:noFill/>
          </p:spPr>
          <p:txBody>
            <a:bodyPr wrap="square" rtlCol="0">
              <a:spAutoFit/>
            </a:bodyPr>
            <a:lstStyle/>
            <a:p>
              <a:r>
                <a:rPr lang="en-US" sz="1200" dirty="0">
                  <a:solidFill>
                    <a:srgbClr val="B6EEFD"/>
                  </a:solidFill>
                  <a:latin typeface="Arial Narrow"/>
                  <a:cs typeface="Arial Narrow"/>
                </a:rPr>
                <a:t>Aqua</a:t>
              </a:r>
              <a:endParaRPr lang="en-US" sz="1000" dirty="0">
                <a:solidFill>
                  <a:srgbClr val="A6FA8C"/>
                </a:solidFill>
                <a:latin typeface="Arial Narrow"/>
                <a:cs typeface="Arial Narrow"/>
              </a:endParaRPr>
            </a:p>
          </p:txBody>
        </p:sp>
        <p:sp>
          <p:nvSpPr>
            <p:cNvPr id="27" name="TextBox 26"/>
            <p:cNvSpPr txBox="1"/>
            <p:nvPr/>
          </p:nvSpPr>
          <p:spPr>
            <a:xfrm>
              <a:off x="5959375" y="5130562"/>
              <a:ext cx="735590" cy="276999"/>
            </a:xfrm>
            <a:prstGeom prst="rect">
              <a:avLst/>
            </a:prstGeom>
            <a:noFill/>
          </p:spPr>
          <p:txBody>
            <a:bodyPr wrap="square" rtlCol="0">
              <a:spAutoFit/>
            </a:bodyPr>
            <a:lstStyle/>
            <a:p>
              <a:r>
                <a:rPr lang="en-US" sz="1200" dirty="0" err="1">
                  <a:solidFill>
                    <a:srgbClr val="B6EEFD"/>
                  </a:solidFill>
                  <a:latin typeface="Arial Narrow"/>
                  <a:cs typeface="Arial Narrow"/>
                </a:rPr>
                <a:t>CloudSat</a:t>
              </a:r>
              <a:endParaRPr lang="en-US" sz="1000" dirty="0">
                <a:solidFill>
                  <a:srgbClr val="A6FA8C"/>
                </a:solidFill>
                <a:latin typeface="Arial Narrow"/>
                <a:cs typeface="Arial Narrow"/>
              </a:endParaRPr>
            </a:p>
          </p:txBody>
        </p:sp>
        <p:sp>
          <p:nvSpPr>
            <p:cNvPr id="28" name="TextBox 27"/>
            <p:cNvSpPr txBox="1"/>
            <p:nvPr/>
          </p:nvSpPr>
          <p:spPr>
            <a:xfrm>
              <a:off x="6738060" y="5300389"/>
              <a:ext cx="735590" cy="276999"/>
            </a:xfrm>
            <a:prstGeom prst="rect">
              <a:avLst/>
            </a:prstGeom>
            <a:noFill/>
          </p:spPr>
          <p:txBody>
            <a:bodyPr wrap="square" rtlCol="0">
              <a:spAutoFit/>
            </a:bodyPr>
            <a:lstStyle/>
            <a:p>
              <a:r>
                <a:rPr lang="en-US" sz="1200" dirty="0">
                  <a:solidFill>
                    <a:srgbClr val="B6EEFD"/>
                  </a:solidFill>
                  <a:latin typeface="Arial Narrow"/>
                  <a:cs typeface="Arial Narrow"/>
                </a:rPr>
                <a:t>CALIPSO</a:t>
              </a:r>
              <a:endParaRPr lang="en-US" sz="1000" dirty="0">
                <a:solidFill>
                  <a:srgbClr val="A6FA8C"/>
                </a:solidFill>
                <a:latin typeface="Arial Narrow"/>
                <a:cs typeface="Arial Narrow"/>
              </a:endParaRPr>
            </a:p>
          </p:txBody>
        </p:sp>
        <p:sp>
          <p:nvSpPr>
            <p:cNvPr id="29" name="TextBox 28"/>
            <p:cNvSpPr txBox="1"/>
            <p:nvPr/>
          </p:nvSpPr>
          <p:spPr>
            <a:xfrm>
              <a:off x="7315306" y="5628943"/>
              <a:ext cx="735590" cy="276999"/>
            </a:xfrm>
            <a:prstGeom prst="rect">
              <a:avLst/>
            </a:prstGeom>
            <a:noFill/>
          </p:spPr>
          <p:txBody>
            <a:bodyPr wrap="square" rtlCol="0">
              <a:spAutoFit/>
            </a:bodyPr>
            <a:lstStyle/>
            <a:p>
              <a:r>
                <a:rPr lang="en-US" sz="1200" dirty="0">
                  <a:solidFill>
                    <a:srgbClr val="B6EEFD"/>
                  </a:solidFill>
                  <a:latin typeface="Arial Narrow"/>
                  <a:cs typeface="Arial Narrow"/>
                </a:rPr>
                <a:t>Aura</a:t>
              </a:r>
              <a:endParaRPr lang="en-US" sz="1000" dirty="0">
                <a:solidFill>
                  <a:srgbClr val="A6FA8C"/>
                </a:solidFill>
                <a:latin typeface="Arial Narrow"/>
                <a:cs typeface="Arial Narrow"/>
              </a:endParaRPr>
            </a:p>
          </p:txBody>
        </p:sp>
        <p:sp>
          <p:nvSpPr>
            <p:cNvPr id="30" name="TextBox 29"/>
            <p:cNvSpPr txBox="1"/>
            <p:nvPr/>
          </p:nvSpPr>
          <p:spPr>
            <a:xfrm>
              <a:off x="4517157" y="3667764"/>
              <a:ext cx="678802" cy="276999"/>
            </a:xfrm>
            <a:prstGeom prst="rect">
              <a:avLst/>
            </a:prstGeom>
            <a:noFill/>
          </p:spPr>
          <p:txBody>
            <a:bodyPr wrap="square" rtlCol="0">
              <a:spAutoFit/>
            </a:bodyPr>
            <a:lstStyle/>
            <a:p>
              <a:r>
                <a:rPr lang="en-US" sz="1200" dirty="0">
                  <a:solidFill>
                    <a:srgbClr val="A6FA8C"/>
                  </a:solidFill>
                  <a:latin typeface="Arial Narrow"/>
                  <a:cs typeface="Arial Narrow"/>
                </a:rPr>
                <a:t>SMAP</a:t>
              </a:r>
              <a:endParaRPr lang="en-US" sz="1000" dirty="0">
                <a:solidFill>
                  <a:srgbClr val="A6FA8C"/>
                </a:solidFill>
                <a:latin typeface="Arial Narrow"/>
                <a:cs typeface="Arial Narrow"/>
              </a:endParaRPr>
            </a:p>
          </p:txBody>
        </p:sp>
        <p:sp>
          <p:nvSpPr>
            <p:cNvPr id="31" name="TextBox 30"/>
            <p:cNvSpPr txBox="1"/>
            <p:nvPr/>
          </p:nvSpPr>
          <p:spPr>
            <a:xfrm>
              <a:off x="3802662" y="4309097"/>
              <a:ext cx="1053896" cy="430887"/>
            </a:xfrm>
            <a:prstGeom prst="rect">
              <a:avLst/>
            </a:prstGeom>
            <a:noFill/>
          </p:spPr>
          <p:txBody>
            <a:bodyPr wrap="square" rtlCol="0">
              <a:spAutoFit/>
            </a:bodyPr>
            <a:lstStyle/>
            <a:p>
              <a:r>
                <a:rPr lang="en-US" sz="1200" dirty="0" err="1">
                  <a:solidFill>
                    <a:srgbClr val="A6FA8C"/>
                  </a:solidFill>
                  <a:latin typeface="Arial Narrow"/>
                  <a:cs typeface="Arial Narrow"/>
                </a:rPr>
                <a:t>Suomi</a:t>
              </a:r>
              <a:r>
                <a:rPr lang="en-US" sz="1200" dirty="0">
                  <a:solidFill>
                    <a:srgbClr val="A6FA8C"/>
                  </a:solidFill>
                  <a:latin typeface="Arial Narrow"/>
                  <a:cs typeface="Arial Narrow"/>
                </a:rPr>
                <a:t> NPP </a:t>
              </a:r>
              <a:r>
                <a:rPr lang="en-US" sz="1000" dirty="0">
                  <a:solidFill>
                    <a:srgbClr val="A6FA8C"/>
                  </a:solidFill>
                  <a:latin typeface="Arial Narrow"/>
                  <a:cs typeface="Arial Narrow"/>
                </a:rPr>
                <a:t>(NOAA)</a:t>
              </a:r>
            </a:p>
          </p:txBody>
        </p:sp>
        <p:sp>
          <p:nvSpPr>
            <p:cNvPr id="32" name="TextBox 31"/>
            <p:cNvSpPr txBox="1"/>
            <p:nvPr/>
          </p:nvSpPr>
          <p:spPr>
            <a:xfrm>
              <a:off x="3702839" y="4807132"/>
              <a:ext cx="1053896" cy="430887"/>
            </a:xfrm>
            <a:prstGeom prst="rect">
              <a:avLst/>
            </a:prstGeom>
            <a:noFill/>
          </p:spPr>
          <p:txBody>
            <a:bodyPr wrap="square" rtlCol="0">
              <a:spAutoFit/>
            </a:bodyPr>
            <a:lstStyle/>
            <a:p>
              <a:r>
                <a:rPr lang="en-US" sz="1200" dirty="0">
                  <a:solidFill>
                    <a:srgbClr val="A6FA8C"/>
                  </a:solidFill>
                  <a:latin typeface="Arial Narrow"/>
                  <a:cs typeface="Arial Narrow"/>
                </a:rPr>
                <a:t>Landsat 8</a:t>
              </a:r>
            </a:p>
            <a:p>
              <a:r>
                <a:rPr lang="en-US" sz="1000" dirty="0">
                  <a:solidFill>
                    <a:srgbClr val="A6FA8C"/>
                  </a:solidFill>
                  <a:latin typeface="Arial Narrow"/>
                  <a:cs typeface="Arial Narrow"/>
                </a:rPr>
                <a:t>(USGS)</a:t>
              </a:r>
            </a:p>
          </p:txBody>
        </p:sp>
        <p:sp>
          <p:nvSpPr>
            <p:cNvPr id="33" name="TextBox 32"/>
            <p:cNvSpPr txBox="1"/>
            <p:nvPr/>
          </p:nvSpPr>
          <p:spPr>
            <a:xfrm>
              <a:off x="3799758" y="5462455"/>
              <a:ext cx="526948" cy="276999"/>
            </a:xfrm>
            <a:prstGeom prst="rect">
              <a:avLst/>
            </a:prstGeom>
            <a:noFill/>
          </p:spPr>
          <p:txBody>
            <a:bodyPr wrap="square" rtlCol="0">
              <a:spAutoFit/>
            </a:bodyPr>
            <a:lstStyle/>
            <a:p>
              <a:r>
                <a:rPr lang="en-US" sz="1200" dirty="0">
                  <a:solidFill>
                    <a:srgbClr val="B6EEFD"/>
                  </a:solidFill>
                  <a:latin typeface="Arial Narrow"/>
                  <a:cs typeface="Arial Narrow"/>
                </a:rPr>
                <a:t>GPM</a:t>
              </a:r>
              <a:endParaRPr lang="en-US" sz="1000" dirty="0">
                <a:solidFill>
                  <a:srgbClr val="B6EEFD"/>
                </a:solidFill>
                <a:latin typeface="Arial Narrow"/>
                <a:cs typeface="Arial Narrow"/>
              </a:endParaRPr>
            </a:p>
          </p:txBody>
        </p:sp>
        <p:sp>
          <p:nvSpPr>
            <p:cNvPr id="34" name="TextBox 33"/>
            <p:cNvSpPr txBox="1"/>
            <p:nvPr/>
          </p:nvSpPr>
          <p:spPr>
            <a:xfrm>
              <a:off x="4352108" y="6188699"/>
              <a:ext cx="599665" cy="276999"/>
            </a:xfrm>
            <a:prstGeom prst="rect">
              <a:avLst/>
            </a:prstGeom>
            <a:noFill/>
          </p:spPr>
          <p:txBody>
            <a:bodyPr wrap="square" rtlCol="0">
              <a:spAutoFit/>
            </a:bodyPr>
            <a:lstStyle/>
            <a:p>
              <a:r>
                <a:rPr lang="en-US" sz="1200" dirty="0">
                  <a:solidFill>
                    <a:srgbClr val="A6FA8C"/>
                  </a:solidFill>
                  <a:latin typeface="Arial Narrow"/>
                  <a:cs typeface="Arial Narrow"/>
                </a:rPr>
                <a:t>OCO-2</a:t>
              </a:r>
              <a:endParaRPr lang="en-US" sz="1000" dirty="0">
                <a:solidFill>
                  <a:srgbClr val="A6FA8C"/>
                </a:solidFill>
                <a:latin typeface="Arial Narrow"/>
                <a:cs typeface="Arial Narrow"/>
              </a:endParaRPr>
            </a:p>
          </p:txBody>
        </p:sp>
        <p:sp>
          <p:nvSpPr>
            <p:cNvPr id="35" name="TextBox 34"/>
            <p:cNvSpPr txBox="1"/>
            <p:nvPr/>
          </p:nvSpPr>
          <p:spPr>
            <a:xfrm>
              <a:off x="8066878" y="5944801"/>
              <a:ext cx="1500553" cy="276999"/>
            </a:xfrm>
            <a:prstGeom prst="rect">
              <a:avLst/>
            </a:prstGeom>
            <a:noFill/>
          </p:spPr>
          <p:txBody>
            <a:bodyPr wrap="square" rtlCol="0">
              <a:spAutoFit/>
            </a:bodyPr>
            <a:lstStyle/>
            <a:p>
              <a:r>
                <a:rPr lang="en-US" sz="1200" dirty="0">
                  <a:solidFill>
                    <a:srgbClr val="B6EEFD"/>
                  </a:solidFill>
                  <a:latin typeface="Arial Narrow"/>
                  <a:cs typeface="Arial Narrow"/>
                </a:rPr>
                <a:t>OSTM/Jason-2 </a:t>
              </a:r>
              <a:r>
                <a:rPr lang="en-US" sz="1000" dirty="0">
                  <a:solidFill>
                    <a:srgbClr val="B6EEFD"/>
                  </a:solidFill>
                  <a:latin typeface="Arial Narrow"/>
                  <a:cs typeface="Arial Narrow"/>
                </a:rPr>
                <a:t>(NOAA)</a:t>
              </a:r>
              <a:endParaRPr lang="en-US" sz="1000" dirty="0">
                <a:solidFill>
                  <a:srgbClr val="A6FA8C"/>
                </a:solidFill>
                <a:latin typeface="Arial Narrow"/>
                <a:cs typeface="Arial Narrow"/>
              </a:endParaRPr>
            </a:p>
          </p:txBody>
        </p:sp>
        <p:grpSp>
          <p:nvGrpSpPr>
            <p:cNvPr id="36" name="Group 35"/>
            <p:cNvGrpSpPr/>
            <p:nvPr/>
          </p:nvGrpSpPr>
          <p:grpSpPr>
            <a:xfrm>
              <a:off x="1792647" y="2901936"/>
              <a:ext cx="1313774" cy="1063572"/>
              <a:chOff x="286427" y="227316"/>
              <a:chExt cx="1313774" cy="1063572"/>
            </a:xfrm>
          </p:grpSpPr>
          <p:sp>
            <p:nvSpPr>
              <p:cNvPr id="64" name="Rectangle 63"/>
              <p:cNvSpPr/>
              <p:nvPr/>
            </p:nvSpPr>
            <p:spPr>
              <a:xfrm>
                <a:off x="286427" y="227316"/>
                <a:ext cx="1296840" cy="1063572"/>
              </a:xfrm>
              <a:prstGeom prst="rect">
                <a:avLst/>
              </a:prstGeom>
              <a:solidFill>
                <a:schemeClr val="tx1">
                  <a:alpha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397563" y="356283"/>
                <a:ext cx="118871" cy="118871"/>
              </a:xfrm>
              <a:prstGeom prst="rect">
                <a:avLst/>
              </a:prstGeom>
              <a:solidFill>
                <a:srgbClr val="FDFD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397563" y="580394"/>
                <a:ext cx="118871" cy="118871"/>
              </a:xfrm>
              <a:prstGeom prst="rect">
                <a:avLst/>
              </a:prstGeom>
              <a:solidFill>
                <a:srgbClr val="E49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1A947"/>
                  </a:solidFill>
                </a:endParaRPr>
              </a:p>
            </p:txBody>
          </p:sp>
          <p:sp>
            <p:nvSpPr>
              <p:cNvPr id="67" name="Rectangle 66"/>
              <p:cNvSpPr/>
              <p:nvPr/>
            </p:nvSpPr>
            <p:spPr>
              <a:xfrm>
                <a:off x="397563" y="804505"/>
                <a:ext cx="118871" cy="118871"/>
              </a:xfrm>
              <a:prstGeom prst="rect">
                <a:avLst/>
              </a:prstGeom>
              <a:solidFill>
                <a:srgbClr val="A6FA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397563" y="1028617"/>
                <a:ext cx="118871" cy="118871"/>
              </a:xfrm>
              <a:prstGeom prst="rect">
                <a:avLst/>
              </a:prstGeom>
              <a:solidFill>
                <a:srgbClr val="B6EE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69" name="TextBox 68"/>
              <p:cNvSpPr txBox="1"/>
              <p:nvPr/>
            </p:nvSpPr>
            <p:spPr>
              <a:xfrm>
                <a:off x="475027" y="266700"/>
                <a:ext cx="950851" cy="276999"/>
              </a:xfrm>
              <a:prstGeom prst="rect">
                <a:avLst/>
              </a:prstGeom>
              <a:noFill/>
            </p:spPr>
            <p:txBody>
              <a:bodyPr wrap="square" rtlCol="0">
                <a:spAutoFit/>
              </a:bodyPr>
              <a:lstStyle/>
              <a:p>
                <a:r>
                  <a:rPr lang="en-US" sz="1200" dirty="0">
                    <a:solidFill>
                      <a:srgbClr val="FDFD5F"/>
                    </a:solidFill>
                    <a:latin typeface="Arial Narrow"/>
                    <a:cs typeface="Arial Narrow"/>
                  </a:rPr>
                  <a:t>Formulation</a:t>
                </a:r>
              </a:p>
            </p:txBody>
          </p:sp>
          <p:sp>
            <p:nvSpPr>
              <p:cNvPr id="70" name="TextBox 69"/>
              <p:cNvSpPr txBox="1"/>
              <p:nvPr/>
            </p:nvSpPr>
            <p:spPr>
              <a:xfrm>
                <a:off x="475027" y="492277"/>
                <a:ext cx="1125174" cy="276999"/>
              </a:xfrm>
              <a:prstGeom prst="rect">
                <a:avLst/>
              </a:prstGeom>
              <a:noFill/>
            </p:spPr>
            <p:txBody>
              <a:bodyPr wrap="square" rtlCol="0">
                <a:spAutoFit/>
              </a:bodyPr>
              <a:lstStyle/>
              <a:p>
                <a:r>
                  <a:rPr lang="en-US" sz="1200" dirty="0">
                    <a:solidFill>
                      <a:srgbClr val="F1A947"/>
                    </a:solidFill>
                    <a:latin typeface="Arial Narrow"/>
                    <a:cs typeface="Arial Narrow"/>
                  </a:rPr>
                  <a:t>Implementation</a:t>
                </a:r>
              </a:p>
            </p:txBody>
          </p:sp>
          <p:sp>
            <p:nvSpPr>
              <p:cNvPr id="71" name="TextBox 70"/>
              <p:cNvSpPr txBox="1"/>
              <p:nvPr/>
            </p:nvSpPr>
            <p:spPr>
              <a:xfrm>
                <a:off x="475027" y="717854"/>
                <a:ext cx="1023574" cy="276999"/>
              </a:xfrm>
              <a:prstGeom prst="rect">
                <a:avLst/>
              </a:prstGeom>
              <a:noFill/>
            </p:spPr>
            <p:txBody>
              <a:bodyPr wrap="square" rtlCol="0">
                <a:spAutoFit/>
              </a:bodyPr>
              <a:lstStyle/>
              <a:p>
                <a:r>
                  <a:rPr lang="en-US" sz="1200" dirty="0">
                    <a:solidFill>
                      <a:srgbClr val="A6FA8C"/>
                    </a:solidFill>
                    <a:latin typeface="Arial Narrow"/>
                    <a:cs typeface="Arial Narrow"/>
                  </a:rPr>
                  <a:t>Primary Ops</a:t>
                </a:r>
              </a:p>
            </p:txBody>
          </p:sp>
          <p:sp>
            <p:nvSpPr>
              <p:cNvPr id="72" name="TextBox 71"/>
              <p:cNvSpPr txBox="1"/>
              <p:nvPr/>
            </p:nvSpPr>
            <p:spPr>
              <a:xfrm>
                <a:off x="475027" y="943430"/>
                <a:ext cx="1023574" cy="276999"/>
              </a:xfrm>
              <a:prstGeom prst="rect">
                <a:avLst/>
              </a:prstGeom>
              <a:noFill/>
            </p:spPr>
            <p:txBody>
              <a:bodyPr wrap="square" rtlCol="0">
                <a:spAutoFit/>
              </a:bodyPr>
              <a:lstStyle/>
              <a:p>
                <a:r>
                  <a:rPr lang="en-US" sz="1200" dirty="0">
                    <a:solidFill>
                      <a:srgbClr val="B6EEFD"/>
                    </a:solidFill>
                    <a:latin typeface="Arial Narrow"/>
                    <a:cs typeface="Arial Narrow"/>
                  </a:rPr>
                  <a:t>Extended Ops</a:t>
                </a:r>
              </a:p>
            </p:txBody>
          </p:sp>
        </p:grpSp>
        <p:sp>
          <p:nvSpPr>
            <p:cNvPr id="37" name="TextBox 36"/>
            <p:cNvSpPr txBox="1"/>
            <p:nvPr/>
          </p:nvSpPr>
          <p:spPr>
            <a:xfrm>
              <a:off x="1701881" y="1054764"/>
              <a:ext cx="2540001" cy="923330"/>
            </a:xfrm>
            <a:prstGeom prst="rect">
              <a:avLst/>
            </a:prstGeom>
            <a:noFill/>
          </p:spPr>
          <p:txBody>
            <a:bodyPr wrap="square" rtlCol="0">
              <a:spAutoFit/>
            </a:bodyPr>
            <a:lstStyle/>
            <a:p>
              <a:r>
                <a:rPr lang="en-US" sz="1400" b="1" dirty="0">
                  <a:solidFill>
                    <a:schemeClr val="bg1"/>
                  </a:solidFill>
                  <a:latin typeface="Arial Narrow"/>
                  <a:cs typeface="Arial Narrow"/>
                </a:rPr>
                <a:t>ISS Instruments</a:t>
              </a:r>
            </a:p>
            <a:p>
              <a:endParaRPr lang="en-US" sz="400" dirty="0">
                <a:solidFill>
                  <a:schemeClr val="bg1"/>
                </a:solidFill>
                <a:latin typeface="Arial Narrow"/>
                <a:cs typeface="Arial Narrow"/>
              </a:endParaRPr>
            </a:p>
            <a:p>
              <a:r>
                <a:rPr lang="en-US" sz="1200" dirty="0">
                  <a:solidFill>
                    <a:srgbClr val="A6FA8C"/>
                  </a:solidFill>
                  <a:latin typeface="Arial Narrow"/>
                  <a:cs typeface="Arial Narrow"/>
                </a:rPr>
                <a:t>LIS, SAGE III</a:t>
              </a:r>
            </a:p>
            <a:p>
              <a:r>
                <a:rPr lang="en-US" sz="1200" dirty="0">
                  <a:solidFill>
                    <a:srgbClr val="F1A947"/>
                  </a:solidFill>
                  <a:latin typeface="Arial Narrow"/>
                  <a:cs typeface="Arial Narrow"/>
                </a:rPr>
                <a:t>TSIS-1, OCO-3, ECOSTRESS</a:t>
              </a:r>
              <a:r>
                <a:rPr lang="en-US" sz="1200" dirty="0">
                  <a:solidFill>
                    <a:srgbClr val="E49E42"/>
                  </a:solidFill>
                  <a:latin typeface="Arial Narrow"/>
                  <a:cs typeface="Arial Narrow"/>
                </a:rPr>
                <a:t>, GEDI </a:t>
              </a:r>
              <a:br>
                <a:rPr lang="en-US" sz="1200" dirty="0">
                  <a:solidFill>
                    <a:srgbClr val="E49E42"/>
                  </a:solidFill>
                  <a:latin typeface="Arial Narrow"/>
                  <a:cs typeface="Arial Narrow"/>
                </a:rPr>
              </a:br>
              <a:r>
                <a:rPr lang="en-US" sz="1200" dirty="0">
                  <a:solidFill>
                    <a:srgbClr val="FDFD5F"/>
                  </a:solidFill>
                  <a:latin typeface="Arial Narrow"/>
                  <a:cs typeface="Arial Narrow"/>
                </a:rPr>
                <a:t>CLARREO-PF</a:t>
              </a:r>
            </a:p>
          </p:txBody>
        </p:sp>
        <p:sp>
          <p:nvSpPr>
            <p:cNvPr id="38" name="TextBox 37"/>
            <p:cNvSpPr txBox="1"/>
            <p:nvPr/>
          </p:nvSpPr>
          <p:spPr>
            <a:xfrm>
              <a:off x="7118710" y="1713392"/>
              <a:ext cx="997221" cy="295466"/>
            </a:xfrm>
            <a:prstGeom prst="rect">
              <a:avLst/>
            </a:prstGeom>
            <a:noFill/>
          </p:spPr>
          <p:txBody>
            <a:bodyPr wrap="square" rtlCol="0">
              <a:spAutoFit/>
            </a:bodyPr>
            <a:lstStyle/>
            <a:p>
              <a:pPr>
                <a:lnSpc>
                  <a:spcPct val="110000"/>
                </a:lnSpc>
              </a:pPr>
              <a:r>
                <a:rPr lang="en-US" sz="1200" dirty="0">
                  <a:solidFill>
                    <a:srgbClr val="F1A947"/>
                  </a:solidFill>
                  <a:latin typeface="Arial Narrow"/>
                  <a:cs typeface="Arial Narrow"/>
                </a:rPr>
                <a:t>Sentinel-6A/B</a:t>
              </a:r>
              <a:endParaRPr lang="en-US" sz="900" dirty="0">
                <a:solidFill>
                  <a:srgbClr val="F1A947"/>
                </a:solidFill>
                <a:latin typeface="Arial Narrow"/>
                <a:cs typeface="Arial Narrow"/>
              </a:endParaRPr>
            </a:p>
          </p:txBody>
        </p:sp>
        <p:sp>
          <p:nvSpPr>
            <p:cNvPr id="39" name="TextBox 38"/>
            <p:cNvSpPr txBox="1"/>
            <p:nvPr/>
          </p:nvSpPr>
          <p:spPr>
            <a:xfrm>
              <a:off x="1714576" y="2069850"/>
              <a:ext cx="2181784" cy="738635"/>
            </a:xfrm>
            <a:prstGeom prst="rect">
              <a:avLst/>
            </a:prstGeom>
            <a:noFill/>
          </p:spPr>
          <p:txBody>
            <a:bodyPr wrap="square" lIns="91412" tIns="45706" rIns="91412" bIns="45706" rtlCol="0">
              <a:spAutoFit/>
            </a:bodyPr>
            <a:lstStyle/>
            <a:p>
              <a:pPr defTabSz="914120"/>
              <a:r>
                <a:rPr lang="en-US" sz="1400" b="1" dirty="0">
                  <a:solidFill>
                    <a:schemeClr val="bg1"/>
                  </a:solidFill>
                  <a:latin typeface="Arial Narrow"/>
                  <a:cs typeface="Arial Narrow"/>
                </a:rPr>
                <a:t>JPSS-2 Instruments</a:t>
              </a:r>
            </a:p>
            <a:p>
              <a:pPr defTabSz="914120"/>
              <a:r>
                <a:rPr lang="en-US" sz="400" dirty="0">
                  <a:solidFill>
                    <a:srgbClr val="FDFD5F"/>
                  </a:solidFill>
                  <a:latin typeface="Arial Narrow"/>
                  <a:cs typeface="Arial Narrow"/>
                </a:rPr>
                <a:t/>
              </a:r>
              <a:br>
                <a:rPr lang="en-US" sz="400" dirty="0">
                  <a:solidFill>
                    <a:srgbClr val="FDFD5F"/>
                  </a:solidFill>
                  <a:latin typeface="Arial Narrow"/>
                  <a:cs typeface="Arial Narrow"/>
                </a:rPr>
              </a:br>
              <a:r>
                <a:rPr lang="en-US" sz="1200" dirty="0">
                  <a:solidFill>
                    <a:srgbClr val="F1A947"/>
                  </a:solidFill>
                  <a:latin typeface="Arial Narrow"/>
                  <a:cs typeface="Arial Narrow"/>
                </a:rPr>
                <a:t>RBI, OMPS-Limb </a:t>
              </a:r>
            </a:p>
            <a:p>
              <a:pPr defTabSz="914120"/>
              <a:endParaRPr lang="en-US" sz="1200" dirty="0">
                <a:solidFill>
                  <a:srgbClr val="A6FA8C"/>
                </a:solidFill>
                <a:latin typeface="Arial Narrow"/>
                <a:cs typeface="Arial Narrow"/>
              </a:endParaRPr>
            </a:p>
          </p:txBody>
        </p:sp>
        <p:sp>
          <p:nvSpPr>
            <p:cNvPr id="40" name="TextBox 39"/>
            <p:cNvSpPr txBox="1"/>
            <p:nvPr/>
          </p:nvSpPr>
          <p:spPr>
            <a:xfrm>
              <a:off x="1691720" y="274985"/>
              <a:ext cx="4234100" cy="461665"/>
            </a:xfrm>
            <a:prstGeom prst="rect">
              <a:avLst/>
            </a:prstGeom>
            <a:noFill/>
          </p:spPr>
          <p:txBody>
            <a:bodyPr wrap="square" rtlCol="0">
              <a:spAutoFit/>
            </a:bodyPr>
            <a:lstStyle/>
            <a:p>
              <a:r>
                <a:rPr lang="en-US" sz="2400" b="1">
                  <a:solidFill>
                    <a:schemeClr val="bg1"/>
                  </a:solidFill>
                  <a:latin typeface="Arial" charset="0"/>
                  <a:ea typeface="Arial" charset="0"/>
                  <a:cs typeface="Arial" charset="0"/>
                </a:rPr>
                <a:t>Earth </a:t>
              </a:r>
              <a:r>
                <a:rPr lang="en-US" sz="2400" b="1" dirty="0">
                  <a:solidFill>
                    <a:schemeClr val="bg1"/>
                  </a:solidFill>
                  <a:latin typeface="Arial" charset="0"/>
                  <a:ea typeface="Arial" charset="0"/>
                  <a:cs typeface="Arial" charset="0"/>
                </a:rPr>
                <a:t>Science Missions</a:t>
              </a:r>
              <a:endParaRPr lang="en-US" sz="2400" dirty="0">
                <a:solidFill>
                  <a:schemeClr val="bg1"/>
                </a:solidFill>
                <a:latin typeface="Arial" charset="0"/>
                <a:ea typeface="Arial" charset="0"/>
                <a:cs typeface="Arial" charset="0"/>
              </a:endParaRPr>
            </a:p>
          </p:txBody>
        </p:sp>
        <p:pic>
          <p:nvPicPr>
            <p:cNvPr id="41" name="Picture 4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23300" y="555171"/>
              <a:ext cx="530352" cy="473529"/>
            </a:xfrm>
            <a:prstGeom prst="rect">
              <a:avLst/>
            </a:prstGeom>
            <a:ln>
              <a:noFill/>
            </a:ln>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08009" y="889000"/>
              <a:ext cx="497078" cy="289560"/>
            </a:xfrm>
            <a:prstGeom prst="rect">
              <a:avLst/>
            </a:prstGeom>
          </p:spPr>
        </p:pic>
        <p:pic>
          <p:nvPicPr>
            <p:cNvPr id="43" name="Picture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40100" y="3733800"/>
              <a:ext cx="822960" cy="627888"/>
            </a:xfrm>
            <a:prstGeom prst="rect">
              <a:avLst/>
            </a:prstGeom>
          </p:spPr>
        </p:pic>
        <p:pic>
          <p:nvPicPr>
            <p:cNvPr id="44" name="Picture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13300" y="2184400"/>
              <a:ext cx="579120" cy="481584"/>
            </a:xfrm>
            <a:prstGeom prst="rect">
              <a:avLst/>
            </a:prstGeom>
          </p:spPr>
        </p:pic>
        <p:pic>
          <p:nvPicPr>
            <p:cNvPr id="45" name="Picture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97200" y="1059153"/>
              <a:ext cx="863600" cy="452147"/>
            </a:xfrm>
            <a:prstGeom prst="rect">
              <a:avLst/>
            </a:prstGeom>
          </p:spPr>
        </p:pic>
        <p:pic>
          <p:nvPicPr>
            <p:cNvPr id="46" name="Picture 4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938060">
              <a:off x="5105401" y="1968499"/>
              <a:ext cx="798576" cy="298704"/>
            </a:xfrm>
            <a:prstGeom prst="rect">
              <a:avLst/>
            </a:prstGeom>
          </p:spPr>
        </p:pic>
        <p:pic>
          <p:nvPicPr>
            <p:cNvPr id="47" name="Picture 4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04100" y="3505200"/>
              <a:ext cx="436626" cy="485140"/>
            </a:xfrm>
            <a:prstGeom prst="rect">
              <a:avLst/>
            </a:prstGeom>
          </p:spPr>
        </p:pic>
        <p:pic>
          <p:nvPicPr>
            <p:cNvPr id="48" name="Picture 4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1176156">
              <a:off x="4711699" y="4762501"/>
              <a:ext cx="786384" cy="402336"/>
            </a:xfrm>
            <a:prstGeom prst="rect">
              <a:avLst/>
            </a:prstGeom>
          </p:spPr>
        </p:pic>
        <p:pic>
          <p:nvPicPr>
            <p:cNvPr id="49" name="Picture 4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83200" y="5181600"/>
              <a:ext cx="755904" cy="579120"/>
            </a:xfrm>
            <a:prstGeom prst="rect">
              <a:avLst/>
            </a:prstGeom>
          </p:spPr>
        </p:pic>
        <p:pic>
          <p:nvPicPr>
            <p:cNvPr id="50" name="Picture 4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994400" y="5562600"/>
              <a:ext cx="967741" cy="651364"/>
            </a:xfrm>
            <a:prstGeom prst="rect">
              <a:avLst/>
            </a:prstGeom>
          </p:spPr>
        </p:pic>
        <p:pic>
          <p:nvPicPr>
            <p:cNvPr id="51" name="Picture 5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26000" y="4076700"/>
              <a:ext cx="676436" cy="467868"/>
            </a:xfrm>
            <a:prstGeom prst="rect">
              <a:avLst/>
            </a:prstGeom>
          </p:spPr>
        </p:pic>
        <p:pic>
          <p:nvPicPr>
            <p:cNvPr id="52" name="Picture 5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894026">
              <a:off x="7503011" y="1065374"/>
              <a:ext cx="801453" cy="299780"/>
            </a:xfrm>
            <a:prstGeom prst="rect">
              <a:avLst/>
            </a:prstGeom>
          </p:spPr>
        </p:pic>
        <p:sp>
          <p:nvSpPr>
            <p:cNvPr id="53" name="TextBox 52"/>
            <p:cNvSpPr txBox="1"/>
            <p:nvPr/>
          </p:nvSpPr>
          <p:spPr>
            <a:xfrm>
              <a:off x="7880710" y="1511300"/>
              <a:ext cx="564791" cy="295466"/>
            </a:xfrm>
            <a:prstGeom prst="rect">
              <a:avLst/>
            </a:prstGeom>
            <a:noFill/>
          </p:spPr>
          <p:txBody>
            <a:bodyPr wrap="square" rtlCol="0">
              <a:spAutoFit/>
            </a:bodyPr>
            <a:lstStyle/>
            <a:p>
              <a:pPr>
                <a:lnSpc>
                  <a:spcPct val="110000"/>
                </a:lnSpc>
              </a:pPr>
              <a:r>
                <a:rPr lang="en-US" sz="1200">
                  <a:solidFill>
                    <a:srgbClr val="F5E952"/>
                  </a:solidFill>
                  <a:latin typeface="Arial Narrow"/>
                  <a:cs typeface="Arial Narrow"/>
                </a:rPr>
                <a:t>MAIA</a:t>
              </a:r>
              <a:endParaRPr lang="en-US" sz="900" dirty="0">
                <a:solidFill>
                  <a:srgbClr val="F5E952"/>
                </a:solidFill>
                <a:latin typeface="Arial Narrow"/>
                <a:cs typeface="Arial Narrow"/>
              </a:endParaRPr>
            </a:p>
          </p:txBody>
        </p:sp>
        <p:sp>
          <p:nvSpPr>
            <p:cNvPr id="54" name="TextBox 53"/>
            <p:cNvSpPr txBox="1"/>
            <p:nvPr/>
          </p:nvSpPr>
          <p:spPr>
            <a:xfrm>
              <a:off x="8782410" y="990600"/>
              <a:ext cx="856891" cy="295466"/>
            </a:xfrm>
            <a:prstGeom prst="rect">
              <a:avLst/>
            </a:prstGeom>
            <a:noFill/>
          </p:spPr>
          <p:txBody>
            <a:bodyPr wrap="square" rtlCol="0">
              <a:spAutoFit/>
            </a:bodyPr>
            <a:lstStyle/>
            <a:p>
              <a:pPr>
                <a:lnSpc>
                  <a:spcPct val="110000"/>
                </a:lnSpc>
              </a:pPr>
              <a:r>
                <a:rPr lang="en-US" sz="1200">
                  <a:solidFill>
                    <a:srgbClr val="F5E952"/>
                  </a:solidFill>
                  <a:latin typeface="Arial Narrow"/>
                  <a:cs typeface="Arial Narrow"/>
                </a:rPr>
                <a:t>GeoCARB</a:t>
              </a:r>
              <a:endParaRPr lang="en-US" sz="900" dirty="0">
                <a:solidFill>
                  <a:srgbClr val="F5E952"/>
                </a:solidFill>
                <a:latin typeface="Arial Narrow"/>
                <a:cs typeface="Arial Narrow"/>
              </a:endParaRPr>
            </a:p>
          </p:txBody>
        </p:sp>
        <p:sp>
          <p:nvSpPr>
            <p:cNvPr id="55" name="TextBox 54"/>
            <p:cNvSpPr txBox="1"/>
            <p:nvPr/>
          </p:nvSpPr>
          <p:spPr>
            <a:xfrm>
              <a:off x="8210910" y="1257300"/>
              <a:ext cx="1212491" cy="295466"/>
            </a:xfrm>
            <a:prstGeom prst="rect">
              <a:avLst/>
            </a:prstGeom>
            <a:noFill/>
          </p:spPr>
          <p:txBody>
            <a:bodyPr wrap="square" rtlCol="0">
              <a:spAutoFit/>
            </a:bodyPr>
            <a:lstStyle/>
            <a:p>
              <a:pPr>
                <a:lnSpc>
                  <a:spcPct val="110000"/>
                </a:lnSpc>
              </a:pPr>
              <a:r>
                <a:rPr lang="en-US" sz="1200">
                  <a:solidFill>
                    <a:srgbClr val="F5E952"/>
                  </a:solidFill>
                  <a:latin typeface="Arial Narrow"/>
                  <a:cs typeface="Arial Narrow"/>
                </a:rPr>
                <a:t>TROPICS (12)</a:t>
              </a:r>
              <a:endParaRPr lang="en-US" sz="900" dirty="0">
                <a:solidFill>
                  <a:srgbClr val="F5E952"/>
                </a:solidFill>
                <a:latin typeface="Arial Narrow"/>
                <a:cs typeface="Arial Narrow"/>
              </a:endParaRPr>
            </a:p>
          </p:txBody>
        </p:sp>
        <p:pic>
          <p:nvPicPr>
            <p:cNvPr id="56" name="Picture 5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15848" y="3568700"/>
              <a:ext cx="353359" cy="419100"/>
            </a:xfrm>
            <a:prstGeom prst="rect">
              <a:avLst/>
            </a:prstGeom>
          </p:spPr>
        </p:pic>
        <p:pic>
          <p:nvPicPr>
            <p:cNvPr id="57" name="Picture 5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504426" y="3746500"/>
              <a:ext cx="781058" cy="314452"/>
            </a:xfrm>
            <a:prstGeom prst="rect">
              <a:avLst/>
            </a:prstGeom>
          </p:spPr>
        </p:pic>
        <p:pic>
          <p:nvPicPr>
            <p:cNvPr id="58" name="Picture 5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819402" y="2400301"/>
              <a:ext cx="977899" cy="340717"/>
            </a:xfrm>
            <a:prstGeom prst="rect">
              <a:avLst/>
            </a:prstGeom>
          </p:spPr>
        </p:pic>
        <p:pic>
          <p:nvPicPr>
            <p:cNvPr id="59" name="Picture 5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457565" y="4470400"/>
              <a:ext cx="1205623" cy="581660"/>
            </a:xfrm>
            <a:prstGeom prst="rect">
              <a:avLst/>
            </a:prstGeom>
          </p:spPr>
        </p:pic>
        <p:sp>
          <p:nvSpPr>
            <p:cNvPr id="60" name="TextBox 59"/>
            <p:cNvSpPr txBox="1"/>
            <p:nvPr/>
          </p:nvSpPr>
          <p:spPr>
            <a:xfrm>
              <a:off x="7212442" y="3945575"/>
              <a:ext cx="1139404" cy="461665"/>
            </a:xfrm>
            <a:prstGeom prst="rect">
              <a:avLst/>
            </a:prstGeom>
            <a:noFill/>
          </p:spPr>
          <p:txBody>
            <a:bodyPr wrap="square" rtlCol="0">
              <a:spAutoFit/>
            </a:bodyPr>
            <a:lstStyle/>
            <a:p>
              <a:r>
                <a:rPr lang="en-US" sz="1200" dirty="0">
                  <a:solidFill>
                    <a:srgbClr val="B6EEFD"/>
                  </a:solidFill>
                  <a:latin typeface="Arial Narrow"/>
                  <a:cs typeface="Arial Narrow"/>
                </a:rPr>
                <a:t>SORCE,</a:t>
              </a:r>
            </a:p>
            <a:p>
              <a:r>
                <a:rPr lang="en-US" sz="1200" dirty="0">
                  <a:solidFill>
                    <a:srgbClr val="A6FA8C"/>
                  </a:solidFill>
                  <a:latin typeface="Arial Narrow"/>
                  <a:cs typeface="Arial Narrow"/>
                </a:rPr>
                <a:t>TCTE </a:t>
              </a:r>
              <a:r>
                <a:rPr lang="en-US" sz="1000" dirty="0">
                  <a:solidFill>
                    <a:srgbClr val="A6FA8C"/>
                  </a:solidFill>
                  <a:latin typeface="Arial Narrow"/>
                  <a:cs typeface="Arial Narrow"/>
                </a:rPr>
                <a:t>(NOAA)</a:t>
              </a:r>
            </a:p>
          </p:txBody>
        </p:sp>
        <p:pic>
          <p:nvPicPr>
            <p:cNvPr id="61" name="Picture 6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186271" y="6213964"/>
              <a:ext cx="819573" cy="558800"/>
            </a:xfrm>
            <a:prstGeom prst="rect">
              <a:avLst/>
            </a:prstGeom>
          </p:spPr>
        </p:pic>
        <p:pic>
          <p:nvPicPr>
            <p:cNvPr id="62" name="Picture 6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2659987">
              <a:off x="7188200" y="1204191"/>
              <a:ext cx="533401" cy="441614"/>
            </a:xfrm>
            <a:prstGeom prst="rect">
              <a:avLst/>
            </a:prstGeom>
          </p:spPr>
        </p:pic>
        <p:pic>
          <p:nvPicPr>
            <p:cNvPr id="63" name="Picture 6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905500" y="1676400"/>
              <a:ext cx="706432" cy="488696"/>
            </a:xfrm>
            <a:prstGeom prst="rect">
              <a:avLst/>
            </a:prstGeom>
          </p:spPr>
        </p:pic>
      </p:grpSp>
    </p:spTree>
    <p:extLst>
      <p:ext uri="{BB962C8B-B14F-4D97-AF65-F5344CB8AC3E}">
        <p14:creationId xmlns:p14="http://schemas.microsoft.com/office/powerpoint/2010/main" val="1152481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4293134" cy="1688747"/>
          </a:xfrm>
        </p:spPr>
        <p:txBody>
          <a:bodyPr anchor="t"/>
          <a:lstStyle/>
          <a:p>
            <a:r>
              <a:rPr lang="en-US" dirty="0" smtClean="0"/>
              <a:t>Coral Reef Health</a:t>
            </a:r>
            <a:endParaRPr lang="en-US" dirty="0"/>
          </a:p>
        </p:txBody>
      </p:sp>
      <p:sp>
        <p:nvSpPr>
          <p:cNvPr id="4" name="Text Placeholder 3"/>
          <p:cNvSpPr>
            <a:spLocks noGrp="1"/>
          </p:cNvSpPr>
          <p:nvPr>
            <p:ph type="body" sz="half" idx="2"/>
          </p:nvPr>
        </p:nvSpPr>
        <p:spPr>
          <a:xfrm>
            <a:off x="4436782" y="6070129"/>
            <a:ext cx="4593557" cy="748628"/>
          </a:xfrm>
        </p:spPr>
        <p:txBody>
          <a:bodyPr>
            <a:normAutofit/>
          </a:bodyPr>
          <a:lstStyle/>
          <a:p>
            <a:r>
              <a:rPr lang="en-US" sz="1400" dirty="0" smtClean="0">
                <a:solidFill>
                  <a:schemeClr val="tx2"/>
                </a:solidFill>
              </a:rPr>
              <a:t>Temperature – coral reef watch</a:t>
            </a:r>
          </a:p>
          <a:p>
            <a:r>
              <a:rPr lang="en-US" sz="1400" dirty="0">
                <a:solidFill>
                  <a:schemeClr val="tx2"/>
                </a:solidFill>
                <a:hlinkClick r:id="rId3"/>
              </a:rPr>
              <a:t>http:/</a:t>
            </a:r>
            <a:r>
              <a:rPr lang="en-US" sz="1400" dirty="0" smtClean="0">
                <a:solidFill>
                  <a:schemeClr val="tx2"/>
                </a:solidFill>
                <a:hlinkClick r:id="rId3"/>
              </a:rPr>
              <a:t>/</a:t>
            </a:r>
            <a:r>
              <a:rPr lang="en-US" sz="1400" dirty="0" err="1" smtClean="0">
                <a:solidFill>
                  <a:schemeClr val="tx2"/>
                </a:solidFill>
                <a:hlinkClick r:id="rId3"/>
              </a:rPr>
              <a:t>coralreefwatch.noaa.gov</a:t>
            </a:r>
            <a:r>
              <a:rPr lang="en-US" sz="1400" dirty="0" smtClean="0">
                <a:solidFill>
                  <a:schemeClr val="tx2"/>
                </a:solidFill>
                <a:hlinkClick r:id="rId3"/>
              </a:rPr>
              <a:t>/satellite</a:t>
            </a:r>
            <a:r>
              <a:rPr lang="en-US" sz="1400" dirty="0">
                <a:solidFill>
                  <a:schemeClr val="tx2"/>
                </a:solidFill>
                <a:hlinkClick r:id="rId3"/>
              </a:rPr>
              <a:t>/</a:t>
            </a:r>
            <a:r>
              <a:rPr lang="en-US" sz="1400" dirty="0" err="1" smtClean="0">
                <a:solidFill>
                  <a:schemeClr val="tx2"/>
                </a:solidFill>
                <a:hlinkClick r:id="rId3"/>
              </a:rPr>
              <a:t>index.php</a:t>
            </a:r>
            <a:endParaRPr lang="en-US" sz="1400" dirty="0">
              <a:solidFill>
                <a:schemeClr val="tx2"/>
              </a:solidFill>
            </a:endParaRPr>
          </a:p>
          <a:p>
            <a:endParaRPr lang="en-US" sz="1400" dirty="0" smtClean="0">
              <a:solidFill>
                <a:schemeClr val="tx2"/>
              </a:solidFill>
            </a:endParaRPr>
          </a:p>
        </p:txBody>
      </p:sp>
      <p:pic>
        <p:nvPicPr>
          <p:cNvPr id="3074" name="Picture 2" descr="ttps://coralreefwatch.noaa.gov/satellite/bleaching5km/images_current/cur_b05kmnn_dhw_crb_930x58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407" y="2205223"/>
            <a:ext cx="5945757" cy="370810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4687624" y="279541"/>
            <a:ext cx="4170260" cy="1351169"/>
          </a:xfrm>
        </p:spPr>
        <p:txBody>
          <a:bodyPr>
            <a:normAutofit/>
          </a:bodyPr>
          <a:lstStyle/>
          <a:p>
            <a:pPr>
              <a:lnSpc>
                <a:spcPct val="110000"/>
              </a:lnSpc>
              <a:spcBef>
                <a:spcPts val="800"/>
              </a:spcBef>
            </a:pPr>
            <a:r>
              <a:rPr lang="en-US" dirty="0" smtClean="0"/>
              <a:t>Sea Surface Temperature</a:t>
            </a:r>
          </a:p>
          <a:p>
            <a:pPr>
              <a:lnSpc>
                <a:spcPct val="110000"/>
              </a:lnSpc>
              <a:spcBef>
                <a:spcPts val="800"/>
              </a:spcBef>
            </a:pPr>
            <a:r>
              <a:rPr lang="en-US" dirty="0" smtClean="0"/>
              <a:t>Turbidity </a:t>
            </a:r>
          </a:p>
        </p:txBody>
      </p:sp>
      <p:sp>
        <p:nvSpPr>
          <p:cNvPr id="6" name="Text Placeholder 3"/>
          <p:cNvSpPr txBox="1">
            <a:spLocks/>
          </p:cNvSpPr>
          <p:nvPr/>
        </p:nvSpPr>
        <p:spPr>
          <a:xfrm>
            <a:off x="426516" y="2046602"/>
            <a:ext cx="2520892" cy="3505667"/>
          </a:xfrm>
          <a:prstGeom prst="rect">
            <a:avLst/>
          </a:prstGeom>
        </p:spPr>
        <p:txBody>
          <a:bodyPr vert="horz" lIns="91440" tIns="45720" rIns="91440" bIns="45720" rtlCol="0">
            <a:normAutofit/>
          </a:bodyPr>
          <a:lstStyle>
            <a:lvl1pPr marL="0" indent="0" algn="l" defTabSz="914400" rtl="0" eaLnBrk="1" latinLnBrk="0" hangingPunct="1">
              <a:spcBef>
                <a:spcPts val="600"/>
              </a:spcBef>
              <a:buClr>
                <a:schemeClr val="accent1"/>
              </a:buClr>
              <a:buSzPct val="90000"/>
              <a:buFont typeface="Wingdings" pitchFamily="2" charset="2"/>
              <a:buNone/>
              <a:defRPr sz="2000" kern="1200">
                <a:solidFill>
                  <a:schemeClr val="bg1"/>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90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90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90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90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90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90000"/>
              <a:buFont typeface="Wingdings" pitchFamily="2"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90000"/>
              <a:buFont typeface="Wingdings" pitchFamily="2"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90000"/>
              <a:buFont typeface="Wingdings" pitchFamily="2" charset="2"/>
              <a:buNone/>
              <a:defRPr lang="en-US" sz="900" kern="1200">
                <a:solidFill>
                  <a:schemeClr val="tx1">
                    <a:lumMod val="65000"/>
                    <a:lumOff val="35000"/>
                  </a:schemeClr>
                </a:solidFill>
                <a:latin typeface="+mn-lt"/>
                <a:ea typeface="+mn-ea"/>
                <a:cs typeface="+mn-cs"/>
              </a:defRPr>
            </a:lvl9pPr>
          </a:lstStyle>
          <a:p>
            <a:r>
              <a:rPr lang="en-US" dirty="0" smtClean="0">
                <a:solidFill>
                  <a:srgbClr val="FFFFFF"/>
                </a:solidFill>
              </a:rPr>
              <a:t>Manage reef ecosystems; an example is Coral Reef Watch</a:t>
            </a:r>
          </a:p>
          <a:p>
            <a:pPr>
              <a:lnSpc>
                <a:spcPct val="110000"/>
              </a:lnSpc>
            </a:pPr>
            <a:endParaRPr lang="en-US" dirty="0" smtClean="0">
              <a:solidFill>
                <a:srgbClr val="FFFFFF"/>
              </a:solidFill>
            </a:endParaRPr>
          </a:p>
        </p:txBody>
      </p:sp>
    </p:spTree>
    <p:extLst>
      <p:ext uri="{BB962C8B-B14F-4D97-AF65-F5344CB8AC3E}">
        <p14:creationId xmlns:p14="http://schemas.microsoft.com/office/powerpoint/2010/main" val="887710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26515" y="1253559"/>
            <a:ext cx="3635375" cy="3505667"/>
          </a:xfrm>
        </p:spPr>
        <p:txBody>
          <a:bodyPr>
            <a:normAutofit/>
          </a:bodyPr>
          <a:lstStyle/>
          <a:p>
            <a:r>
              <a:rPr lang="en-US" dirty="0" err="1">
                <a:solidFill>
                  <a:srgbClr val="FFFFFF"/>
                </a:solidFill>
              </a:rPr>
              <a:t>Sargassum</a:t>
            </a:r>
            <a:r>
              <a:rPr lang="en-US" dirty="0">
                <a:solidFill>
                  <a:srgbClr val="FFFFFF"/>
                </a:solidFill>
              </a:rPr>
              <a:t> </a:t>
            </a:r>
            <a:r>
              <a:rPr lang="en-US" dirty="0" smtClean="0">
                <a:solidFill>
                  <a:srgbClr val="FFFFFF"/>
                </a:solidFill>
              </a:rPr>
              <a:t>Watch System </a:t>
            </a:r>
            <a:r>
              <a:rPr lang="en-US" dirty="0">
                <a:solidFill>
                  <a:srgbClr val="FFFFFF"/>
                </a:solidFill>
              </a:rPr>
              <a:t>(</a:t>
            </a:r>
            <a:r>
              <a:rPr lang="en-US" dirty="0" err="1">
                <a:solidFill>
                  <a:srgbClr val="FFFFFF"/>
                </a:solidFill>
              </a:rPr>
              <a:t>SaWS</a:t>
            </a:r>
            <a:r>
              <a:rPr lang="en-US" dirty="0">
                <a:solidFill>
                  <a:srgbClr val="FFFFFF"/>
                </a:solidFill>
              </a:rPr>
              <a:t>), based on satellite imagery and numerically-modelled surface currents, for </a:t>
            </a:r>
            <a:r>
              <a:rPr lang="en-US" dirty="0" smtClean="0">
                <a:solidFill>
                  <a:srgbClr val="FFFFFF"/>
                </a:solidFill>
              </a:rPr>
              <a:t>near-real-time tracking </a:t>
            </a:r>
            <a:r>
              <a:rPr lang="en-US" dirty="0">
                <a:solidFill>
                  <a:srgbClr val="FFFFFF"/>
                </a:solidFill>
              </a:rPr>
              <a:t>of floating algae in the central Atlantic.</a:t>
            </a:r>
          </a:p>
          <a:p>
            <a:pPr>
              <a:lnSpc>
                <a:spcPct val="110000"/>
              </a:lnSpc>
            </a:pPr>
            <a:endParaRPr lang="en-US" dirty="0" smtClean="0">
              <a:solidFill>
                <a:srgbClr val="FFFFFF"/>
              </a:solidFill>
            </a:endParaRPr>
          </a:p>
        </p:txBody>
      </p:sp>
      <p:pic>
        <p:nvPicPr>
          <p:cNvPr id="6" name="Picture 5"/>
          <p:cNvPicPr>
            <a:picLocks noChangeAspect="1"/>
          </p:cNvPicPr>
          <p:nvPr/>
        </p:nvPicPr>
        <p:blipFill rotWithShape="1">
          <a:blip r:embed="rId3"/>
          <a:srcRect r="49361"/>
          <a:stretch/>
        </p:blipFill>
        <p:spPr>
          <a:xfrm>
            <a:off x="4891432" y="2069749"/>
            <a:ext cx="3966452" cy="3819084"/>
          </a:xfrm>
          <a:prstGeom prst="rect">
            <a:avLst/>
          </a:prstGeom>
        </p:spPr>
      </p:pic>
      <p:sp>
        <p:nvSpPr>
          <p:cNvPr id="7" name="Rectangle 6"/>
          <p:cNvSpPr/>
          <p:nvPr/>
        </p:nvSpPr>
        <p:spPr>
          <a:xfrm>
            <a:off x="4844398" y="5964675"/>
            <a:ext cx="4107550" cy="646331"/>
          </a:xfrm>
          <a:prstGeom prst="rect">
            <a:avLst/>
          </a:prstGeom>
        </p:spPr>
        <p:txBody>
          <a:bodyPr wrap="square">
            <a:spAutoFit/>
          </a:bodyPr>
          <a:lstStyle/>
          <a:p>
            <a:r>
              <a:rPr lang="en-US" dirty="0" err="1">
                <a:solidFill>
                  <a:schemeClr val="tx1">
                    <a:lumMod val="65000"/>
                    <a:lumOff val="35000"/>
                  </a:schemeClr>
                </a:solidFill>
              </a:rPr>
              <a:t>Sargassum</a:t>
            </a:r>
            <a:r>
              <a:rPr lang="en-US" dirty="0">
                <a:solidFill>
                  <a:schemeClr val="tx1">
                    <a:lumMod val="65000"/>
                    <a:lumOff val="35000"/>
                  </a:schemeClr>
                </a:solidFill>
              </a:rPr>
              <a:t> slicks (white) detected on May 21th, 2015. Beaching alerts issued. </a:t>
            </a:r>
          </a:p>
        </p:txBody>
      </p:sp>
      <p:sp>
        <p:nvSpPr>
          <p:cNvPr id="8" name="Title 1"/>
          <p:cNvSpPr txBox="1">
            <a:spLocks/>
          </p:cNvSpPr>
          <p:nvPr/>
        </p:nvSpPr>
        <p:spPr>
          <a:xfrm>
            <a:off x="457199" y="381001"/>
            <a:ext cx="4293134" cy="1688747"/>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0" kern="1200">
                <a:solidFill>
                  <a:schemeClr val="tx1"/>
                </a:solidFill>
                <a:latin typeface="+mj-lt"/>
                <a:ea typeface="+mj-ea"/>
                <a:cs typeface="+mj-cs"/>
              </a:defRPr>
            </a:lvl1pPr>
          </a:lstStyle>
          <a:p>
            <a:r>
              <a:rPr lang="en-US" dirty="0" err="1" smtClean="0">
                <a:solidFill>
                  <a:schemeClr val="bg1"/>
                </a:solidFill>
              </a:rPr>
              <a:t>Sargassum</a:t>
            </a:r>
            <a:endParaRPr lang="en-US" dirty="0">
              <a:solidFill>
                <a:schemeClr val="bg1"/>
              </a:solidFill>
            </a:endParaRPr>
          </a:p>
        </p:txBody>
      </p:sp>
      <p:sp>
        <p:nvSpPr>
          <p:cNvPr id="9" name="Content Placeholder 2"/>
          <p:cNvSpPr txBox="1">
            <a:spLocks/>
          </p:cNvSpPr>
          <p:nvPr/>
        </p:nvSpPr>
        <p:spPr>
          <a:xfrm>
            <a:off x="4687624" y="279541"/>
            <a:ext cx="4170260" cy="1539328"/>
          </a:xfrm>
          <a:prstGeom prst="rect">
            <a:avLst/>
          </a:prstGeom>
        </p:spPr>
        <p:txBody>
          <a:bodyPr>
            <a:no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a:lnSpc>
                <a:spcPct val="120000"/>
              </a:lnSpc>
              <a:spcBef>
                <a:spcPts val="800"/>
              </a:spcBef>
            </a:pPr>
            <a:r>
              <a:rPr lang="en-US" sz="1800" dirty="0"/>
              <a:t>All near real-time products including AFAI are available under </a:t>
            </a:r>
            <a:r>
              <a:rPr lang="en-US" sz="1800" dirty="0" err="1"/>
              <a:t>SaWS</a:t>
            </a:r>
            <a:r>
              <a:rPr lang="en-US" sz="1800" dirty="0"/>
              <a:t> (http://</a:t>
            </a:r>
            <a:r>
              <a:rPr lang="en-US" sz="1800" dirty="0" err="1"/>
              <a:t>optics.marine.usf.edu</a:t>
            </a:r>
            <a:r>
              <a:rPr lang="en-US" sz="1800" dirty="0"/>
              <a:t>/projects/</a:t>
            </a:r>
            <a:r>
              <a:rPr lang="en-US" sz="1800" dirty="0" err="1"/>
              <a:t>SaWS.html</a:t>
            </a:r>
            <a:r>
              <a:rPr lang="en-US" sz="1800" dirty="0"/>
              <a:t>), with Google Earth compatibility. </a:t>
            </a:r>
          </a:p>
        </p:txBody>
      </p:sp>
    </p:spTree>
    <p:extLst>
      <p:ext uri="{BB962C8B-B14F-4D97-AF65-F5344CB8AC3E}">
        <p14:creationId xmlns:p14="http://schemas.microsoft.com/office/powerpoint/2010/main" val="1753780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CARIB_SST_OCT15.png"/>
          <p:cNvPicPr>
            <a:picLocks noChangeAspect="1"/>
          </p:cNvPicPr>
          <p:nvPr/>
        </p:nvPicPr>
        <p:blipFill rotWithShape="1">
          <a:blip r:embed="rId3">
            <a:extLst>
              <a:ext uri="{28A0092B-C50C-407E-A947-70E740481C1C}">
                <a14:useLocalDpi xmlns:a14="http://schemas.microsoft.com/office/drawing/2010/main" val="0"/>
              </a:ext>
            </a:extLst>
          </a:blip>
          <a:srcRect l="66010"/>
          <a:stretch/>
        </p:blipFill>
        <p:spPr>
          <a:xfrm>
            <a:off x="6051580" y="361385"/>
            <a:ext cx="3028299" cy="5914065"/>
          </a:xfrm>
          <a:prstGeom prst="rect">
            <a:avLst/>
          </a:prstGeom>
        </p:spPr>
      </p:pic>
      <p:sp>
        <p:nvSpPr>
          <p:cNvPr id="2" name="Title 1"/>
          <p:cNvSpPr>
            <a:spLocks noGrp="1"/>
          </p:cNvSpPr>
          <p:nvPr>
            <p:ph type="title"/>
          </p:nvPr>
        </p:nvSpPr>
        <p:spPr>
          <a:xfrm>
            <a:off x="457199" y="381000"/>
            <a:ext cx="3509683" cy="2410023"/>
          </a:xfrm>
        </p:spPr>
        <p:txBody>
          <a:bodyPr>
            <a:normAutofit fontScale="90000"/>
          </a:bodyPr>
          <a:lstStyle/>
          <a:p>
            <a:r>
              <a:rPr lang="en-US" dirty="0" smtClean="0"/>
              <a:t>Primary productivity, water </a:t>
            </a:r>
            <a:r>
              <a:rPr lang="en-US" dirty="0" smtClean="0"/>
              <a:t>quality, Fishing</a:t>
            </a:r>
            <a:endParaRPr lang="en-US" dirty="0"/>
          </a:p>
        </p:txBody>
      </p:sp>
      <p:sp>
        <p:nvSpPr>
          <p:cNvPr id="4" name="Text Placeholder 3"/>
          <p:cNvSpPr>
            <a:spLocks noGrp="1"/>
          </p:cNvSpPr>
          <p:nvPr>
            <p:ph type="body" sz="half" idx="2"/>
          </p:nvPr>
        </p:nvSpPr>
        <p:spPr>
          <a:xfrm>
            <a:off x="457199" y="2852911"/>
            <a:ext cx="3509683" cy="3388192"/>
          </a:xfrm>
        </p:spPr>
        <p:txBody>
          <a:bodyPr/>
          <a:lstStyle/>
          <a:p>
            <a:r>
              <a:rPr lang="en-US" dirty="0" smtClean="0"/>
              <a:t>Coupled chlorophyll/sea </a:t>
            </a:r>
            <a:r>
              <a:rPr lang="en-US" dirty="0"/>
              <a:t>surface t</a:t>
            </a:r>
            <a:r>
              <a:rPr lang="en-US" dirty="0" smtClean="0"/>
              <a:t>emperature products can provide information on potential fishing grounds, enabling management.</a:t>
            </a:r>
          </a:p>
          <a:p>
            <a:r>
              <a:rPr lang="en-US" dirty="0" smtClean="0"/>
              <a:t>Other products can provide information on coastal water quality. </a:t>
            </a:r>
            <a:endParaRPr lang="en-US" dirty="0"/>
          </a:p>
        </p:txBody>
      </p:sp>
      <p:pic>
        <p:nvPicPr>
          <p:cNvPr id="3" name="Picture 2" descr="ECARIB_CHL_OCT15.png"/>
          <p:cNvPicPr>
            <a:picLocks noChangeAspect="1"/>
          </p:cNvPicPr>
          <p:nvPr/>
        </p:nvPicPr>
        <p:blipFill rotWithShape="1">
          <a:blip r:embed="rId4">
            <a:extLst>
              <a:ext uri="{28A0092B-C50C-407E-A947-70E740481C1C}">
                <a14:useLocalDpi xmlns:a14="http://schemas.microsoft.com/office/drawing/2010/main" val="0"/>
              </a:ext>
            </a:extLst>
          </a:blip>
          <a:srcRect l="63780"/>
          <a:stretch/>
        </p:blipFill>
        <p:spPr>
          <a:xfrm>
            <a:off x="3768519" y="693057"/>
            <a:ext cx="3320664" cy="5945424"/>
          </a:xfrm>
          <a:prstGeom prst="rect">
            <a:avLst/>
          </a:prstGeom>
        </p:spPr>
      </p:pic>
      <p:sp>
        <p:nvSpPr>
          <p:cNvPr id="7" name="TextBox 6"/>
          <p:cNvSpPr txBox="1"/>
          <p:nvPr/>
        </p:nvSpPr>
        <p:spPr>
          <a:xfrm>
            <a:off x="8465938" y="79145"/>
            <a:ext cx="434096" cy="369332"/>
          </a:xfrm>
          <a:prstGeom prst="rect">
            <a:avLst/>
          </a:prstGeom>
          <a:noFill/>
        </p:spPr>
        <p:txBody>
          <a:bodyPr wrap="none" rtlCol="0">
            <a:spAutoFit/>
          </a:bodyPr>
          <a:lstStyle/>
          <a:p>
            <a:r>
              <a:rPr lang="en-US" baseline="30000" dirty="0" err="1" smtClean="0"/>
              <a:t>o</a:t>
            </a:r>
            <a:r>
              <a:rPr lang="en-US" dirty="0" err="1" smtClean="0"/>
              <a:t>C</a:t>
            </a:r>
            <a:endParaRPr lang="en-US" dirty="0"/>
          </a:p>
        </p:txBody>
      </p:sp>
      <p:sp>
        <p:nvSpPr>
          <p:cNvPr id="8" name="TextBox 7"/>
          <p:cNvSpPr txBox="1"/>
          <p:nvPr/>
        </p:nvSpPr>
        <p:spPr>
          <a:xfrm>
            <a:off x="6015845" y="416211"/>
            <a:ext cx="888547" cy="369332"/>
          </a:xfrm>
          <a:prstGeom prst="rect">
            <a:avLst/>
          </a:prstGeom>
          <a:noFill/>
        </p:spPr>
        <p:txBody>
          <a:bodyPr wrap="none" rtlCol="0">
            <a:spAutoFit/>
          </a:bodyPr>
          <a:lstStyle/>
          <a:p>
            <a:r>
              <a:rPr lang="en-US" dirty="0"/>
              <a:t>m</a:t>
            </a:r>
            <a:r>
              <a:rPr lang="en-US" dirty="0" smtClean="0"/>
              <a:t>g/m</a:t>
            </a:r>
            <a:r>
              <a:rPr lang="en-US" baseline="30000" dirty="0" smtClean="0"/>
              <a:t>3</a:t>
            </a:r>
            <a:endParaRPr lang="en-US" dirty="0"/>
          </a:p>
        </p:txBody>
      </p:sp>
    </p:spTree>
    <p:extLst>
      <p:ext uri="{BB962C8B-B14F-4D97-AF65-F5344CB8AC3E}">
        <p14:creationId xmlns:p14="http://schemas.microsoft.com/office/powerpoint/2010/main" val="72051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1375149"/>
          </a:xfrm>
        </p:spPr>
        <p:txBody>
          <a:bodyPr anchor="t"/>
          <a:lstStyle/>
          <a:p>
            <a:r>
              <a:rPr lang="en-US" dirty="0" smtClean="0"/>
              <a:t>Biodiversity</a:t>
            </a:r>
            <a:endParaRPr lang="en-US" dirty="0"/>
          </a:p>
        </p:txBody>
      </p:sp>
      <p:sp>
        <p:nvSpPr>
          <p:cNvPr id="4" name="Text Placeholder 3"/>
          <p:cNvSpPr>
            <a:spLocks noGrp="1"/>
          </p:cNvSpPr>
          <p:nvPr>
            <p:ph type="body" sz="half" idx="2"/>
          </p:nvPr>
        </p:nvSpPr>
        <p:spPr>
          <a:xfrm>
            <a:off x="457199" y="1582836"/>
            <a:ext cx="3509683" cy="4687954"/>
          </a:xfrm>
        </p:spPr>
        <p:txBody>
          <a:bodyPr>
            <a:normAutofit/>
          </a:bodyPr>
          <a:lstStyle/>
          <a:p>
            <a:pPr>
              <a:lnSpc>
                <a:spcPct val="110000"/>
              </a:lnSpc>
            </a:pPr>
            <a:r>
              <a:rPr lang="en-US" dirty="0" smtClean="0"/>
              <a:t>End-to-end framework to define </a:t>
            </a:r>
            <a:r>
              <a:rPr lang="en-US" dirty="0"/>
              <a:t>relationships among physical, biogeochemical, and biological </a:t>
            </a:r>
            <a:r>
              <a:rPr lang="en-US" dirty="0" smtClean="0"/>
              <a:t>processes.</a:t>
            </a:r>
          </a:p>
          <a:p>
            <a:pPr>
              <a:lnSpc>
                <a:spcPct val="110000"/>
              </a:lnSpc>
            </a:pPr>
            <a:endParaRPr lang="en-US" dirty="0"/>
          </a:p>
          <a:p>
            <a:pPr>
              <a:lnSpc>
                <a:spcPct val="110000"/>
              </a:lnSpc>
            </a:pPr>
            <a:r>
              <a:rPr lang="en-US" dirty="0" smtClean="0"/>
              <a:t>Identify </a:t>
            </a:r>
            <a:r>
              <a:rPr lang="en-US" dirty="0"/>
              <a:t>Essential Ocean Variables (EOV) to support understanding of biodiversity and ecosystem </a:t>
            </a:r>
            <a:r>
              <a:rPr lang="en-US" dirty="0" smtClean="0"/>
              <a:t>change.</a:t>
            </a:r>
            <a:endParaRPr lang="en-US" dirty="0"/>
          </a:p>
          <a:p>
            <a:pPr>
              <a:lnSpc>
                <a:spcPct val="110000"/>
              </a:lnSpc>
            </a:pPr>
            <a:endParaRPr lang="en-US" dirty="0"/>
          </a:p>
        </p:txBody>
      </p:sp>
      <p:sp>
        <p:nvSpPr>
          <p:cNvPr id="8" name="Content Placeholder 2"/>
          <p:cNvSpPr txBox="1">
            <a:spLocks/>
          </p:cNvSpPr>
          <p:nvPr/>
        </p:nvSpPr>
        <p:spPr>
          <a:xfrm>
            <a:off x="4687624" y="279541"/>
            <a:ext cx="4170260" cy="598534"/>
          </a:xfrm>
          <a:prstGeom prst="rect">
            <a:avLst/>
          </a:prstGeom>
        </p:spPr>
        <p:txBody>
          <a:bodyPr>
            <a:no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marL="0" indent="0">
              <a:lnSpc>
                <a:spcPct val="120000"/>
              </a:lnSpc>
              <a:spcBef>
                <a:spcPts val="800"/>
              </a:spcBef>
              <a:buNone/>
            </a:pPr>
            <a:r>
              <a:rPr lang="en-US" sz="2400" dirty="0" smtClean="0"/>
              <a:t>http</a:t>
            </a:r>
            <a:r>
              <a:rPr lang="en-US" sz="2400" dirty="0"/>
              <a:t>://</a:t>
            </a:r>
            <a:r>
              <a:rPr lang="en-US" sz="2400" dirty="0" err="1"/>
              <a:t>www.marinebon.org</a:t>
            </a:r>
            <a:r>
              <a:rPr lang="en-US" sz="2400" dirty="0"/>
              <a:t>/</a:t>
            </a:r>
          </a:p>
          <a:p>
            <a:pPr marL="0" indent="0">
              <a:lnSpc>
                <a:spcPct val="120000"/>
              </a:lnSpc>
              <a:spcBef>
                <a:spcPts val="800"/>
              </a:spcBef>
              <a:buNone/>
            </a:pPr>
            <a:endParaRPr lang="en-US" sz="2400" dirty="0"/>
          </a:p>
        </p:txBody>
      </p:sp>
      <p:grpSp>
        <p:nvGrpSpPr>
          <p:cNvPr id="7" name="Group 6"/>
          <p:cNvGrpSpPr/>
          <p:nvPr/>
        </p:nvGrpSpPr>
        <p:grpSpPr>
          <a:xfrm>
            <a:off x="4486968" y="1489850"/>
            <a:ext cx="4452717" cy="4419755"/>
            <a:chOff x="-70555" y="1569264"/>
            <a:chExt cx="5808841" cy="5227181"/>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5628" t="3471" r="10336" b="5500"/>
            <a:stretch/>
          </p:blipFill>
          <p:spPr>
            <a:xfrm>
              <a:off x="3619725" y="5258554"/>
              <a:ext cx="1913528" cy="1219651"/>
            </a:xfrm>
            <a:prstGeom prst="roundRect">
              <a:avLst/>
            </a:prstGeom>
          </p:spPr>
        </p:pic>
        <p:pic>
          <p:nvPicPr>
            <p:cNvPr id="10" name="Picture 9" descr="eDNA_droplet_15jun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3465" y="3394442"/>
              <a:ext cx="945293" cy="1629645"/>
            </a:xfrm>
            <a:prstGeom prst="rect">
              <a:avLst/>
            </a:prstGeom>
            <a:solidFill>
              <a:schemeClr val="bg1"/>
            </a:solidFill>
          </p:spPr>
        </p:pic>
        <p:pic>
          <p:nvPicPr>
            <p:cNvPr id="11" name="Picture 10"/>
            <p:cNvPicPr>
              <a:picLocks noChangeAspect="1"/>
            </p:cNvPicPr>
            <p:nvPr/>
          </p:nvPicPr>
          <p:blipFill>
            <a:blip r:embed="rId5"/>
            <a:stretch>
              <a:fillRect/>
            </a:stretch>
          </p:blipFill>
          <p:spPr>
            <a:xfrm>
              <a:off x="1540442" y="4277148"/>
              <a:ext cx="2120963" cy="1663630"/>
            </a:xfrm>
            <a:prstGeom prst="ellipse">
              <a:avLst/>
            </a:prstGeom>
            <a:ln>
              <a:noFill/>
            </a:ln>
            <a:effectLst>
              <a:softEdge rad="112500"/>
            </a:effectLst>
          </p:spPr>
        </p:pic>
        <p:pic>
          <p:nvPicPr>
            <p:cNvPr id="12" name="Picture 11"/>
            <p:cNvPicPr>
              <a:picLocks noChangeAspect="1"/>
            </p:cNvPicPr>
            <p:nvPr/>
          </p:nvPicPr>
          <p:blipFill>
            <a:blip r:embed="rId6"/>
            <a:stretch>
              <a:fillRect/>
            </a:stretch>
          </p:blipFill>
          <p:spPr>
            <a:xfrm>
              <a:off x="999216" y="2480162"/>
              <a:ext cx="2392921" cy="1541643"/>
            </a:xfrm>
            <a:prstGeom prst="ellipse">
              <a:avLst/>
            </a:prstGeom>
            <a:ln>
              <a:noFill/>
            </a:ln>
            <a:effectLst>
              <a:softEdge rad="112500"/>
            </a:effectLst>
          </p:spPr>
        </p:pic>
        <p:pic>
          <p:nvPicPr>
            <p:cNvPr id="13" name="Picture 12"/>
            <p:cNvPicPr>
              <a:picLocks noChangeAspect="1"/>
            </p:cNvPicPr>
            <p:nvPr/>
          </p:nvPicPr>
          <p:blipFill>
            <a:blip r:embed="rId7"/>
            <a:stretch>
              <a:fillRect/>
            </a:stretch>
          </p:blipFill>
          <p:spPr>
            <a:xfrm>
              <a:off x="77593" y="3508397"/>
              <a:ext cx="2435393" cy="1624388"/>
            </a:xfrm>
            <a:prstGeom prst="ellipse">
              <a:avLst/>
            </a:prstGeom>
            <a:ln>
              <a:noFill/>
            </a:ln>
            <a:effectLst>
              <a:softEdge rad="112500"/>
            </a:effectLst>
          </p:spPr>
        </p:pic>
        <p:sp>
          <p:nvSpPr>
            <p:cNvPr id="14" name="Left-Right Arrow 13"/>
            <p:cNvSpPr/>
            <p:nvPr/>
          </p:nvSpPr>
          <p:spPr>
            <a:xfrm rot="16200000">
              <a:off x="-1086556" y="4169832"/>
              <a:ext cx="3083278" cy="35983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0555" y="5983111"/>
              <a:ext cx="1038340" cy="369332"/>
            </a:xfrm>
            <a:prstGeom prst="rect">
              <a:avLst/>
            </a:prstGeom>
            <a:noFill/>
          </p:spPr>
          <p:txBody>
            <a:bodyPr wrap="none" rtlCol="0">
              <a:spAutoFit/>
            </a:bodyPr>
            <a:lstStyle/>
            <a:p>
              <a:r>
                <a:rPr lang="en-US" dirty="0" smtClean="0"/>
                <a:t>TROPICS</a:t>
              </a:r>
              <a:endParaRPr lang="en-US" dirty="0"/>
            </a:p>
          </p:txBody>
        </p:sp>
        <p:sp>
          <p:nvSpPr>
            <p:cNvPr id="16" name="TextBox 15"/>
            <p:cNvSpPr txBox="1"/>
            <p:nvPr/>
          </p:nvSpPr>
          <p:spPr>
            <a:xfrm>
              <a:off x="11289" y="2367843"/>
              <a:ext cx="867470" cy="369332"/>
            </a:xfrm>
            <a:prstGeom prst="rect">
              <a:avLst/>
            </a:prstGeom>
            <a:noFill/>
          </p:spPr>
          <p:txBody>
            <a:bodyPr wrap="none" rtlCol="0">
              <a:spAutoFit/>
            </a:bodyPr>
            <a:lstStyle/>
            <a:p>
              <a:r>
                <a:rPr lang="en-US" dirty="0" smtClean="0"/>
                <a:t>POLAR</a:t>
              </a:r>
              <a:endParaRPr lang="en-US" dirty="0"/>
            </a:p>
          </p:txBody>
        </p:sp>
        <p:sp>
          <p:nvSpPr>
            <p:cNvPr id="17" name="TextBox 16"/>
            <p:cNvSpPr txBox="1"/>
            <p:nvPr/>
          </p:nvSpPr>
          <p:spPr>
            <a:xfrm>
              <a:off x="874889" y="5204556"/>
              <a:ext cx="688372" cy="646331"/>
            </a:xfrm>
            <a:prstGeom prst="rect">
              <a:avLst/>
            </a:prstGeom>
            <a:noFill/>
          </p:spPr>
          <p:txBody>
            <a:bodyPr wrap="none" rtlCol="0">
              <a:spAutoFit/>
            </a:bodyPr>
            <a:lstStyle/>
            <a:p>
              <a:r>
                <a:rPr lang="en-US" dirty="0" smtClean="0"/>
                <a:t>Coral </a:t>
              </a:r>
            </a:p>
            <a:p>
              <a:r>
                <a:rPr lang="en-US" dirty="0" smtClean="0"/>
                <a:t>reefs</a:t>
              </a:r>
              <a:endParaRPr lang="en-US" dirty="0"/>
            </a:p>
          </p:txBody>
        </p:sp>
        <p:sp>
          <p:nvSpPr>
            <p:cNvPr id="18" name="TextBox 17"/>
            <p:cNvSpPr txBox="1"/>
            <p:nvPr/>
          </p:nvSpPr>
          <p:spPr>
            <a:xfrm>
              <a:off x="547512" y="3141513"/>
              <a:ext cx="868372" cy="646331"/>
            </a:xfrm>
            <a:prstGeom prst="rect">
              <a:avLst/>
            </a:prstGeom>
            <a:noFill/>
          </p:spPr>
          <p:txBody>
            <a:bodyPr wrap="none" rtlCol="0">
              <a:spAutoFit/>
            </a:bodyPr>
            <a:lstStyle/>
            <a:p>
              <a:r>
                <a:rPr lang="en-US" dirty="0" smtClean="0"/>
                <a:t>Kelp</a:t>
              </a:r>
            </a:p>
            <a:p>
              <a:r>
                <a:rPr lang="en-US" dirty="0" smtClean="0"/>
                <a:t>forests</a:t>
              </a:r>
              <a:endParaRPr lang="en-US" dirty="0"/>
            </a:p>
          </p:txBody>
        </p:sp>
        <p:sp>
          <p:nvSpPr>
            <p:cNvPr id="19" name="TextBox 18"/>
            <p:cNvSpPr txBox="1"/>
            <p:nvPr/>
          </p:nvSpPr>
          <p:spPr>
            <a:xfrm>
              <a:off x="1066800" y="2376690"/>
              <a:ext cx="857439" cy="369332"/>
            </a:xfrm>
            <a:prstGeom prst="rect">
              <a:avLst/>
            </a:prstGeom>
            <a:noFill/>
          </p:spPr>
          <p:txBody>
            <a:bodyPr wrap="none" rtlCol="0">
              <a:spAutoFit/>
            </a:bodyPr>
            <a:lstStyle/>
            <a:p>
              <a:r>
                <a:rPr lang="en-US" dirty="0" smtClean="0"/>
                <a:t>Sea ice</a:t>
              </a:r>
              <a:endParaRPr lang="en-US" dirty="0"/>
            </a:p>
          </p:txBody>
        </p:sp>
        <p:pic>
          <p:nvPicPr>
            <p:cNvPr id="20" name="Picture 19" descr="IMG_0199.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2979929" y="1800738"/>
              <a:ext cx="1215437" cy="911578"/>
            </a:xfrm>
            <a:prstGeom prst="rect">
              <a:avLst/>
            </a:prstGeom>
            <a:ln>
              <a:noFill/>
            </a:ln>
            <a:effectLst>
              <a:outerShdw blurRad="292100" dist="139700" dir="2700000" algn="tl" rotWithShape="0">
                <a:srgbClr val="333333">
                  <a:alpha val="65000"/>
                </a:srgbClr>
              </a:outerShdw>
            </a:effectLst>
          </p:spPr>
        </p:pic>
        <p:pic>
          <p:nvPicPr>
            <p:cNvPr id="21" name="Picture 4" descr="http://www.google.com/maps/about/images/treks/reef2-carouse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91862" y="2185111"/>
              <a:ext cx="1646424" cy="823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ight Arrow 21"/>
            <p:cNvSpPr/>
            <p:nvPr/>
          </p:nvSpPr>
          <p:spPr>
            <a:xfrm rot="19046540">
              <a:off x="2831716" y="3100847"/>
              <a:ext cx="1497782" cy="395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3087511" y="3807176"/>
              <a:ext cx="904954" cy="395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3280743">
              <a:off x="2634194" y="4738768"/>
              <a:ext cx="1773743" cy="395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358445" y="6488668"/>
              <a:ext cx="2018501" cy="307777"/>
            </a:xfrm>
            <a:prstGeom prst="rect">
              <a:avLst/>
            </a:prstGeom>
            <a:noFill/>
          </p:spPr>
          <p:txBody>
            <a:bodyPr wrap="none" rtlCol="0">
              <a:spAutoFit/>
            </a:bodyPr>
            <a:lstStyle/>
            <a:p>
              <a:r>
                <a:rPr lang="en-US" sz="1400" dirty="0" smtClean="0"/>
                <a:t>Satellite remote sensing</a:t>
              </a:r>
              <a:endParaRPr lang="en-US" sz="1400" dirty="0"/>
            </a:p>
          </p:txBody>
        </p:sp>
        <p:sp>
          <p:nvSpPr>
            <p:cNvPr id="26" name="TextBox 25"/>
            <p:cNvSpPr txBox="1"/>
            <p:nvPr/>
          </p:nvSpPr>
          <p:spPr>
            <a:xfrm>
              <a:off x="4844591" y="3468019"/>
              <a:ext cx="633507" cy="307777"/>
            </a:xfrm>
            <a:prstGeom prst="rect">
              <a:avLst/>
            </a:prstGeom>
            <a:noFill/>
          </p:spPr>
          <p:txBody>
            <a:bodyPr wrap="none" rtlCol="0">
              <a:spAutoFit/>
            </a:bodyPr>
            <a:lstStyle/>
            <a:p>
              <a:r>
                <a:rPr lang="en-US" sz="1400" dirty="0" err="1" smtClean="0"/>
                <a:t>eDNA</a:t>
              </a:r>
              <a:endParaRPr lang="en-US" sz="1400" dirty="0"/>
            </a:p>
          </p:txBody>
        </p:sp>
        <p:sp>
          <p:nvSpPr>
            <p:cNvPr id="27" name="TextBox 26"/>
            <p:cNvSpPr txBox="1"/>
            <p:nvPr/>
          </p:nvSpPr>
          <p:spPr>
            <a:xfrm>
              <a:off x="4201599" y="1569264"/>
              <a:ext cx="1164138" cy="523220"/>
            </a:xfrm>
            <a:prstGeom prst="rect">
              <a:avLst/>
            </a:prstGeom>
            <a:noFill/>
          </p:spPr>
          <p:txBody>
            <a:bodyPr wrap="none" rtlCol="0">
              <a:spAutoFit/>
            </a:bodyPr>
            <a:lstStyle/>
            <a:p>
              <a:r>
                <a:rPr lang="en-US" sz="1400" dirty="0" smtClean="0"/>
                <a:t>Independent </a:t>
              </a:r>
            </a:p>
            <a:p>
              <a:r>
                <a:rPr lang="en-US" sz="1400" dirty="0" smtClean="0"/>
                <a:t>monitoring</a:t>
              </a:r>
              <a:endParaRPr lang="en-US" sz="1400" dirty="0"/>
            </a:p>
          </p:txBody>
        </p:sp>
      </p:grpSp>
    </p:spTree>
    <p:extLst>
      <p:ext uri="{BB962C8B-B14F-4D97-AF65-F5344CB8AC3E}">
        <p14:creationId xmlns:p14="http://schemas.microsoft.com/office/powerpoint/2010/main" val="1829520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Genesis.thmx</Template>
  <TotalTime>5638</TotalTime>
  <Words>1825</Words>
  <Application>Microsoft Macintosh PowerPoint</Application>
  <PresentationFormat>On-screen Show (4:3)</PresentationFormat>
  <Paragraphs>137</Paragraphs>
  <Slides>11</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3" baseType="lpstr">
      <vt:lpstr>Genesis</vt:lpstr>
      <vt:lpstr>Photo Editor Photo</vt:lpstr>
      <vt:lpstr>Ocean and sustainability-related variables: biology and biochemistry</vt:lpstr>
      <vt:lpstr>PowerPoint Presentation</vt:lpstr>
      <vt:lpstr>Essential Ocean Variables (EOVs) goosocean.org/eov </vt:lpstr>
      <vt:lpstr>PowerPoint Presentation</vt:lpstr>
      <vt:lpstr>PowerPoint Presentation</vt:lpstr>
      <vt:lpstr>Coral Reef Health</vt:lpstr>
      <vt:lpstr>PowerPoint Presentation</vt:lpstr>
      <vt:lpstr>Primary productivity, water quality, Fishing</vt:lpstr>
      <vt:lpstr>Biodiversity</vt:lpstr>
      <vt:lpstr>Oh, that was great! (applause)</vt:lpstr>
      <vt:lpstr>Developing observing platforms to address SDG’s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Laura Lorenzoni</cp:lastModifiedBy>
  <cp:revision>49</cp:revision>
  <dcterms:created xsi:type="dcterms:W3CDTF">2018-01-12T14:11:33Z</dcterms:created>
  <dcterms:modified xsi:type="dcterms:W3CDTF">2018-01-18T01:52:02Z</dcterms:modified>
</cp:coreProperties>
</file>