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93" r:id="rId2"/>
    <p:sldId id="328" r:id="rId3"/>
    <p:sldId id="315" r:id="rId4"/>
    <p:sldId id="330" r:id="rId5"/>
    <p:sldId id="331" r:id="rId6"/>
    <p:sldId id="333" r:id="rId7"/>
    <p:sldId id="348" r:id="rId8"/>
    <p:sldId id="349" r:id="rId9"/>
    <p:sldId id="332" r:id="rId10"/>
    <p:sldId id="337" r:id="rId11"/>
    <p:sldId id="350" r:id="rId12"/>
    <p:sldId id="345" r:id="rId13"/>
    <p:sldId id="339" r:id="rId14"/>
    <p:sldId id="340" r:id="rId15"/>
    <p:sldId id="341" r:id="rId16"/>
    <p:sldId id="342" r:id="rId17"/>
    <p:sldId id="344" r:id="rId18"/>
    <p:sldId id="351" r:id="rId19"/>
    <p:sldId id="321" r:id="rId20"/>
    <p:sldId id="354" r:id="rId21"/>
    <p:sldId id="355" r:id="rId22"/>
    <p:sldId id="353"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5B0"/>
    <a:srgbClr val="F2B800"/>
    <a:srgbClr val="F6F9FC"/>
    <a:srgbClr val="9A9600"/>
    <a:srgbClr val="7BE4FD"/>
    <a:srgbClr val="95E1E9"/>
    <a:srgbClr val="FFFF89"/>
    <a:srgbClr val="064188"/>
    <a:srgbClr val="278B7D"/>
    <a:srgbClr val="21776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8"/>
    <p:restoredTop sz="92473" autoAdjust="0"/>
  </p:normalViewPr>
  <p:slideViewPr>
    <p:cSldViewPr snapToGrid="0" showGuides="1">
      <p:cViewPr>
        <p:scale>
          <a:sx n="60" d="100"/>
          <a:sy n="60" d="100"/>
        </p:scale>
        <p:origin x="-1080" y="-246"/>
      </p:cViewPr>
      <p:guideLst>
        <p:guide orient="horz" pos="2160"/>
        <p:guide pos="384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297D74-A440-2247-93A0-F251F571B95F}" type="datetimeFigureOut">
              <a:rPr lang="en-US" smtClean="0"/>
              <a:pPr/>
              <a:t>1/17/2018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29D05B-BC0D-8C41-ADF7-756A32A20AC9}" type="slidenum">
              <a:rPr lang="en-US" smtClean="0"/>
              <a:pPr/>
              <a:t>‹#›</a:t>
            </a:fld>
            <a:endParaRPr lang="en-US"/>
          </a:p>
        </p:txBody>
      </p:sp>
    </p:spTree>
    <p:extLst>
      <p:ext uri="{BB962C8B-B14F-4D97-AF65-F5344CB8AC3E}">
        <p14:creationId xmlns:p14="http://schemas.microsoft.com/office/powerpoint/2010/main" xmlns="" val="34911184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workshop aims to facilitate a dialogue between the governments and people of the Caribbean Small Island States about their efforts to implement and monitor the SDGs and, by monitoring this dialogue, to extract knowledge needs, which then can be related to data needs. </a:t>
            </a:r>
          </a:p>
          <a:p>
            <a:r>
              <a:rPr lang="en-US" sz="1200" kern="1200" dirty="0" smtClean="0">
                <a:solidFill>
                  <a:schemeClr val="tx1"/>
                </a:solidFill>
                <a:latin typeface="+mn-lt"/>
                <a:ea typeface="+mn-ea"/>
                <a:cs typeface="+mn-cs"/>
              </a:rPr>
              <a:t>T. The collaborate effort brings together governments and people of the Caribbean Small Island States, Earth observation providers, scientists, United Nations Agencies active in the region, and regional non-governmental organizations with the goal to link on-going efforts to implement and monitor the SDGs in the Caribbean Small Island States to required ocean observations and engage in the co-creation of the knowledge needed by those engaged in SDG implementation. </a:t>
            </a:r>
            <a:r>
              <a:rPr lang="en-US" sz="1200" kern="1200" smtClean="0">
                <a:solidFill>
                  <a:schemeClr val="tx1"/>
                </a:solidFill>
                <a:latin typeface="+mn-lt"/>
                <a:ea typeface="+mn-ea"/>
                <a:cs typeface="+mn-cs"/>
              </a:rPr>
              <a:t>The overarching goal is to fully map the requirements for ocean observations serving the implementation and monitoring of the SDGs</a:t>
            </a:r>
          </a:p>
        </p:txBody>
      </p:sp>
      <p:sp>
        <p:nvSpPr>
          <p:cNvPr id="4" name="Slide Number Placeholder 3"/>
          <p:cNvSpPr>
            <a:spLocks noGrp="1"/>
          </p:cNvSpPr>
          <p:nvPr>
            <p:ph type="sldNum" sz="quarter" idx="10"/>
          </p:nvPr>
        </p:nvSpPr>
        <p:spPr/>
        <p:txBody>
          <a:bodyPr/>
          <a:lstStyle/>
          <a:p>
            <a:fld id="{2529D05B-BC0D-8C41-ADF7-756A32A20AC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529D05B-BC0D-8C41-ADF7-756A32A20AC9}"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800" smtClean="0"/>
              <a:t>Ashton Lagoon was once a healthy and pristine environment. Local fishermen tell me the area used to be a rich fishing ground for conch and lobster.</a:t>
            </a:r>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0B1CD7-7641-4886-B08D-CD50B921B3CA}"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800" smtClean="0"/>
              <a:t>Then in 1994, a company came promising big things. A 300-birth marina would bring economic prosperity to Union Island. Then in 1995, the company declared bankruptcy and the project was abandoned.</a:t>
            </a:r>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9EC9BC-9D0A-4720-B81E-643109A324A3}" type="slidenum">
              <a:rPr lang="en-US" smtClean="0"/>
              <a:pPr fontAlgn="base">
                <a:spcBef>
                  <a:spcPct val="0"/>
                </a:spcBef>
                <a:spcAft>
                  <a:spcPct val="0"/>
                </a:spcAft>
                <a:defRPr/>
              </a:pPr>
              <a:t>15</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800" smtClean="0"/>
              <a:t>The abandoned marina has caused a number of environmental problems. The marina has blocked water circulation. The stagnant water and build up of sediment on the leeward side of the marina has ruined the habitat. Corals have died, the seagrass is in poor condition. Conch and lobster can no longer be found in the area, hurting the local fishermen.</a:t>
            </a:r>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ADD358-6DFE-4271-8E73-E255C234E4FE}" type="slidenum">
              <a:rPr lang="en-US" smtClean="0"/>
              <a:pPr fontAlgn="base">
                <a:spcBef>
                  <a:spcPct val="0"/>
                </a:spcBef>
                <a:spcAft>
                  <a:spcPct val="0"/>
                </a:spcAft>
                <a:defRPr/>
              </a:pPr>
              <a:t>16</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GNMPA consists of seven MPAs in Grenada</a:t>
            </a:r>
            <a:r>
              <a:rPr lang="en-US" sz="1200" baseline="0" dirty="0" smtClean="0"/>
              <a:t> and </a:t>
            </a:r>
            <a:r>
              <a:rPr lang="en-US" sz="1200" dirty="0" smtClean="0"/>
              <a:t>SVG</a:t>
            </a:r>
            <a:r>
              <a:rPr lang="en-US" sz="1200" baseline="0" dirty="0" smtClean="0"/>
              <a:t> that collaborate to build capacity and share best practices. It is </a:t>
            </a:r>
            <a:r>
              <a:rPr lang="en-US" sz="1200" dirty="0" smtClean="0"/>
              <a:t>one of only three </a:t>
            </a:r>
            <a:r>
              <a:rPr lang="en-US" sz="1200" dirty="0" err="1" smtClean="0"/>
              <a:t>transboundary</a:t>
            </a:r>
            <a:r>
              <a:rPr lang="en-US" sz="1200" dirty="0" smtClean="0"/>
              <a:t> MPA networks in the world.</a:t>
            </a:r>
          </a:p>
          <a:p>
            <a:pPr marL="0" marR="0" indent="0" algn="l" defTabSz="914400" rtl="0" eaLnBrk="1" fontAlgn="auto" latinLnBrk="0" hangingPunct="1">
              <a:lnSpc>
                <a:spcPct val="100000"/>
              </a:lnSpc>
              <a:spcBef>
                <a:spcPts val="0"/>
              </a:spcBef>
              <a:spcAft>
                <a:spcPts val="0"/>
              </a:spcAft>
              <a:buClrTx/>
              <a:buSzTx/>
              <a:buFontTx/>
              <a:buNone/>
              <a:tabLst/>
              <a:defRPr/>
            </a:pPr>
            <a:r>
              <a:rPr lang="en-029" sz="1200" dirty="0" smtClean="0"/>
              <a:t>Training has been provided in governance, management planning, environmental education, law enforcement, moorings, lionfish control, coral reef monitoring, coral restoration, community development, first aid,</a:t>
            </a:r>
            <a:r>
              <a:rPr lang="en-029" sz="1200" baseline="0" dirty="0" smtClean="0"/>
              <a:t> SCUBA diving…</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529D05B-BC0D-8C41-ADF7-756A32A20AC9}"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GNMPA consists of seven MPAs in Grenada</a:t>
            </a:r>
            <a:r>
              <a:rPr lang="en-US" sz="1200" baseline="0" dirty="0" smtClean="0"/>
              <a:t> and </a:t>
            </a:r>
            <a:r>
              <a:rPr lang="en-US" sz="1200" dirty="0" smtClean="0"/>
              <a:t>SVG</a:t>
            </a:r>
            <a:r>
              <a:rPr lang="en-US" sz="1200" baseline="0" dirty="0" smtClean="0"/>
              <a:t> that collaborate to build capacity and share best practices. It is </a:t>
            </a:r>
            <a:r>
              <a:rPr lang="en-US" sz="1200" dirty="0" smtClean="0"/>
              <a:t>one of only three </a:t>
            </a:r>
            <a:r>
              <a:rPr lang="en-US" sz="1200" dirty="0" err="1" smtClean="0"/>
              <a:t>transboundary</a:t>
            </a:r>
            <a:r>
              <a:rPr lang="en-US" sz="1200" dirty="0" smtClean="0"/>
              <a:t> MPA networks in the world.</a:t>
            </a:r>
          </a:p>
          <a:p>
            <a:pPr marL="0" marR="0" indent="0" algn="l" defTabSz="914400" rtl="0" eaLnBrk="1" fontAlgn="auto" latinLnBrk="0" hangingPunct="1">
              <a:lnSpc>
                <a:spcPct val="100000"/>
              </a:lnSpc>
              <a:spcBef>
                <a:spcPts val="0"/>
              </a:spcBef>
              <a:spcAft>
                <a:spcPts val="0"/>
              </a:spcAft>
              <a:buClrTx/>
              <a:buSzTx/>
              <a:buFontTx/>
              <a:buNone/>
              <a:tabLst/>
              <a:defRPr/>
            </a:pPr>
            <a:r>
              <a:rPr lang="en-029" sz="1200" dirty="0" smtClean="0"/>
              <a:t>Training has been provided in governance, management planning, environmental education, law enforcement, moorings, lionfish control, coral reef monitoring, coral restoration, community development, first aid,</a:t>
            </a:r>
            <a:r>
              <a:rPr lang="en-029" sz="1200" baseline="0" dirty="0" smtClean="0"/>
              <a:t> SCUBA diving…</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529D05B-BC0D-8C41-ADF7-756A32A20AC9}"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 </a:t>
            </a:r>
            <a:r>
              <a:rPr lang="en-US" dirty="0" err="1" smtClean="0"/>
              <a:t>KfW</a:t>
            </a:r>
            <a:r>
              <a:rPr lang="en-US" dirty="0" smtClean="0"/>
              <a:t> and Grenadines Partnership Fund</a:t>
            </a:r>
            <a:endParaRPr lang="en-US" dirty="0"/>
          </a:p>
        </p:txBody>
      </p:sp>
      <p:sp>
        <p:nvSpPr>
          <p:cNvPr id="4" name="Slide Number Placeholder 3"/>
          <p:cNvSpPr>
            <a:spLocks noGrp="1"/>
          </p:cNvSpPr>
          <p:nvPr>
            <p:ph type="sldNum" sz="quarter" idx="10"/>
          </p:nvPr>
        </p:nvSpPr>
        <p:spPr/>
        <p:txBody>
          <a:bodyPr/>
          <a:lstStyle/>
          <a:p>
            <a:fld id="{2529D05B-BC0D-8C41-ADF7-756A32A20AC9}"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Collaborate and coordinate efforts with government and research community to realize synergies and avoid duplication.</a:t>
            </a:r>
          </a:p>
          <a:p>
            <a:pPr lvl="0"/>
            <a:r>
              <a:rPr lang="en-US" dirty="0" smtClean="0"/>
              <a:t>Communicate our research needs to research community to get information to inform our strategies: E.g. We are considering assisting fishers to transition from near-shore to offshore fisheries as a strategy to protect coral reefs, but there are concerns re. sustainability of offshore fisheries. Research community can help here by providing information to guide us, and by building our capacity and that of fishers in sustainable fisheries management.</a:t>
            </a:r>
          </a:p>
          <a:p>
            <a:r>
              <a:rPr lang="en-US" dirty="0" smtClean="0"/>
              <a:t>Funding: collaborate to develop funding proposals. </a:t>
            </a:r>
          </a:p>
        </p:txBody>
      </p:sp>
      <p:sp>
        <p:nvSpPr>
          <p:cNvPr id="4" name="Slide Number Placeholder 3"/>
          <p:cNvSpPr>
            <a:spLocks noGrp="1"/>
          </p:cNvSpPr>
          <p:nvPr>
            <p:ph type="sldNum" sz="quarter" idx="10"/>
          </p:nvPr>
        </p:nvSpPr>
        <p:spPr/>
        <p:txBody>
          <a:bodyPr/>
          <a:lstStyle/>
          <a:p>
            <a:fld id="{2529D05B-BC0D-8C41-ADF7-756A32A20AC9}"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From 2010 to 2012, </a:t>
            </a:r>
            <a:r>
              <a:rPr lang="en-US" sz="1200" kern="1200" baseline="0" dirty="0" err="1" smtClean="0">
                <a:solidFill>
                  <a:schemeClr val="tx1"/>
                </a:solidFill>
                <a:latin typeface="+mn-lt"/>
                <a:ea typeface="+mn-ea"/>
                <a:cs typeface="+mn-cs"/>
              </a:rPr>
              <a:t>SusGren</a:t>
            </a:r>
            <a:r>
              <a:rPr lang="en-US" sz="1200" kern="1200" baseline="0" dirty="0" smtClean="0">
                <a:solidFill>
                  <a:schemeClr val="tx1"/>
                </a:solidFill>
                <a:latin typeface="+mn-lt"/>
                <a:ea typeface="+mn-ea"/>
                <a:cs typeface="+mn-cs"/>
              </a:rPr>
              <a:t> facilitated a multi‐use zoning plan for the Grenadines incorporating input from over 200 stakeholders —fishers, ferry operators, conservationists, sea moss farmers, tourism business owners and government officials — as well as new </a:t>
            </a:r>
            <a:r>
              <a:rPr lang="en-US" sz="1200" kern="1200" baseline="0" dirty="0" err="1" smtClean="0">
                <a:solidFill>
                  <a:schemeClr val="tx1"/>
                </a:solidFill>
                <a:latin typeface="+mn-lt"/>
                <a:ea typeface="+mn-ea"/>
                <a:cs typeface="+mn-cs"/>
              </a:rPr>
              <a:t>scien-tific</a:t>
            </a:r>
            <a:r>
              <a:rPr lang="en-US" sz="1200" kern="1200" baseline="0" dirty="0" smtClean="0">
                <a:solidFill>
                  <a:schemeClr val="tx1"/>
                </a:solidFill>
                <a:latin typeface="+mn-lt"/>
                <a:ea typeface="+mn-ea"/>
                <a:cs typeface="+mn-cs"/>
              </a:rPr>
              <a:t> research. The plan is a blueprint for sustainable use of the Grenadines’ marine re-sources and has been incorporated into Saint Vincent and the Grenadines’ Oceans Policy.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One of the key strengths of the SDGs is that they are common goals agreed upon by</a:t>
            </a:r>
            <a:r>
              <a:rPr lang="en-US" sz="1200" kern="1200" baseline="0" dirty="0" smtClean="0">
                <a:solidFill>
                  <a:schemeClr val="tx1"/>
                </a:solidFill>
                <a:latin typeface="+mn-lt"/>
                <a:ea typeface="+mn-ea"/>
                <a:cs typeface="+mn-cs"/>
              </a:rPr>
              <a:t> all nations</a:t>
            </a:r>
            <a:r>
              <a:rPr lang="en-US" sz="1200" kern="1200" dirty="0" smtClean="0">
                <a:solidFill>
                  <a:schemeClr val="tx1"/>
                </a:solidFill>
                <a:latin typeface="+mn-lt"/>
                <a:ea typeface="+mn-ea"/>
                <a:cs typeface="+mn-cs"/>
              </a:rPr>
              <a:t>. They address </a:t>
            </a:r>
            <a:r>
              <a:rPr lang="en-US" sz="1200" kern="1200" dirty="0" err="1" smtClean="0">
                <a:solidFill>
                  <a:schemeClr val="tx1"/>
                </a:solidFill>
                <a:latin typeface="+mn-lt"/>
                <a:ea typeface="+mn-ea"/>
                <a:cs typeface="+mn-cs"/>
              </a:rPr>
              <a:t>transboundary</a:t>
            </a:r>
            <a:r>
              <a:rPr lang="en-US" sz="1200" kern="1200" dirty="0" smtClean="0">
                <a:solidFill>
                  <a:schemeClr val="tx1"/>
                </a:solidFill>
                <a:latin typeface="+mn-lt"/>
                <a:ea typeface="+mn-ea"/>
                <a:cs typeface="+mn-cs"/>
              </a:rPr>
              <a:t> problems and require international collaboration to achieve.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SusGren’s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transboundary</a:t>
            </a:r>
            <a:r>
              <a:rPr lang="en-US" sz="1200" kern="1200" dirty="0" smtClean="0">
                <a:solidFill>
                  <a:schemeClr val="tx1"/>
                </a:solidFill>
                <a:latin typeface="+mn-lt"/>
                <a:ea typeface="+mn-ea"/>
                <a:cs typeface="+mn-cs"/>
              </a:rPr>
              <a:t> nature enables us to facilitate collaboration between SVG and Grenada, for example on the MUZP, sustainable fisheries and GNMPA. NGOs can play a valuable role in facilitating dialogue between stakeholders toward beneficial policies and practice.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529D05B-BC0D-8C41-ADF7-756A32A20AC9}"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Also hired personnel for SIOBMPA.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529D05B-BC0D-8C41-ADF7-756A32A20AC9}"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Coordinated bio-physical monitoring across the Network allows us to get a picture of marine health across the Grenadines.</a:t>
            </a:r>
          </a:p>
        </p:txBody>
      </p:sp>
      <p:sp>
        <p:nvSpPr>
          <p:cNvPr id="4" name="Slide Number Placeholder 3"/>
          <p:cNvSpPr>
            <a:spLocks noGrp="1"/>
          </p:cNvSpPr>
          <p:nvPr>
            <p:ph type="sldNum" sz="quarter" idx="10"/>
          </p:nvPr>
        </p:nvSpPr>
        <p:spPr/>
        <p:txBody>
          <a:bodyPr/>
          <a:lstStyle/>
          <a:p>
            <a:fld id="{2529D05B-BC0D-8C41-ADF7-756A32A20AC9}"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Coordinated bio-physical monitoring across the Network allows us to get a picture of marine health across the Grenadines.</a:t>
            </a:r>
          </a:p>
        </p:txBody>
      </p:sp>
      <p:sp>
        <p:nvSpPr>
          <p:cNvPr id="4" name="Slide Number Placeholder 3"/>
          <p:cNvSpPr>
            <a:spLocks noGrp="1"/>
          </p:cNvSpPr>
          <p:nvPr>
            <p:ph type="sldNum" sz="quarter" idx="10"/>
          </p:nvPr>
        </p:nvSpPr>
        <p:spPr/>
        <p:txBody>
          <a:bodyPr/>
          <a:lstStyle/>
          <a:p>
            <a:fld id="{2529D05B-BC0D-8C41-ADF7-756A32A20AC9}"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029" sz="1200" dirty="0" smtClean="0"/>
              <a:t>Training has been provided in governance, management planning, environmental education, law enforcement, moorings, lionfish control, coral reef monitoring, coral restoration, community development, first aid,</a:t>
            </a:r>
            <a:r>
              <a:rPr lang="en-029" sz="1200" baseline="0" dirty="0" smtClean="0"/>
              <a:t> SCUBA diving…</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529D05B-BC0D-8C41-ADF7-756A32A20AC9}"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Research</a:t>
            </a:r>
            <a:r>
              <a:rPr lang="en-US" sz="1200" baseline="0" dirty="0" smtClean="0"/>
              <a:t> shows that</a:t>
            </a:r>
            <a:r>
              <a:rPr lang="en-US" sz="1200" dirty="0" smtClean="0"/>
              <a:t> MPA management effectiveness correlates with staff capacity.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We aim to train</a:t>
            </a:r>
            <a:r>
              <a:rPr lang="en-US" sz="1200" baseline="0" dirty="0" smtClean="0"/>
              <a:t> a generation of </a:t>
            </a:r>
            <a:endParaRPr lang="en-US" sz="1200" dirty="0" smtClean="0"/>
          </a:p>
        </p:txBody>
      </p:sp>
      <p:sp>
        <p:nvSpPr>
          <p:cNvPr id="4" name="Slide Number Placeholder 3"/>
          <p:cNvSpPr>
            <a:spLocks noGrp="1"/>
          </p:cNvSpPr>
          <p:nvPr>
            <p:ph type="sldNum" sz="quarter" idx="10"/>
          </p:nvPr>
        </p:nvSpPr>
        <p:spPr/>
        <p:txBody>
          <a:bodyPr/>
          <a:lstStyle/>
          <a:p>
            <a:fld id="{2529D05B-BC0D-8C41-ADF7-756A32A20AC9}"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Contributes</a:t>
            </a:r>
            <a:r>
              <a:rPr lang="en-US" sz="1200" kern="1200" baseline="0" dirty="0" smtClean="0">
                <a:solidFill>
                  <a:schemeClr val="tx1"/>
                </a:solidFill>
                <a:latin typeface="+mn-lt"/>
                <a:ea typeface="+mn-ea"/>
                <a:cs typeface="+mn-cs"/>
              </a:rPr>
              <a:t> to SDG14 target </a:t>
            </a:r>
            <a:r>
              <a:rPr lang="en-US" sz="1200" kern="1200" dirty="0" smtClean="0">
                <a:solidFill>
                  <a:schemeClr val="tx1"/>
                </a:solidFill>
                <a:latin typeface="+mn-lt"/>
                <a:ea typeface="+mn-ea"/>
                <a:cs typeface="+mn-cs"/>
              </a:rPr>
              <a:t>“By 2020, effectively regulate harvesting and end overfishing, illegal, unreported and unregulated fishing and destructive fishing practices and implement science-based management plans, in order to restore fish stocks in the shortest time feasible, at least to levels that can produce maximum sustainable yield as determined by their biological characteristics”</a:t>
            </a:r>
          </a:p>
        </p:txBody>
      </p:sp>
      <p:sp>
        <p:nvSpPr>
          <p:cNvPr id="4" name="Slide Number Placeholder 3"/>
          <p:cNvSpPr>
            <a:spLocks noGrp="1"/>
          </p:cNvSpPr>
          <p:nvPr>
            <p:ph type="sldNum" sz="quarter" idx="10"/>
          </p:nvPr>
        </p:nvSpPr>
        <p:spPr/>
        <p:txBody>
          <a:bodyPr/>
          <a:lstStyle/>
          <a:p>
            <a:fld id="{2529D05B-BC0D-8C41-ADF7-756A32A20AC9}"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Also hired personnel for SIOBMPA.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529D05B-BC0D-8C41-ADF7-756A32A20AC9}"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4B2581E-A3E7-424C-ACE7-0F746B3953E9}" type="datetimeFigureOut">
              <a:rPr lang="en-US" smtClean="0"/>
              <a:pPr/>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477952-D4D5-2547-ABEF-AC4F8B31C2A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4B2581E-A3E7-424C-ACE7-0F746B3953E9}" type="datetimeFigureOut">
              <a:rPr lang="en-US" smtClean="0"/>
              <a:pPr/>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477952-D4D5-2547-ABEF-AC4F8B31C2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4B2581E-A3E7-424C-ACE7-0F746B3953E9}" type="datetimeFigureOut">
              <a:rPr lang="en-US" smtClean="0"/>
              <a:pPr/>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477952-D4D5-2547-ABEF-AC4F8B31C2A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4B2581E-A3E7-424C-ACE7-0F746B3953E9}" type="datetimeFigureOut">
              <a:rPr lang="en-US" smtClean="0"/>
              <a:pPr/>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477952-D4D5-2547-ABEF-AC4F8B31C2A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4B2581E-A3E7-424C-ACE7-0F746B3953E9}" type="datetimeFigureOut">
              <a:rPr lang="en-US" smtClean="0"/>
              <a:pPr/>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477952-D4D5-2547-ABEF-AC4F8B31C2A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4B2581E-A3E7-424C-ACE7-0F746B3953E9}" type="datetimeFigureOut">
              <a:rPr lang="en-US" smtClean="0"/>
              <a:pPr/>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477952-D4D5-2547-ABEF-AC4F8B31C2A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4B2581E-A3E7-424C-ACE7-0F746B3953E9}" type="datetimeFigureOut">
              <a:rPr lang="en-US" smtClean="0"/>
              <a:pPr/>
              <a:t>1/17/2018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477952-D4D5-2547-ABEF-AC4F8B31C2A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4B2581E-A3E7-424C-ACE7-0F746B3953E9}" type="datetimeFigureOut">
              <a:rPr lang="en-US" smtClean="0"/>
              <a:pPr/>
              <a:t>1/17/2018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477952-D4D5-2547-ABEF-AC4F8B31C2A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B2581E-A3E7-424C-ACE7-0F746B3953E9}" type="datetimeFigureOut">
              <a:rPr lang="en-US" smtClean="0"/>
              <a:pPr/>
              <a:t>1/17/2018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477952-D4D5-2547-ABEF-AC4F8B31C2A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4B2581E-A3E7-424C-ACE7-0F746B3953E9}" type="datetimeFigureOut">
              <a:rPr lang="en-US" smtClean="0"/>
              <a:pPr/>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477952-D4D5-2547-ABEF-AC4F8B31C2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4B2581E-A3E7-424C-ACE7-0F746B3953E9}" type="datetimeFigureOut">
              <a:rPr lang="en-US" smtClean="0"/>
              <a:pPr/>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477952-D4D5-2547-ABEF-AC4F8B31C2A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2581E-A3E7-424C-ACE7-0F746B3953E9}" type="datetimeFigureOut">
              <a:rPr lang="en-US" smtClean="0"/>
              <a:pPr/>
              <a:t>1/17/2018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77952-D4D5-2547-ABEF-AC4F8B31C2A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ideo" Target="file:///C:\Users\susgrenworkstation\Documents\James\Presentations\ParrotFish-Campaign12-7-017.mp4" TargetMode="External"/><Relationship Id="rId5" Type="http://schemas.openxmlformats.org/officeDocument/2006/relationships/image" Target="../media/image33.pn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jpe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YDXJ0310-01.jpeg"/>
          <p:cNvPicPr>
            <a:picLocks noChangeAspect="1"/>
          </p:cNvPicPr>
          <p:nvPr/>
        </p:nvPicPr>
        <p:blipFill>
          <a:blip r:embed="rId3"/>
          <a:srcRect t="11961" b="13168"/>
          <a:stretch>
            <a:fillRect/>
          </a:stretch>
        </p:blipFill>
        <p:spPr>
          <a:xfrm>
            <a:off x="0" y="0"/>
            <a:ext cx="12213052" cy="6858000"/>
          </a:xfrm>
          <a:prstGeom prst="rect">
            <a:avLst/>
          </a:prstGeom>
        </p:spPr>
      </p:pic>
      <p:sp>
        <p:nvSpPr>
          <p:cNvPr id="12" name="Rectangle 11"/>
          <p:cNvSpPr/>
          <p:nvPr/>
        </p:nvSpPr>
        <p:spPr>
          <a:xfrm>
            <a:off x="-1" y="2170569"/>
            <a:ext cx="12405816" cy="900173"/>
          </a:xfrm>
          <a:prstGeom prst="rect">
            <a:avLst/>
          </a:prstGeom>
          <a:gradFill>
            <a:gsLst>
              <a:gs pos="24000">
                <a:srgbClr val="7BE4FD"/>
              </a:gs>
              <a:gs pos="50000">
                <a:schemeClr val="accent1">
                  <a:tint val="44500"/>
                  <a:satMod val="160000"/>
                </a:schemeClr>
              </a:gs>
              <a:gs pos="100000">
                <a:schemeClr val="accent1">
                  <a:tint val="23500"/>
                  <a:satMod val="160000"/>
                </a:schemeClr>
              </a:gs>
            </a:gsLst>
            <a:lin ang="108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72279" y="281223"/>
            <a:ext cx="9190086" cy="1754326"/>
          </a:xfrm>
          <a:prstGeom prst="rect">
            <a:avLst/>
          </a:prstGeom>
          <a:solidFill>
            <a:schemeClr val="tx1">
              <a:alpha val="50000"/>
            </a:schemeClr>
          </a:solidFill>
        </p:spPr>
        <p:txBody>
          <a:bodyPr wrap="square" rtlCol="0">
            <a:spAutoFit/>
          </a:bodyPr>
          <a:lstStyle/>
          <a:p>
            <a:r>
              <a:rPr lang="en-US" sz="3600" b="1" dirty="0" smtClean="0">
                <a:solidFill>
                  <a:srgbClr val="0070C0"/>
                </a:solidFill>
                <a:latin typeface="Adobe Fangsong Std R" charset="-122"/>
                <a:ea typeface="Adobe Fangsong Std R" charset="-122"/>
                <a:cs typeface="Adobe Fangsong Std R" charset="-122"/>
              </a:rPr>
              <a:t>NGO contribution to implementing and monitoring SDG14: the example of Sustainable Grenadines Inc.</a:t>
            </a:r>
            <a:endParaRPr lang="en-US" sz="3600" b="1" dirty="0">
              <a:solidFill>
                <a:srgbClr val="0070C0"/>
              </a:solidFill>
              <a:latin typeface="Adobe Fangsong Std R" charset="-122"/>
              <a:ea typeface="Adobe Fangsong Std R" charset="-122"/>
              <a:cs typeface="Adobe Fangsong Std R" charset="-122"/>
            </a:endParaRPr>
          </a:p>
        </p:txBody>
      </p:sp>
      <p:sp>
        <p:nvSpPr>
          <p:cNvPr id="17" name="TextBox 16"/>
          <p:cNvSpPr txBox="1"/>
          <p:nvPr/>
        </p:nvSpPr>
        <p:spPr>
          <a:xfrm>
            <a:off x="172279" y="2306280"/>
            <a:ext cx="8726061" cy="646331"/>
          </a:xfrm>
          <a:prstGeom prst="rect">
            <a:avLst/>
          </a:prstGeom>
          <a:noFill/>
        </p:spPr>
        <p:txBody>
          <a:bodyPr wrap="square" rtlCol="0">
            <a:spAutoFit/>
          </a:bodyPr>
          <a:lstStyle/>
          <a:p>
            <a:r>
              <a:rPr lang="en-US" dirty="0" smtClean="0">
                <a:solidFill>
                  <a:schemeClr val="bg1"/>
                </a:solidFill>
                <a:latin typeface="Adobe Fangsong Std R" charset="-122"/>
                <a:ea typeface="Adobe Fangsong Std R" charset="-122"/>
                <a:cs typeface="Adobe Fangsong Std R" charset="-122"/>
              </a:rPr>
              <a:t>Workshop on Implementing and Monitoring the SDGs in the Caribbean:</a:t>
            </a:r>
          </a:p>
          <a:p>
            <a:r>
              <a:rPr lang="en-US" dirty="0" smtClean="0">
                <a:solidFill>
                  <a:schemeClr val="bg1"/>
                </a:solidFill>
                <a:latin typeface="Adobe Fangsong Std R" charset="-122"/>
                <a:ea typeface="Adobe Fangsong Std R" charset="-122"/>
                <a:cs typeface="Adobe Fangsong Std R" charset="-122"/>
              </a:rPr>
              <a:t>The Role of the Ocean, Kingstown, Saint Vincent, 17</a:t>
            </a:r>
            <a:r>
              <a:rPr lang="en-US" baseline="30000" dirty="0" smtClean="0">
                <a:solidFill>
                  <a:schemeClr val="bg1"/>
                </a:solidFill>
                <a:latin typeface="Adobe Fangsong Std R" charset="-122"/>
                <a:ea typeface="Adobe Fangsong Std R" charset="-122"/>
                <a:cs typeface="Adobe Fangsong Std R" charset="-122"/>
              </a:rPr>
              <a:t>th</a:t>
            </a:r>
            <a:r>
              <a:rPr lang="en-US" dirty="0" smtClean="0">
                <a:solidFill>
                  <a:schemeClr val="bg1"/>
                </a:solidFill>
                <a:latin typeface="Adobe Fangsong Std R" charset="-122"/>
                <a:ea typeface="Adobe Fangsong Std R" charset="-122"/>
                <a:cs typeface="Adobe Fangsong Std R" charset="-122"/>
              </a:rPr>
              <a:t> January 2018</a:t>
            </a:r>
            <a:endParaRPr lang="en-US" dirty="0">
              <a:solidFill>
                <a:schemeClr val="bg1"/>
              </a:solidFill>
              <a:latin typeface="Adobe Fangsong Std R" charset="-122"/>
              <a:ea typeface="Adobe Fangsong Std R" charset="-122"/>
              <a:cs typeface="Adobe Fangsong Std R" charset="-122"/>
            </a:endParaRPr>
          </a:p>
        </p:txBody>
      </p:sp>
      <p:sp>
        <p:nvSpPr>
          <p:cNvPr id="22" name="TextBox 21"/>
          <p:cNvSpPr txBox="1"/>
          <p:nvPr/>
        </p:nvSpPr>
        <p:spPr>
          <a:xfrm>
            <a:off x="1241946" y="5854891"/>
            <a:ext cx="10099344" cy="1015663"/>
          </a:xfrm>
          <a:prstGeom prst="rect">
            <a:avLst/>
          </a:prstGeom>
          <a:solidFill>
            <a:srgbClr val="9A9600">
              <a:alpha val="50000"/>
            </a:srgbClr>
          </a:solidFill>
        </p:spPr>
        <p:txBody>
          <a:bodyPr wrap="square" rtlCol="0">
            <a:spAutoFit/>
          </a:bodyPr>
          <a:lstStyle/>
          <a:p>
            <a:pPr algn="ctr"/>
            <a:r>
              <a:rPr lang="en-US" sz="3000" dirty="0" smtClean="0"/>
              <a:t>Sustainable Grenadines Inc. (</a:t>
            </a:r>
            <a:r>
              <a:rPr lang="en-US" sz="3000" dirty="0" err="1" smtClean="0"/>
              <a:t>SusGren</a:t>
            </a:r>
            <a:r>
              <a:rPr lang="en-US" sz="3000" dirty="0" smtClean="0"/>
              <a:t>): Integrated biodiversity conservation and sustainable development in the Grenadines</a:t>
            </a:r>
            <a:endParaRPr lang="en-US" sz="3000" dirty="0"/>
          </a:p>
        </p:txBody>
      </p:sp>
      <p:pic>
        <p:nvPicPr>
          <p:cNvPr id="8" name="Picture 7" descr="Low Res Official SusGren Logo.jpg"/>
          <p:cNvPicPr>
            <a:picLocks noChangeAspect="1"/>
          </p:cNvPicPr>
          <p:nvPr/>
        </p:nvPicPr>
        <p:blipFill>
          <a:blip r:embed="rId4"/>
          <a:stretch>
            <a:fillRect/>
          </a:stretch>
        </p:blipFill>
        <p:spPr>
          <a:xfrm>
            <a:off x="10131742" y="214956"/>
            <a:ext cx="1825022" cy="326522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5"/>
          <p:cNvSpPr>
            <a:spLocks noGrp="1"/>
          </p:cNvSpPr>
          <p:nvPr>
            <p:ph type="subTitle" idx="1"/>
          </p:nvPr>
        </p:nvSpPr>
        <p:spPr>
          <a:xfrm>
            <a:off x="595831" y="1801463"/>
            <a:ext cx="4480666" cy="1427512"/>
          </a:xfrm>
        </p:spPr>
        <p:txBody>
          <a:bodyPr>
            <a:noAutofit/>
          </a:bodyPr>
          <a:lstStyle/>
          <a:p>
            <a:pPr algn="l">
              <a:buFont typeface="Arial" pitchFamily="34" charset="0"/>
              <a:buChar char="•"/>
            </a:pPr>
            <a:r>
              <a:rPr lang="en-US" sz="2900" dirty="0" smtClean="0"/>
              <a:t> Trained 12 young people in a pilot program.</a:t>
            </a:r>
          </a:p>
          <a:p>
            <a:pPr algn="l">
              <a:buFont typeface="Arial" pitchFamily="34" charset="0"/>
              <a:buChar char="•"/>
            </a:pPr>
            <a:r>
              <a:rPr lang="en-US" sz="2900" dirty="0" smtClean="0"/>
              <a:t> Creating a competence-based curriculum.</a:t>
            </a:r>
          </a:p>
        </p:txBody>
      </p:sp>
      <p:sp>
        <p:nvSpPr>
          <p:cNvPr id="15" name="Title 1"/>
          <p:cNvSpPr txBox="1">
            <a:spLocks/>
          </p:cNvSpPr>
          <p:nvPr/>
        </p:nvSpPr>
        <p:spPr>
          <a:xfrm>
            <a:off x="590677" y="106503"/>
            <a:ext cx="9167472"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t>Junior Ranger Program: training the next generation of environmental professionals</a:t>
            </a:r>
            <a:endParaRPr lang="en-US" sz="4000" dirty="0"/>
          </a:p>
        </p:txBody>
      </p:sp>
      <p:pic>
        <p:nvPicPr>
          <p:cNvPr id="6" name="Picture 5" descr="4.3.1 Jr Ranger visit sculpture park at Mouliniere Beausejour MPA.jpg"/>
          <p:cNvPicPr>
            <a:picLocks noChangeAspect="1"/>
          </p:cNvPicPr>
          <p:nvPr/>
        </p:nvPicPr>
        <p:blipFill>
          <a:blip r:embed="rId3"/>
          <a:srcRect b="17432"/>
          <a:stretch>
            <a:fillRect/>
          </a:stretch>
        </p:blipFill>
        <p:spPr>
          <a:xfrm>
            <a:off x="8233361" y="4406548"/>
            <a:ext cx="3958639" cy="2451452"/>
          </a:xfrm>
          <a:prstGeom prst="rect">
            <a:avLst/>
          </a:prstGeom>
          <a:noFill/>
          <a:ln w="12700">
            <a:solidFill>
              <a:schemeClr val="bg2">
                <a:lumMod val="50000"/>
              </a:schemeClr>
            </a:solidFill>
            <a:miter lim="800000"/>
            <a:headEnd/>
            <a:tailEnd/>
          </a:ln>
        </p:spPr>
      </p:pic>
      <p:pic>
        <p:nvPicPr>
          <p:cNvPr id="7" name="Picture 6" descr="4.3.1 Jr Rangers visit to WCMPA.jpg"/>
          <p:cNvPicPr>
            <a:picLocks noChangeAspect="1"/>
          </p:cNvPicPr>
          <p:nvPr/>
        </p:nvPicPr>
        <p:blipFill>
          <a:blip r:embed="rId4"/>
          <a:stretch>
            <a:fillRect/>
          </a:stretch>
        </p:blipFill>
        <p:spPr>
          <a:xfrm>
            <a:off x="8253862" y="2174507"/>
            <a:ext cx="3938138" cy="2215203"/>
          </a:xfrm>
          <a:prstGeom prst="rect">
            <a:avLst/>
          </a:prstGeom>
          <a:noFill/>
          <a:ln w="12700">
            <a:solidFill>
              <a:schemeClr val="bg2">
                <a:lumMod val="50000"/>
              </a:schemeClr>
            </a:solidFill>
            <a:miter lim="800000"/>
            <a:headEnd/>
            <a:tailEnd/>
          </a:ln>
        </p:spPr>
      </p:pic>
      <p:pic>
        <p:nvPicPr>
          <p:cNvPr id="22" name="Picture 21" descr="4.3.1 Jr Rangers learn to love sharks at Mouliniere Beausejour MPA.jpg"/>
          <p:cNvPicPr>
            <a:picLocks noChangeAspect="1"/>
          </p:cNvPicPr>
          <p:nvPr/>
        </p:nvPicPr>
        <p:blipFill>
          <a:blip r:embed="rId5"/>
          <a:stretch>
            <a:fillRect/>
          </a:stretch>
        </p:blipFill>
        <p:spPr>
          <a:xfrm>
            <a:off x="0" y="3818334"/>
            <a:ext cx="4052887" cy="3039666"/>
          </a:xfrm>
          <a:prstGeom prst="rect">
            <a:avLst/>
          </a:prstGeom>
          <a:noFill/>
          <a:ln w="12700">
            <a:solidFill>
              <a:schemeClr val="bg2">
                <a:lumMod val="50000"/>
              </a:schemeClr>
            </a:solidFill>
            <a:miter lim="800000"/>
            <a:headEnd/>
            <a:tailEnd/>
          </a:ln>
        </p:spPr>
      </p:pic>
      <p:pic>
        <p:nvPicPr>
          <p:cNvPr id="23" name="Picture 22" descr="Junior Ranger Alex learning how to propagate mangroves.jpg"/>
          <p:cNvPicPr>
            <a:picLocks noChangeAspect="1"/>
          </p:cNvPicPr>
          <p:nvPr/>
        </p:nvPicPr>
        <p:blipFill>
          <a:blip r:embed="rId6"/>
          <a:stretch>
            <a:fillRect/>
          </a:stretch>
        </p:blipFill>
        <p:spPr>
          <a:xfrm>
            <a:off x="5044967" y="1645614"/>
            <a:ext cx="1608083" cy="2858816"/>
          </a:xfrm>
          <a:prstGeom prst="rect">
            <a:avLst/>
          </a:prstGeom>
          <a:noFill/>
          <a:ln w="12700">
            <a:solidFill>
              <a:schemeClr val="bg2">
                <a:lumMod val="50000"/>
              </a:schemeClr>
            </a:solidFill>
            <a:miter lim="800000"/>
            <a:headEnd/>
            <a:tailEnd/>
          </a:ln>
        </p:spPr>
      </p:pic>
      <p:pic>
        <p:nvPicPr>
          <p:cNvPr id="24" name="Picture 23" descr="Junior Ranger Kristy learning how to propagate mangroves.jpg"/>
          <p:cNvPicPr>
            <a:picLocks noChangeAspect="1"/>
          </p:cNvPicPr>
          <p:nvPr/>
        </p:nvPicPr>
        <p:blipFill>
          <a:blip r:embed="rId7"/>
          <a:stretch>
            <a:fillRect/>
          </a:stretch>
        </p:blipFill>
        <p:spPr>
          <a:xfrm>
            <a:off x="6663703" y="1648517"/>
            <a:ext cx="1616384" cy="2873572"/>
          </a:xfrm>
          <a:prstGeom prst="rect">
            <a:avLst/>
          </a:prstGeom>
          <a:noFill/>
          <a:ln w="12700">
            <a:solidFill>
              <a:schemeClr val="bg2">
                <a:lumMod val="50000"/>
              </a:schemeClr>
            </a:solidFill>
            <a:miter lim="800000"/>
            <a:headEnd/>
            <a:tailEnd/>
          </a:ln>
        </p:spPr>
      </p:pic>
      <p:pic>
        <p:nvPicPr>
          <p:cNvPr id="10" name="Picture 4" descr="C:\Users\Su\Documents\Orisha\BIRDSCARIBBEAN\Boys Birding.jpg"/>
          <p:cNvPicPr>
            <a:picLocks noChangeAspect="1" noChangeArrowheads="1"/>
          </p:cNvPicPr>
          <p:nvPr/>
        </p:nvPicPr>
        <p:blipFill>
          <a:blip r:embed="rId8"/>
          <a:srcRect/>
          <a:stretch>
            <a:fillRect/>
          </a:stretch>
        </p:blipFill>
        <p:spPr bwMode="auto">
          <a:xfrm>
            <a:off x="4080212" y="4538650"/>
            <a:ext cx="4117857" cy="2319350"/>
          </a:xfrm>
          <a:prstGeom prst="rect">
            <a:avLst/>
          </a:prstGeom>
          <a:noFill/>
          <a:ln w="19050">
            <a:solidFill>
              <a:schemeClr val="tx1"/>
            </a:solidFill>
            <a:miter lim="800000"/>
            <a:headEnd/>
            <a:tailEnd/>
          </a:ln>
        </p:spPr>
      </p:pic>
      <p:pic>
        <p:nvPicPr>
          <p:cNvPr id="11" name="Picture 10" descr="Junior Ranger logo.PNG"/>
          <p:cNvPicPr>
            <a:picLocks noChangeAspect="1"/>
          </p:cNvPicPr>
          <p:nvPr/>
        </p:nvPicPr>
        <p:blipFill>
          <a:blip r:embed="rId9"/>
          <a:stretch>
            <a:fillRect/>
          </a:stretch>
        </p:blipFill>
        <p:spPr>
          <a:xfrm>
            <a:off x="9655972" y="0"/>
            <a:ext cx="2536027" cy="2380593"/>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nding over ceremony Mayreau 9 _Low res.jpg"/>
          <p:cNvPicPr>
            <a:picLocks noChangeAspect="1"/>
          </p:cNvPicPr>
          <p:nvPr/>
        </p:nvPicPr>
        <p:blipFill>
          <a:blip r:embed="rId3"/>
          <a:stretch>
            <a:fillRect/>
          </a:stretch>
        </p:blipFill>
        <p:spPr>
          <a:xfrm>
            <a:off x="867101" y="4513203"/>
            <a:ext cx="3279228" cy="2187060"/>
          </a:xfrm>
          <a:prstGeom prst="rect">
            <a:avLst/>
          </a:prstGeom>
          <a:noFill/>
          <a:ln w="12700">
            <a:solidFill>
              <a:schemeClr val="bg2">
                <a:lumMod val="50000"/>
              </a:schemeClr>
            </a:solidFill>
            <a:miter lim="800000"/>
            <a:headEnd/>
            <a:tailEnd/>
          </a:ln>
        </p:spPr>
      </p:pic>
      <p:sp>
        <p:nvSpPr>
          <p:cNvPr id="12" name="Subtitle 5"/>
          <p:cNvSpPr>
            <a:spLocks noGrp="1"/>
          </p:cNvSpPr>
          <p:nvPr>
            <p:ph type="subTitle" idx="1"/>
          </p:nvPr>
        </p:nvSpPr>
        <p:spPr>
          <a:xfrm>
            <a:off x="595829" y="1428815"/>
            <a:ext cx="6798199" cy="4861626"/>
          </a:xfrm>
        </p:spPr>
        <p:txBody>
          <a:bodyPr>
            <a:noAutofit/>
          </a:bodyPr>
          <a:lstStyle/>
          <a:p>
            <a:pPr algn="l">
              <a:buFont typeface="Arial" pitchFamily="34" charset="0"/>
              <a:buChar char="•"/>
            </a:pPr>
            <a:r>
              <a:rPr lang="en-US" sz="3000" dirty="0" smtClean="0"/>
              <a:t> Enabled lobster fishers to transition to more sustainable gear.</a:t>
            </a:r>
          </a:p>
          <a:p>
            <a:pPr algn="l">
              <a:buFont typeface="Arial" pitchFamily="34" charset="0"/>
              <a:buChar char="•"/>
            </a:pPr>
            <a:r>
              <a:rPr lang="en-US" sz="3000" dirty="0" smtClean="0"/>
              <a:t> Trained and equipped &gt;50 </a:t>
            </a:r>
            <a:r>
              <a:rPr lang="en-US" sz="3000" dirty="0" err="1" smtClean="0"/>
              <a:t>fisherfolk</a:t>
            </a:r>
            <a:r>
              <a:rPr lang="en-US" sz="3000" dirty="0" smtClean="0"/>
              <a:t> in post-harvest handling of seafood.</a:t>
            </a:r>
          </a:p>
          <a:p>
            <a:pPr algn="l">
              <a:buFont typeface="Arial" pitchFamily="34" charset="0"/>
              <a:buChar char="•"/>
            </a:pPr>
            <a:r>
              <a:rPr lang="en-US" sz="3000" dirty="0" smtClean="0"/>
              <a:t> Supported UNDP to train and equip fishers in drop-line fishing.</a:t>
            </a:r>
          </a:p>
        </p:txBody>
      </p:sp>
      <p:sp>
        <p:nvSpPr>
          <p:cNvPr id="15" name="Title 1"/>
          <p:cNvSpPr txBox="1">
            <a:spLocks/>
          </p:cNvSpPr>
          <p:nvPr/>
        </p:nvSpPr>
        <p:spPr>
          <a:xfrm>
            <a:off x="590677" y="106503"/>
            <a:ext cx="9167472"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t>More sustainable fisheries</a:t>
            </a:r>
            <a:endParaRPr lang="en-US" sz="4000" dirty="0"/>
          </a:p>
        </p:txBody>
      </p:sp>
      <p:pic>
        <p:nvPicPr>
          <p:cNvPr id="8" name="Picture 7" descr="HACCP Training Put in Practice 1.jpg"/>
          <p:cNvPicPr>
            <a:picLocks noChangeAspect="1"/>
          </p:cNvPicPr>
          <p:nvPr/>
        </p:nvPicPr>
        <p:blipFill>
          <a:blip r:embed="rId4"/>
          <a:stretch>
            <a:fillRect/>
          </a:stretch>
        </p:blipFill>
        <p:spPr>
          <a:xfrm>
            <a:off x="4623271" y="4493176"/>
            <a:ext cx="3977327" cy="2237246"/>
          </a:xfrm>
          <a:prstGeom prst="rect">
            <a:avLst/>
          </a:prstGeom>
          <a:noFill/>
          <a:ln w="12700">
            <a:solidFill>
              <a:schemeClr val="bg2">
                <a:lumMod val="50000"/>
              </a:schemeClr>
            </a:solidFill>
            <a:miter lim="800000"/>
            <a:headEnd/>
            <a:tailEnd/>
          </a:ln>
        </p:spPr>
      </p:pic>
      <p:pic>
        <p:nvPicPr>
          <p:cNvPr id="9" name="Picture 8" descr="Low Res Official SusGren Logo.jpg"/>
          <p:cNvPicPr>
            <a:picLocks noChangeAspect="1"/>
          </p:cNvPicPr>
          <p:nvPr/>
        </p:nvPicPr>
        <p:blipFill>
          <a:blip r:embed="rId5"/>
          <a:stretch>
            <a:fillRect/>
          </a:stretch>
        </p:blipFill>
        <p:spPr>
          <a:xfrm>
            <a:off x="10734362" y="214957"/>
            <a:ext cx="1222402" cy="2187050"/>
          </a:xfrm>
          <a:prstGeom prst="rect">
            <a:avLst/>
          </a:prstGeom>
        </p:spPr>
      </p:pic>
      <p:pic>
        <p:nvPicPr>
          <p:cNvPr id="10" name="Picture 9" descr="Drop-line fishing workshop 1.jpg"/>
          <p:cNvPicPr>
            <a:picLocks noChangeAspect="1"/>
          </p:cNvPicPr>
          <p:nvPr/>
        </p:nvPicPr>
        <p:blipFill>
          <a:blip r:embed="rId6"/>
          <a:stretch>
            <a:fillRect/>
          </a:stretch>
        </p:blipFill>
        <p:spPr>
          <a:xfrm>
            <a:off x="7144397" y="265661"/>
            <a:ext cx="2236085" cy="3975263"/>
          </a:xfrm>
          <a:prstGeom prst="rect">
            <a:avLst/>
          </a:prstGeom>
          <a:noFill/>
          <a:ln w="12700">
            <a:solidFill>
              <a:schemeClr val="bg2">
                <a:lumMod val="50000"/>
              </a:schemeClr>
            </a:solidFill>
            <a:miter lim="800000"/>
            <a:headEnd/>
            <a:tailEnd/>
          </a:ln>
        </p:spPr>
      </p:pic>
      <p:pic>
        <p:nvPicPr>
          <p:cNvPr id="11" name="Picture 10" descr="Gaston and Kamal _Low res.jpg"/>
          <p:cNvPicPr>
            <a:picLocks noChangeAspect="1"/>
          </p:cNvPicPr>
          <p:nvPr/>
        </p:nvPicPr>
        <p:blipFill>
          <a:blip r:embed="rId7"/>
          <a:stretch>
            <a:fillRect/>
          </a:stretch>
        </p:blipFill>
        <p:spPr>
          <a:xfrm>
            <a:off x="8891752" y="2543687"/>
            <a:ext cx="3092671" cy="4120656"/>
          </a:xfrm>
          <a:prstGeom prst="rect">
            <a:avLst/>
          </a:prstGeom>
          <a:noFill/>
          <a:ln w="12700">
            <a:solidFill>
              <a:schemeClr val="bg2">
                <a:lumMod val="50000"/>
              </a:schemeClr>
            </a:solid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ss on parrotfish.jpg"/>
          <p:cNvPicPr>
            <a:picLocks noChangeAspect="1"/>
          </p:cNvPicPr>
          <p:nvPr/>
        </p:nvPicPr>
        <p:blipFill>
          <a:blip r:embed="rId4"/>
          <a:stretch>
            <a:fillRect/>
          </a:stretch>
        </p:blipFill>
        <p:spPr>
          <a:xfrm>
            <a:off x="1543" y="0"/>
            <a:ext cx="7125195" cy="6858000"/>
          </a:xfrm>
          <a:prstGeom prst="rect">
            <a:avLst/>
          </a:prstGeom>
        </p:spPr>
      </p:pic>
      <p:pic>
        <p:nvPicPr>
          <p:cNvPr id="3" name="ParrotFish-Campaign12-7-017.mp4">
            <a:hlinkClick r:id="" action="ppaction://media"/>
          </p:cNvPr>
          <p:cNvPicPr>
            <a:picLocks noRot="1" noChangeAspect="1"/>
          </p:cNvPicPr>
          <p:nvPr>
            <a:videoFile r:link="rId1"/>
          </p:nvPr>
        </p:nvPicPr>
        <p:blipFill>
          <a:blip r:embed="rId5"/>
          <a:stretch>
            <a:fillRect/>
          </a:stretch>
        </p:blipFill>
        <p:spPr>
          <a:xfrm>
            <a:off x="7126014" y="3058511"/>
            <a:ext cx="5065986" cy="3799490"/>
          </a:xfrm>
          <a:prstGeom prst="rect">
            <a:avLst/>
          </a:prstGeom>
        </p:spPr>
      </p:pic>
      <p:sp>
        <p:nvSpPr>
          <p:cNvPr id="4" name="TextBox 3"/>
          <p:cNvSpPr txBox="1"/>
          <p:nvPr/>
        </p:nvSpPr>
        <p:spPr>
          <a:xfrm>
            <a:off x="7472855" y="630621"/>
            <a:ext cx="4508938" cy="1477328"/>
          </a:xfrm>
          <a:prstGeom prst="rect">
            <a:avLst/>
          </a:prstGeom>
          <a:noFill/>
        </p:spPr>
        <p:txBody>
          <a:bodyPr wrap="square" rtlCol="0">
            <a:spAutoFit/>
          </a:bodyPr>
          <a:lstStyle/>
          <a:p>
            <a:r>
              <a:rPr lang="en-US" sz="3000" dirty="0" smtClean="0"/>
              <a:t>Supporting TNC’s #</a:t>
            </a:r>
            <a:r>
              <a:rPr lang="en-US" sz="3000" dirty="0" err="1" smtClean="0"/>
              <a:t>PassOnParrotfish</a:t>
            </a:r>
            <a:r>
              <a:rPr lang="en-US" sz="3000" dirty="0" smtClean="0"/>
              <a:t> social marketing campaign</a:t>
            </a:r>
            <a:endParaRPr lang="en-US" sz="30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5"/>
          <p:cNvSpPr>
            <a:spLocks noGrp="1"/>
          </p:cNvSpPr>
          <p:nvPr>
            <p:ph type="subTitle" idx="1"/>
          </p:nvPr>
        </p:nvSpPr>
        <p:spPr>
          <a:xfrm>
            <a:off x="595831" y="1428815"/>
            <a:ext cx="9053136" cy="5135758"/>
          </a:xfrm>
        </p:spPr>
        <p:txBody>
          <a:bodyPr>
            <a:noAutofit/>
          </a:bodyPr>
          <a:lstStyle/>
          <a:p>
            <a:pPr algn="l"/>
            <a:r>
              <a:rPr lang="en-US" sz="3000" dirty="0" smtClean="0"/>
              <a:t>Ashton Lagoon was damaged by a failed marina development in 1995...</a:t>
            </a:r>
          </a:p>
        </p:txBody>
      </p:sp>
      <p:sp>
        <p:nvSpPr>
          <p:cNvPr id="15" name="Title 1"/>
          <p:cNvSpPr txBox="1">
            <a:spLocks/>
          </p:cNvSpPr>
          <p:nvPr/>
        </p:nvSpPr>
        <p:spPr>
          <a:xfrm>
            <a:off x="590677" y="106503"/>
            <a:ext cx="9167472"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t>Ashton Lagoon restoration</a:t>
            </a:r>
            <a:endParaRPr lang="en-US" sz="4000" dirty="0"/>
          </a:p>
        </p:txBody>
      </p:sp>
      <p:pic>
        <p:nvPicPr>
          <p:cNvPr id="20" name="Picture 19" descr="Low Res Official SusGren Logo.jpg"/>
          <p:cNvPicPr>
            <a:picLocks noChangeAspect="1"/>
          </p:cNvPicPr>
          <p:nvPr/>
        </p:nvPicPr>
        <p:blipFill>
          <a:blip r:embed="rId3"/>
          <a:stretch>
            <a:fillRect/>
          </a:stretch>
        </p:blipFill>
        <p:spPr>
          <a:xfrm>
            <a:off x="10734362" y="214957"/>
            <a:ext cx="1222402" cy="218705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srcRect l="1207" t="443" r="1552" b="4368"/>
          <a:stretch>
            <a:fillRect/>
          </a:stretch>
        </p:blipFill>
        <p:spPr bwMode="auto">
          <a:xfrm>
            <a:off x="1427163" y="0"/>
            <a:ext cx="9340850" cy="6858000"/>
          </a:xfrm>
          <a:prstGeom prst="rect">
            <a:avLst/>
          </a:prstGeom>
          <a:noFill/>
          <a:ln w="12700">
            <a:solidFill>
              <a:schemeClr val="bg2">
                <a:lumMod val="50000"/>
              </a:schemeClr>
            </a:solidFill>
            <a:miter lim="800000"/>
            <a:headEnd/>
            <a:tailEnd/>
          </a:ln>
        </p:spPr>
      </p:pic>
      <p:sp>
        <p:nvSpPr>
          <p:cNvPr id="20" name="Title 1"/>
          <p:cNvSpPr txBox="1">
            <a:spLocks/>
          </p:cNvSpPr>
          <p:nvPr/>
        </p:nvSpPr>
        <p:spPr bwMode="auto">
          <a:xfrm>
            <a:off x="1968500" y="152400"/>
            <a:ext cx="8229600" cy="1143000"/>
          </a:xfrm>
          <a:prstGeom prst="rect">
            <a:avLst/>
          </a:prstGeom>
          <a:noFill/>
          <a:ln w="9525">
            <a:noFill/>
            <a:miter lim="800000"/>
            <a:headEnd/>
            <a:tailEnd/>
          </a:ln>
        </p:spPr>
        <p:txBody>
          <a:bodyPr anchor="ctr"/>
          <a:lstStyle/>
          <a:p>
            <a:pPr algn="ctr" eaLnBrk="0" hangingPunct="0">
              <a:defRPr/>
            </a:pPr>
            <a:r>
              <a:rPr lang="en-029" sz="4400">
                <a:solidFill>
                  <a:srgbClr val="FFC000"/>
                </a:solidFill>
                <a:latin typeface="Arial Narrow" pitchFamily="34" charset="0"/>
                <a:ea typeface="+mj-ea"/>
                <a:cs typeface="+mj-cs"/>
              </a:rPr>
              <a:t>Before Marina Construction </a:t>
            </a:r>
            <a:endParaRPr lang="en-029" sz="4400" dirty="0">
              <a:solidFill>
                <a:srgbClr val="FFC000"/>
              </a:solidFill>
              <a:latin typeface="Arial Narrow" pitchFamily="34" charset="0"/>
              <a:ea typeface="+mj-ea"/>
              <a:cs typeface="+mj-cs"/>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noChangeArrowheads="1"/>
          </p:cNvPicPr>
          <p:nvPr/>
        </p:nvPicPr>
        <p:blipFill>
          <a:blip r:embed="rId3"/>
          <a:srcRect t="1363" r="1053"/>
          <a:stretch>
            <a:fillRect/>
          </a:stretch>
        </p:blipFill>
        <p:spPr bwMode="auto">
          <a:xfrm>
            <a:off x="1360488" y="0"/>
            <a:ext cx="9478962" cy="6858000"/>
          </a:xfrm>
          <a:prstGeom prst="rect">
            <a:avLst/>
          </a:prstGeom>
          <a:noFill/>
          <a:ln w="12700">
            <a:solidFill>
              <a:schemeClr val="bg2">
                <a:lumMod val="50000"/>
              </a:schemeClr>
            </a:solidFill>
            <a:miter lim="800000"/>
            <a:headEnd/>
            <a:tailEnd/>
          </a:ln>
        </p:spPr>
      </p:pic>
      <p:sp>
        <p:nvSpPr>
          <p:cNvPr id="4" name="Title 1"/>
          <p:cNvSpPr txBox="1">
            <a:spLocks/>
          </p:cNvSpPr>
          <p:nvPr/>
        </p:nvSpPr>
        <p:spPr bwMode="auto">
          <a:xfrm>
            <a:off x="1968500" y="152400"/>
            <a:ext cx="8229600" cy="1143000"/>
          </a:xfrm>
          <a:prstGeom prst="rect">
            <a:avLst/>
          </a:prstGeom>
          <a:noFill/>
          <a:ln w="9525">
            <a:noFill/>
            <a:miter lim="800000"/>
            <a:headEnd/>
            <a:tailEnd/>
          </a:ln>
        </p:spPr>
        <p:txBody>
          <a:bodyPr anchor="ctr"/>
          <a:lstStyle/>
          <a:p>
            <a:pPr algn="ctr" eaLnBrk="0" hangingPunct="0">
              <a:defRPr/>
            </a:pPr>
            <a:r>
              <a:rPr lang="en-029" sz="4400" dirty="0">
                <a:solidFill>
                  <a:srgbClr val="FFC000"/>
                </a:solidFill>
                <a:latin typeface="Arial Narrow" pitchFamily="34" charset="0"/>
                <a:ea typeface="+mj-ea"/>
                <a:cs typeface="+mj-cs"/>
              </a:rPr>
              <a:t>During Marina Construction </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srcRect l="517" t="460" r="1724" b="690"/>
          <a:stretch>
            <a:fillRect/>
          </a:stretch>
        </p:blipFill>
        <p:spPr bwMode="auto">
          <a:xfrm>
            <a:off x="1576388" y="0"/>
            <a:ext cx="9042400" cy="6858000"/>
          </a:xfrm>
          <a:prstGeom prst="rect">
            <a:avLst/>
          </a:prstGeom>
          <a:noFill/>
          <a:ln w="12700">
            <a:solidFill>
              <a:schemeClr val="bg2">
                <a:lumMod val="50000"/>
              </a:schemeClr>
            </a:solidFill>
            <a:miter lim="800000"/>
            <a:headEnd/>
            <a:tailEnd/>
          </a:ln>
        </p:spPr>
      </p:pic>
      <p:sp>
        <p:nvSpPr>
          <p:cNvPr id="4" name="Title 1"/>
          <p:cNvSpPr txBox="1">
            <a:spLocks/>
          </p:cNvSpPr>
          <p:nvPr/>
        </p:nvSpPr>
        <p:spPr bwMode="auto">
          <a:xfrm>
            <a:off x="1968500" y="152400"/>
            <a:ext cx="8229600" cy="1143000"/>
          </a:xfrm>
          <a:prstGeom prst="rect">
            <a:avLst/>
          </a:prstGeom>
          <a:solidFill>
            <a:schemeClr val="bg2">
              <a:lumMod val="60000"/>
              <a:lumOff val="40000"/>
              <a:alpha val="50000"/>
            </a:schemeClr>
          </a:solidFill>
          <a:ln w="9525">
            <a:noFill/>
            <a:miter lim="800000"/>
            <a:headEnd/>
            <a:tailEnd/>
          </a:ln>
        </p:spPr>
        <p:txBody>
          <a:bodyPr anchor="ctr"/>
          <a:lstStyle/>
          <a:p>
            <a:pPr algn="ctr" eaLnBrk="0" hangingPunct="0">
              <a:defRPr/>
            </a:pPr>
            <a:r>
              <a:rPr lang="en-029" sz="4400" dirty="0">
                <a:solidFill>
                  <a:srgbClr val="FFC000"/>
                </a:solidFill>
                <a:latin typeface="Arial Narrow" pitchFamily="34" charset="0"/>
                <a:ea typeface="+mj-ea"/>
                <a:cs typeface="+mj-cs"/>
              </a:rPr>
              <a:t>After Marina Construction </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hosen design zoom in.PNG"/>
          <p:cNvPicPr>
            <a:picLocks noChangeAspect="1"/>
          </p:cNvPicPr>
          <p:nvPr/>
        </p:nvPicPr>
        <p:blipFill>
          <a:blip r:embed="rId3"/>
          <a:srcRect b="16418"/>
          <a:stretch>
            <a:fillRect/>
          </a:stretch>
        </p:blipFill>
        <p:spPr bwMode="auto">
          <a:xfrm>
            <a:off x="4414644" y="1269241"/>
            <a:ext cx="7633769" cy="4453642"/>
          </a:xfrm>
          <a:prstGeom prst="rect">
            <a:avLst/>
          </a:prstGeom>
          <a:noFill/>
          <a:ln w="12700">
            <a:solidFill>
              <a:schemeClr val="bg2">
                <a:lumMod val="50000"/>
              </a:schemeClr>
            </a:solidFill>
            <a:miter lim="800000"/>
            <a:headEnd/>
            <a:tailEnd/>
          </a:ln>
        </p:spPr>
      </p:pic>
      <p:sp>
        <p:nvSpPr>
          <p:cNvPr id="15" name="Title 1"/>
          <p:cNvSpPr txBox="1">
            <a:spLocks/>
          </p:cNvSpPr>
          <p:nvPr/>
        </p:nvSpPr>
        <p:spPr>
          <a:xfrm>
            <a:off x="590677" y="106503"/>
            <a:ext cx="9167472"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t>Ashton Lagoon restoration</a:t>
            </a:r>
            <a:endParaRPr lang="en-US" sz="4000" dirty="0"/>
          </a:p>
        </p:txBody>
      </p:sp>
      <p:pic>
        <p:nvPicPr>
          <p:cNvPr id="9" name="Picture 13" descr="P3DM 4.PNG"/>
          <p:cNvPicPr>
            <a:picLocks noChangeAspect="1"/>
          </p:cNvPicPr>
          <p:nvPr/>
        </p:nvPicPr>
        <p:blipFill>
          <a:blip r:embed="rId4"/>
          <a:srcRect b="1678"/>
          <a:stretch>
            <a:fillRect/>
          </a:stretch>
        </p:blipFill>
        <p:spPr bwMode="auto">
          <a:xfrm>
            <a:off x="534633" y="1103455"/>
            <a:ext cx="3880165" cy="2854395"/>
          </a:xfrm>
          <a:prstGeom prst="rect">
            <a:avLst/>
          </a:prstGeom>
          <a:noFill/>
          <a:ln w="12700">
            <a:solidFill>
              <a:schemeClr val="bg2">
                <a:lumMod val="50000"/>
              </a:schemeClr>
            </a:solidFill>
            <a:miter lim="800000"/>
            <a:headEnd/>
            <a:tailEnd/>
          </a:ln>
        </p:spPr>
      </p:pic>
      <p:pic>
        <p:nvPicPr>
          <p:cNvPr id="21" name="Picture 13" descr="Community stakeholders 5.PNG"/>
          <p:cNvPicPr>
            <a:picLocks noChangeAspect="1"/>
          </p:cNvPicPr>
          <p:nvPr/>
        </p:nvPicPr>
        <p:blipFill>
          <a:blip r:embed="rId5"/>
          <a:srcRect l="19258"/>
          <a:stretch>
            <a:fillRect/>
          </a:stretch>
        </p:blipFill>
        <p:spPr bwMode="auto">
          <a:xfrm>
            <a:off x="1497724" y="3952139"/>
            <a:ext cx="2915854" cy="2700903"/>
          </a:xfrm>
          <a:prstGeom prst="rect">
            <a:avLst/>
          </a:prstGeom>
          <a:noFill/>
          <a:ln w="12700">
            <a:solidFill>
              <a:schemeClr val="bg2">
                <a:lumMod val="50000"/>
              </a:schemeClr>
            </a:solid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Removing debris 5.jpg"/>
          <p:cNvPicPr/>
          <p:nvPr/>
        </p:nvPicPr>
        <p:blipFill>
          <a:blip r:embed="rId3" cstate="print"/>
          <a:stretch>
            <a:fillRect/>
          </a:stretch>
        </p:blipFill>
        <p:spPr>
          <a:xfrm>
            <a:off x="0" y="3405352"/>
            <a:ext cx="6148552" cy="3452649"/>
          </a:xfrm>
          <a:prstGeom prst="rect">
            <a:avLst/>
          </a:prstGeom>
          <a:noFill/>
          <a:ln w="12700">
            <a:solidFill>
              <a:schemeClr val="bg2">
                <a:lumMod val="50000"/>
              </a:schemeClr>
            </a:solidFill>
            <a:miter lim="800000"/>
            <a:headEnd/>
            <a:tailEnd/>
          </a:ln>
        </p:spPr>
      </p:pic>
      <p:pic>
        <p:nvPicPr>
          <p:cNvPr id="21" name="Picture 20" descr="Ashton Lagoon end of phase 7 _Low res.jpg"/>
          <p:cNvPicPr/>
          <p:nvPr/>
        </p:nvPicPr>
        <p:blipFill>
          <a:blip r:embed="rId4" cstate="print"/>
          <a:srcRect l="1022"/>
          <a:stretch>
            <a:fillRect/>
          </a:stretch>
        </p:blipFill>
        <p:spPr>
          <a:xfrm>
            <a:off x="6085490" y="3279229"/>
            <a:ext cx="6106510" cy="3578772"/>
          </a:xfrm>
          <a:prstGeom prst="rect">
            <a:avLst/>
          </a:prstGeom>
          <a:noFill/>
          <a:ln w="12700">
            <a:solidFill>
              <a:schemeClr val="bg2">
                <a:lumMod val="50000"/>
              </a:schemeClr>
            </a:solidFill>
            <a:miter lim="800000"/>
            <a:headEnd/>
            <a:tailEnd/>
          </a:ln>
        </p:spPr>
      </p:pic>
      <p:pic>
        <p:nvPicPr>
          <p:cNvPr id="12" name="Picture 11" descr="Ashton Lagoon works from the air 1 _Low res.jpg"/>
          <p:cNvPicPr>
            <a:picLocks noChangeAspect="1"/>
          </p:cNvPicPr>
          <p:nvPr/>
        </p:nvPicPr>
        <p:blipFill>
          <a:blip r:embed="rId5"/>
          <a:srcRect b="2691"/>
          <a:stretch>
            <a:fillRect/>
          </a:stretch>
        </p:blipFill>
        <p:spPr>
          <a:xfrm>
            <a:off x="0" y="0"/>
            <a:ext cx="6107799" cy="3421117"/>
          </a:xfrm>
          <a:prstGeom prst="rect">
            <a:avLst/>
          </a:prstGeom>
          <a:noFill/>
          <a:ln w="12700">
            <a:solidFill>
              <a:schemeClr val="bg2">
                <a:lumMod val="50000"/>
              </a:schemeClr>
            </a:solidFill>
            <a:miter lim="800000"/>
            <a:headEnd/>
            <a:tailEnd/>
          </a:ln>
        </p:spPr>
      </p:pic>
      <p:pic>
        <p:nvPicPr>
          <p:cNvPr id="22" name="Picture 21" descr="C:\Users\dellgray\Desktop\Sustainable Grenadines\Pictures\Visit to Union Island-32.jpg"/>
          <p:cNvPicPr/>
          <p:nvPr/>
        </p:nvPicPr>
        <p:blipFill>
          <a:blip r:embed="rId6"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b="3125"/>
          <a:stretch>
            <a:fillRect/>
          </a:stretch>
        </p:blipFill>
        <p:spPr bwMode="auto">
          <a:xfrm>
            <a:off x="6117021" y="0"/>
            <a:ext cx="6074980" cy="3421117"/>
          </a:xfrm>
          <a:prstGeom prst="rect">
            <a:avLst/>
          </a:prstGeom>
          <a:noFill/>
          <a:ln w="12700">
            <a:solidFill>
              <a:schemeClr val="bg2">
                <a:lumMod val="50000"/>
              </a:schemeClr>
            </a:solid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590677" y="106503"/>
            <a:ext cx="5505323" cy="103282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t>Thanks to our funders!</a:t>
            </a:r>
            <a:endParaRPr lang="en-US" sz="4000" dirty="0"/>
          </a:p>
        </p:txBody>
      </p:sp>
      <p:sp>
        <p:nvSpPr>
          <p:cNvPr id="5" name="Rectangle 4"/>
          <p:cNvSpPr/>
          <p:nvPr/>
        </p:nvSpPr>
        <p:spPr>
          <a:xfrm>
            <a:off x="441426" y="1150880"/>
            <a:ext cx="11366945" cy="5423338"/>
          </a:xfrm>
          <a:prstGeom prst="rect">
            <a:avLst/>
          </a:prstGeom>
          <a:solidFill>
            <a:schemeClr val="bg2">
              <a:lumMod val="40000"/>
              <a:lumOff val="60000"/>
            </a:schemeClr>
          </a:solidFill>
          <a:ln w="19050">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9"/>
          <p:cNvPicPr>
            <a:picLocks noChangeAspect="1" noChangeArrowheads="1"/>
          </p:cNvPicPr>
          <p:nvPr/>
        </p:nvPicPr>
        <p:blipFill>
          <a:blip r:embed="rId3"/>
          <a:srcRect/>
          <a:stretch>
            <a:fillRect/>
          </a:stretch>
        </p:blipFill>
        <p:spPr bwMode="auto">
          <a:xfrm>
            <a:off x="681622" y="1311041"/>
            <a:ext cx="3396952" cy="1510983"/>
          </a:xfrm>
          <a:prstGeom prst="rect">
            <a:avLst/>
          </a:prstGeom>
          <a:noFill/>
          <a:ln w="9525">
            <a:noFill/>
            <a:miter lim="800000"/>
            <a:headEnd/>
            <a:tailEnd/>
          </a:ln>
        </p:spPr>
      </p:pic>
      <p:pic>
        <p:nvPicPr>
          <p:cNvPr id="8" name="Picture 10"/>
          <p:cNvPicPr>
            <a:picLocks noChangeAspect="1" noChangeArrowheads="1"/>
          </p:cNvPicPr>
          <p:nvPr/>
        </p:nvPicPr>
        <p:blipFill>
          <a:blip r:embed="rId4"/>
          <a:srcRect/>
          <a:stretch>
            <a:fillRect/>
          </a:stretch>
        </p:blipFill>
        <p:spPr bwMode="auto">
          <a:xfrm>
            <a:off x="4197882" y="1309396"/>
            <a:ext cx="4073061" cy="1512627"/>
          </a:xfrm>
          <a:prstGeom prst="rect">
            <a:avLst/>
          </a:prstGeom>
          <a:noFill/>
          <a:ln w="9525">
            <a:noFill/>
            <a:miter lim="800000"/>
            <a:headEnd/>
            <a:tailEnd/>
          </a:ln>
        </p:spPr>
      </p:pic>
      <p:pic>
        <p:nvPicPr>
          <p:cNvPr id="9" name="Picture 11"/>
          <p:cNvPicPr>
            <a:picLocks noChangeAspect="1" noChangeArrowheads="1"/>
          </p:cNvPicPr>
          <p:nvPr/>
        </p:nvPicPr>
        <p:blipFill>
          <a:blip r:embed="rId5"/>
          <a:srcRect t="25811" b="29574"/>
          <a:stretch>
            <a:fillRect/>
          </a:stretch>
        </p:blipFill>
        <p:spPr bwMode="auto">
          <a:xfrm>
            <a:off x="5151172" y="2931463"/>
            <a:ext cx="3374087" cy="1451347"/>
          </a:xfrm>
          <a:prstGeom prst="rect">
            <a:avLst/>
          </a:prstGeom>
          <a:noFill/>
          <a:ln w="9525">
            <a:noFill/>
            <a:miter lim="800000"/>
            <a:headEnd/>
            <a:tailEnd/>
          </a:ln>
        </p:spPr>
      </p:pic>
      <p:pic>
        <p:nvPicPr>
          <p:cNvPr id="11" name="Picture 13"/>
          <p:cNvPicPr>
            <a:picLocks noChangeAspect="1" noChangeArrowheads="1"/>
          </p:cNvPicPr>
          <p:nvPr/>
        </p:nvPicPr>
        <p:blipFill>
          <a:blip r:embed="rId6"/>
          <a:srcRect/>
          <a:stretch>
            <a:fillRect/>
          </a:stretch>
        </p:blipFill>
        <p:spPr bwMode="auto">
          <a:xfrm>
            <a:off x="677912" y="4475106"/>
            <a:ext cx="1631536" cy="1967443"/>
          </a:xfrm>
          <a:prstGeom prst="rect">
            <a:avLst/>
          </a:prstGeom>
          <a:noFill/>
          <a:ln w="9525">
            <a:noFill/>
            <a:miter lim="800000"/>
            <a:headEnd/>
            <a:tailEnd/>
          </a:ln>
        </p:spPr>
      </p:pic>
      <p:pic>
        <p:nvPicPr>
          <p:cNvPr id="15" name="Picture 15"/>
          <p:cNvPicPr>
            <a:picLocks noChangeAspect="1" noChangeArrowheads="1"/>
          </p:cNvPicPr>
          <p:nvPr/>
        </p:nvPicPr>
        <p:blipFill>
          <a:blip r:embed="rId7"/>
          <a:srcRect/>
          <a:stretch>
            <a:fillRect/>
          </a:stretch>
        </p:blipFill>
        <p:spPr bwMode="auto">
          <a:xfrm>
            <a:off x="4231359" y="4503453"/>
            <a:ext cx="1964485" cy="1964485"/>
          </a:xfrm>
          <a:prstGeom prst="rect">
            <a:avLst/>
          </a:prstGeom>
          <a:noFill/>
          <a:ln w="9525">
            <a:noFill/>
            <a:miter lim="800000"/>
            <a:headEnd/>
            <a:tailEnd/>
          </a:ln>
        </p:spPr>
      </p:pic>
      <p:pic>
        <p:nvPicPr>
          <p:cNvPr id="16" name="Picture 16"/>
          <p:cNvPicPr>
            <a:picLocks noChangeAspect="1" noChangeArrowheads="1"/>
          </p:cNvPicPr>
          <p:nvPr/>
        </p:nvPicPr>
        <p:blipFill>
          <a:blip r:embed="rId8"/>
          <a:srcRect/>
          <a:stretch>
            <a:fillRect/>
          </a:stretch>
        </p:blipFill>
        <p:spPr bwMode="auto">
          <a:xfrm>
            <a:off x="2405047" y="4484591"/>
            <a:ext cx="1678221" cy="1970085"/>
          </a:xfrm>
          <a:prstGeom prst="rect">
            <a:avLst/>
          </a:prstGeom>
          <a:noFill/>
          <a:ln w="9525">
            <a:noFill/>
            <a:miter lim="800000"/>
            <a:headEnd/>
            <a:tailEnd/>
          </a:ln>
        </p:spPr>
      </p:pic>
      <p:pic>
        <p:nvPicPr>
          <p:cNvPr id="17" name="Picture 17"/>
          <p:cNvPicPr>
            <a:picLocks noChangeAspect="1" noChangeArrowheads="1"/>
          </p:cNvPicPr>
          <p:nvPr/>
        </p:nvPicPr>
        <p:blipFill>
          <a:blip r:embed="rId9"/>
          <a:srcRect b="1932"/>
          <a:stretch>
            <a:fillRect/>
          </a:stretch>
        </p:blipFill>
        <p:spPr bwMode="auto">
          <a:xfrm>
            <a:off x="676483" y="2932383"/>
            <a:ext cx="4333274" cy="1464605"/>
          </a:xfrm>
          <a:prstGeom prst="rect">
            <a:avLst/>
          </a:prstGeom>
          <a:noFill/>
          <a:ln w="9525">
            <a:noFill/>
            <a:miter lim="800000"/>
            <a:headEnd/>
            <a:tailEnd/>
          </a:ln>
        </p:spPr>
      </p:pic>
      <p:pic>
        <p:nvPicPr>
          <p:cNvPr id="18" name="Picture 18"/>
          <p:cNvPicPr>
            <a:picLocks noChangeAspect="1" noChangeArrowheads="1"/>
          </p:cNvPicPr>
          <p:nvPr/>
        </p:nvPicPr>
        <p:blipFill>
          <a:blip r:embed="rId10"/>
          <a:srcRect/>
          <a:stretch>
            <a:fillRect/>
          </a:stretch>
        </p:blipFill>
        <p:spPr bwMode="auto">
          <a:xfrm>
            <a:off x="9016841" y="4526237"/>
            <a:ext cx="2641874" cy="1433128"/>
          </a:xfrm>
          <a:prstGeom prst="rect">
            <a:avLst/>
          </a:prstGeom>
          <a:noFill/>
          <a:ln w="9525">
            <a:noFill/>
            <a:miter lim="800000"/>
            <a:headEnd/>
            <a:tailEnd/>
          </a:ln>
        </p:spPr>
      </p:pic>
      <p:pic>
        <p:nvPicPr>
          <p:cNvPr id="19" name="Picture 19"/>
          <p:cNvPicPr>
            <a:picLocks noChangeAspect="1" noChangeArrowheads="1"/>
          </p:cNvPicPr>
          <p:nvPr/>
        </p:nvPicPr>
        <p:blipFill>
          <a:blip r:embed="rId11"/>
          <a:srcRect t="17582" b="17224"/>
          <a:stretch>
            <a:fillRect/>
          </a:stretch>
        </p:blipFill>
        <p:spPr bwMode="auto">
          <a:xfrm>
            <a:off x="8403079" y="1324301"/>
            <a:ext cx="3300906" cy="1434662"/>
          </a:xfrm>
          <a:prstGeom prst="rect">
            <a:avLst/>
          </a:prstGeom>
          <a:noFill/>
          <a:ln w="9525">
            <a:noFill/>
            <a:miter lim="800000"/>
            <a:headEnd/>
            <a:tailEnd/>
          </a:ln>
        </p:spPr>
      </p:pic>
      <p:pic>
        <p:nvPicPr>
          <p:cNvPr id="21" name="Picture 20" descr="KfW_Claim_unten_RGB.jpg"/>
          <p:cNvPicPr>
            <a:picLocks noChangeAspect="1"/>
          </p:cNvPicPr>
          <p:nvPr/>
        </p:nvPicPr>
        <p:blipFill>
          <a:blip r:embed="rId12"/>
          <a:srcRect l="12691" t="20274" r="11861" b="31710"/>
          <a:stretch>
            <a:fillRect/>
          </a:stretch>
        </p:blipFill>
        <p:spPr>
          <a:xfrm>
            <a:off x="8655269" y="2916616"/>
            <a:ext cx="3029970" cy="1450427"/>
          </a:xfrm>
          <a:prstGeom prst="rect">
            <a:avLst/>
          </a:prstGeom>
        </p:spPr>
      </p:pic>
      <p:pic>
        <p:nvPicPr>
          <p:cNvPr id="22" name="Picture 21" descr="Grenadines Partnership Fund.jpg"/>
          <p:cNvPicPr>
            <a:picLocks noChangeAspect="1"/>
          </p:cNvPicPr>
          <p:nvPr/>
        </p:nvPicPr>
        <p:blipFill>
          <a:blip r:embed="rId13"/>
          <a:stretch>
            <a:fillRect/>
          </a:stretch>
        </p:blipFill>
        <p:spPr>
          <a:xfrm>
            <a:off x="6330182" y="4508935"/>
            <a:ext cx="2530505" cy="1797272"/>
          </a:xfrm>
          <a:prstGeom prst="rect">
            <a:avLst/>
          </a:prstGeom>
        </p:spPr>
      </p:pic>
    </p:spTree>
    <p:extLst>
      <p:ext uri="{BB962C8B-B14F-4D97-AF65-F5344CB8AC3E}">
        <p14:creationId xmlns:p14="http://schemas.microsoft.com/office/powerpoint/2010/main" xmlns="" val="1697496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Tobago Cays Marine Park aerial 3.jpg"/>
          <p:cNvPicPr>
            <a:picLocks noChangeAspect="1"/>
          </p:cNvPicPr>
          <p:nvPr/>
        </p:nvPicPr>
        <p:blipFill>
          <a:blip r:embed="rId2"/>
          <a:stretch>
            <a:fillRect/>
          </a:stretch>
        </p:blipFill>
        <p:spPr>
          <a:xfrm>
            <a:off x="6132786" y="1094352"/>
            <a:ext cx="5485477" cy="5485477"/>
          </a:xfrm>
          <a:prstGeom prst="rect">
            <a:avLst/>
          </a:prstGeom>
          <a:noFill/>
          <a:ln w="12700">
            <a:solidFill>
              <a:schemeClr val="bg2">
                <a:lumMod val="50000"/>
              </a:schemeClr>
            </a:solidFill>
            <a:miter lim="800000"/>
            <a:headEnd/>
            <a:tailEnd/>
          </a:ln>
        </p:spPr>
      </p:pic>
      <p:sp>
        <p:nvSpPr>
          <p:cNvPr id="2" name="Title 1"/>
          <p:cNvSpPr>
            <a:spLocks noGrp="1"/>
          </p:cNvSpPr>
          <p:nvPr>
            <p:ph type="ctrTitle"/>
          </p:nvPr>
        </p:nvSpPr>
        <p:spPr>
          <a:xfrm>
            <a:off x="590677" y="106503"/>
            <a:ext cx="6174726" cy="1470025"/>
          </a:xfrm>
        </p:spPr>
        <p:txBody>
          <a:bodyPr>
            <a:normAutofit/>
          </a:bodyPr>
          <a:lstStyle/>
          <a:p>
            <a:pPr algn="l"/>
            <a:r>
              <a:rPr lang="en-US" sz="4000" dirty="0" smtClean="0"/>
              <a:t>Overview</a:t>
            </a:r>
            <a:endParaRPr lang="en-US" sz="4000" dirty="0"/>
          </a:p>
        </p:txBody>
      </p:sp>
      <p:sp>
        <p:nvSpPr>
          <p:cNvPr id="4" name="Subtitle 3"/>
          <p:cNvSpPr>
            <a:spLocks noGrp="1"/>
          </p:cNvSpPr>
          <p:nvPr>
            <p:ph type="subTitle" idx="1"/>
          </p:nvPr>
        </p:nvSpPr>
        <p:spPr>
          <a:xfrm>
            <a:off x="573743" y="1514900"/>
            <a:ext cx="5369857" cy="4094329"/>
          </a:xfrm>
        </p:spPr>
        <p:txBody>
          <a:bodyPr>
            <a:normAutofit/>
          </a:bodyPr>
          <a:lstStyle/>
          <a:p>
            <a:pPr marL="514350" indent="-514350" algn="l">
              <a:buAutoNum type="arabicPeriod"/>
            </a:pPr>
            <a:r>
              <a:rPr lang="en-US" sz="3000" dirty="0" smtClean="0"/>
              <a:t>Brief intro to </a:t>
            </a:r>
            <a:r>
              <a:rPr lang="en-US" sz="3000" dirty="0" err="1" smtClean="0"/>
              <a:t>SusGren</a:t>
            </a:r>
            <a:r>
              <a:rPr lang="en-US" sz="3000" dirty="0" smtClean="0"/>
              <a:t>.</a:t>
            </a:r>
          </a:p>
          <a:p>
            <a:pPr marL="514350" indent="-514350" algn="l">
              <a:buFont typeface="+mj-lt"/>
              <a:buAutoNum type="arabicPeriod" startAt="2"/>
            </a:pPr>
            <a:r>
              <a:rPr lang="en-US" sz="3000" dirty="0" smtClean="0"/>
              <a:t>Main accomplishments toward SDG14.</a:t>
            </a:r>
          </a:p>
          <a:p>
            <a:pPr marL="514350" indent="-514350" algn="l">
              <a:buFont typeface="+mj-lt"/>
              <a:buAutoNum type="arabicPeriod" startAt="2"/>
            </a:pPr>
            <a:r>
              <a:rPr lang="en-US" sz="3000" dirty="0" smtClean="0"/>
              <a:t>Some ideas for collaboration.</a:t>
            </a:r>
          </a:p>
          <a:p>
            <a:pPr marL="514350" indent="-514350" algn="l">
              <a:buFont typeface="Arial"/>
              <a:buAutoNum type="arabicPeriod" startAt="2"/>
            </a:pPr>
            <a:r>
              <a:rPr lang="en-US" sz="3000" dirty="0" smtClean="0"/>
              <a:t>Questions and discussion.</a:t>
            </a:r>
          </a:p>
          <a:p>
            <a:pPr marL="514350" indent="-514350" algn="l">
              <a:buAutoNum type="arabicPeriod" startAt="2"/>
            </a:pPr>
            <a:endParaRPr lang="en-US" sz="3000" dirty="0"/>
          </a:p>
        </p:txBody>
      </p:sp>
      <p:pic>
        <p:nvPicPr>
          <p:cNvPr id="14" name="Picture 13" descr="Low Res Official SusGren Logo.jpg"/>
          <p:cNvPicPr>
            <a:picLocks noChangeAspect="1"/>
          </p:cNvPicPr>
          <p:nvPr/>
        </p:nvPicPr>
        <p:blipFill>
          <a:blip r:embed="rId3"/>
          <a:stretch>
            <a:fillRect/>
          </a:stretch>
        </p:blipFill>
        <p:spPr>
          <a:xfrm>
            <a:off x="10131742" y="214956"/>
            <a:ext cx="1825022" cy="3265223"/>
          </a:xfrm>
          <a:prstGeom prst="rect">
            <a:avLst/>
          </a:prstGeom>
        </p:spPr>
      </p:pic>
    </p:spTree>
    <p:extLst>
      <p:ext uri="{BB962C8B-B14F-4D97-AF65-F5344CB8AC3E}">
        <p14:creationId xmlns:p14="http://schemas.microsoft.com/office/powerpoint/2010/main" xmlns="" val="27912130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Ideas for collaboration</a:t>
            </a:r>
            <a:endParaRPr lang="en-US" dirty="0"/>
          </a:p>
        </p:txBody>
      </p:sp>
      <p:sp>
        <p:nvSpPr>
          <p:cNvPr id="3" name="Content Placeholder 2"/>
          <p:cNvSpPr>
            <a:spLocks noGrp="1"/>
          </p:cNvSpPr>
          <p:nvPr>
            <p:ph idx="1"/>
          </p:nvPr>
        </p:nvSpPr>
        <p:spPr>
          <a:xfrm>
            <a:off x="609600" y="1600201"/>
            <a:ext cx="10972800" cy="5005551"/>
          </a:xfrm>
        </p:spPr>
        <p:txBody>
          <a:bodyPr>
            <a:normAutofit fontScale="92500"/>
          </a:bodyPr>
          <a:lstStyle/>
          <a:p>
            <a:r>
              <a:rPr lang="en-US" dirty="0" smtClean="0"/>
              <a:t>Incorporate Grenadines MUZP into national marine spatial plans.</a:t>
            </a:r>
          </a:p>
          <a:p>
            <a:r>
              <a:rPr lang="en-US" dirty="0" smtClean="0"/>
              <a:t>Research into the status of pelagic fisheries in and around the Grenadines, and capacity-building in sustainable fisheries management for us and our stakeholders.</a:t>
            </a:r>
          </a:p>
          <a:p>
            <a:r>
              <a:rPr lang="en-US" dirty="0" smtClean="0"/>
              <a:t>Research to identify which sources of nutrient pollution in the Grenadines would be best (most cost-effective) to address in order to improve coral reef health.</a:t>
            </a:r>
          </a:p>
          <a:p>
            <a:r>
              <a:rPr lang="en-US" dirty="0" smtClean="0"/>
              <a:t>Collaboration with Ministries of Education </a:t>
            </a:r>
            <a:r>
              <a:rPr lang="en-US" dirty="0" smtClean="0"/>
              <a:t>and others to </a:t>
            </a:r>
            <a:r>
              <a:rPr lang="en-US" dirty="0" smtClean="0"/>
              <a:t>enable more children to benefit from our environmental education resources.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YDXJ0310-01.jpeg"/>
          <p:cNvPicPr>
            <a:picLocks noChangeAspect="1"/>
          </p:cNvPicPr>
          <p:nvPr/>
        </p:nvPicPr>
        <p:blipFill>
          <a:blip r:embed="rId3"/>
          <a:srcRect t="11961" b="13168"/>
          <a:stretch>
            <a:fillRect/>
          </a:stretch>
        </p:blipFill>
        <p:spPr>
          <a:xfrm>
            <a:off x="0" y="0"/>
            <a:ext cx="12213052" cy="6858000"/>
          </a:xfrm>
          <a:prstGeom prst="rect">
            <a:avLst/>
          </a:prstGeom>
        </p:spPr>
      </p:pic>
      <p:sp>
        <p:nvSpPr>
          <p:cNvPr id="8" name="TextBox 7"/>
          <p:cNvSpPr txBox="1"/>
          <p:nvPr/>
        </p:nvSpPr>
        <p:spPr>
          <a:xfrm>
            <a:off x="252247" y="117694"/>
            <a:ext cx="11666483" cy="2554545"/>
          </a:xfrm>
          <a:prstGeom prst="rect">
            <a:avLst/>
          </a:prstGeom>
          <a:solidFill>
            <a:schemeClr val="tx1">
              <a:alpha val="50000"/>
            </a:schemeClr>
          </a:solidFill>
        </p:spPr>
        <p:txBody>
          <a:bodyPr wrap="square" rtlCol="0">
            <a:spAutoFit/>
          </a:bodyPr>
          <a:lstStyle/>
          <a:p>
            <a:r>
              <a:rPr lang="en-US" sz="4000" b="1" dirty="0" smtClean="0">
                <a:solidFill>
                  <a:srgbClr val="0070C0"/>
                </a:solidFill>
                <a:latin typeface="Adobe Fangsong Std R" charset="-122"/>
                <a:ea typeface="Adobe Fangsong Std R" charset="-122"/>
                <a:cs typeface="Adobe Fangsong Std R" charset="-122"/>
              </a:rPr>
              <a:t>Questions and discussion</a:t>
            </a:r>
          </a:p>
          <a:p>
            <a:endParaRPr lang="en-US" sz="3000" b="1" dirty="0" smtClean="0">
              <a:solidFill>
                <a:srgbClr val="0070C0"/>
              </a:solidFill>
              <a:latin typeface="Adobe Fangsong Std R" charset="-122"/>
              <a:ea typeface="Adobe Fangsong Std R" charset="-122"/>
              <a:cs typeface="Adobe Fangsong Std R" charset="-122"/>
            </a:endParaRPr>
          </a:p>
          <a:p>
            <a:r>
              <a:rPr lang="en-US" sz="2600" b="1" dirty="0" smtClean="0">
                <a:solidFill>
                  <a:srgbClr val="0070C0"/>
                </a:solidFill>
                <a:latin typeface="Adobe Fangsong Std R" charset="-122"/>
                <a:ea typeface="Adobe Fangsong Std R" charset="-122"/>
                <a:cs typeface="Adobe Fangsong Std R" charset="-122"/>
              </a:rPr>
              <a:t>Contact :		james.starkey.lord@gmail.com </a:t>
            </a:r>
            <a:r>
              <a:rPr lang="en-US" sz="2600" b="1" dirty="0" smtClean="0">
                <a:solidFill>
                  <a:srgbClr val="0070C0"/>
                </a:solidFill>
                <a:latin typeface="Adobe Fangsong Std R" charset="-122"/>
                <a:ea typeface="Adobe Fangsong Std R" charset="-122"/>
                <a:cs typeface="Adobe Fangsong Std R" charset="-122"/>
                <a:sym typeface="Symbol"/>
              </a:rPr>
              <a:t></a:t>
            </a:r>
            <a:r>
              <a:rPr lang="en-US" sz="2600" b="1" dirty="0" smtClean="0">
                <a:solidFill>
                  <a:srgbClr val="0070C0"/>
                </a:solidFill>
                <a:latin typeface="Adobe Fangsong Std R" charset="-122"/>
                <a:ea typeface="Adobe Fangsong Std R" charset="-122"/>
                <a:cs typeface="Adobe Fangsong Std R" charset="-122"/>
              </a:rPr>
              <a:t> (+784) 485 8779</a:t>
            </a:r>
          </a:p>
          <a:p>
            <a:endParaRPr lang="en-US" sz="1200" b="1" dirty="0" smtClean="0">
              <a:solidFill>
                <a:srgbClr val="0070C0"/>
              </a:solidFill>
              <a:latin typeface="Adobe Fangsong Std R" charset="-122"/>
              <a:ea typeface="Adobe Fangsong Std R" charset="-122"/>
              <a:cs typeface="Adobe Fangsong Std R" charset="-122"/>
            </a:endParaRPr>
          </a:p>
          <a:p>
            <a:r>
              <a:rPr lang="en-US" sz="2600" b="1" dirty="0" err="1" smtClean="0">
                <a:solidFill>
                  <a:srgbClr val="0070C0"/>
                </a:solidFill>
                <a:latin typeface="Adobe Fangsong Std R" charset="-122"/>
                <a:ea typeface="Adobe Fangsong Std R" charset="-122"/>
                <a:cs typeface="Adobe Fangsong Std R" charset="-122"/>
              </a:rPr>
              <a:t>Facebook</a:t>
            </a:r>
            <a:r>
              <a:rPr lang="en-US" sz="2600" b="1" dirty="0" smtClean="0">
                <a:solidFill>
                  <a:srgbClr val="0070C0"/>
                </a:solidFill>
                <a:latin typeface="Adobe Fangsong Std R" charset="-122"/>
                <a:ea typeface="Adobe Fangsong Std R" charset="-122"/>
                <a:cs typeface="Adobe Fangsong Std R" charset="-122"/>
              </a:rPr>
              <a:t>:	</a:t>
            </a:r>
            <a:r>
              <a:rPr lang="en-US" sz="2600" b="1" dirty="0" err="1" smtClean="0">
                <a:solidFill>
                  <a:srgbClr val="0070C0"/>
                </a:solidFill>
                <a:latin typeface="Adobe Fangsong Std R" charset="-122"/>
                <a:ea typeface="Adobe Fangsong Std R" charset="-122"/>
                <a:cs typeface="Adobe Fangsong Std R" charset="-122"/>
              </a:rPr>
              <a:t>SusGren</a:t>
            </a:r>
            <a:r>
              <a:rPr lang="en-US" sz="2600" b="1" dirty="0" smtClean="0">
                <a:solidFill>
                  <a:srgbClr val="0070C0"/>
                </a:solidFill>
                <a:latin typeface="Adobe Fangsong Std R" charset="-122"/>
                <a:ea typeface="Adobe Fangsong Std R" charset="-122"/>
                <a:cs typeface="Adobe Fangsong Std R" charset="-122"/>
              </a:rPr>
              <a:t> (Grenadines NGO) </a:t>
            </a:r>
            <a:r>
              <a:rPr lang="en-US" sz="2600" b="1" dirty="0" smtClean="0">
                <a:solidFill>
                  <a:srgbClr val="0070C0"/>
                </a:solidFill>
                <a:latin typeface="Adobe Fangsong Std R" charset="-122"/>
                <a:ea typeface="Adobe Fangsong Std R" charset="-122"/>
                <a:cs typeface="Adobe Fangsong Std R" charset="-122"/>
                <a:sym typeface="Symbol"/>
              </a:rPr>
              <a:t> </a:t>
            </a:r>
            <a:r>
              <a:rPr lang="en-US" sz="2600" b="1" dirty="0" smtClean="0">
                <a:solidFill>
                  <a:srgbClr val="0070C0"/>
                </a:solidFill>
                <a:latin typeface="Adobe Fangsong Std R" charset="-122"/>
                <a:ea typeface="Adobe Fangsong Std R" charset="-122"/>
                <a:cs typeface="Adobe Fangsong Std R" charset="-122"/>
              </a:rPr>
              <a:t>Grenadines Network of Marine 						Protected Areas  (GNMPA)</a:t>
            </a:r>
          </a:p>
        </p:txBody>
      </p:sp>
      <p:sp>
        <p:nvSpPr>
          <p:cNvPr id="9" name="TextBox 8"/>
          <p:cNvSpPr txBox="1"/>
          <p:nvPr/>
        </p:nvSpPr>
        <p:spPr>
          <a:xfrm>
            <a:off x="1241946" y="5854891"/>
            <a:ext cx="10099344" cy="1015663"/>
          </a:xfrm>
          <a:prstGeom prst="rect">
            <a:avLst/>
          </a:prstGeom>
          <a:solidFill>
            <a:srgbClr val="9A9600">
              <a:alpha val="50000"/>
            </a:srgbClr>
          </a:solidFill>
        </p:spPr>
        <p:txBody>
          <a:bodyPr wrap="square" rtlCol="0">
            <a:spAutoFit/>
          </a:bodyPr>
          <a:lstStyle/>
          <a:p>
            <a:pPr algn="ctr"/>
            <a:r>
              <a:rPr lang="en-US" sz="3000" dirty="0" smtClean="0"/>
              <a:t>Sustainable Grenadines Inc. (</a:t>
            </a:r>
            <a:r>
              <a:rPr lang="en-US" sz="3000" dirty="0" err="1" smtClean="0"/>
              <a:t>SusGren</a:t>
            </a:r>
            <a:r>
              <a:rPr lang="en-US" sz="3000" dirty="0" smtClean="0"/>
              <a:t>): Integrated biodiversity conservation and sustainable development in the Grenadines</a:t>
            </a:r>
            <a:endParaRPr lang="en-US" sz="3000" dirty="0"/>
          </a:p>
        </p:txBody>
      </p:sp>
    </p:spTree>
    <p:extLst>
      <p:ext uri="{BB962C8B-B14F-4D97-AF65-F5344CB8AC3E}">
        <p14:creationId xmlns:p14="http://schemas.microsoft.com/office/powerpoint/2010/main" xmlns="" val="16974966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574911" y="1225689"/>
            <a:ext cx="10874473" cy="5632311"/>
          </a:xfrm>
          <a:prstGeom prst="rect">
            <a:avLst/>
          </a:prstGeom>
          <a:noFill/>
        </p:spPr>
        <p:txBody>
          <a:bodyPr wrap="square" rtlCol="0">
            <a:spAutoFit/>
          </a:bodyPr>
          <a:lstStyle/>
          <a:p>
            <a:r>
              <a:rPr lang="en-US" sz="2000" dirty="0" smtClean="0"/>
              <a:t>“By 2030, increase the economic benefits to Small Island developing States and least developed countries from the sustainable use of marine resources, including through sustainable management of fisheries, aquaculture and tourism”</a:t>
            </a:r>
          </a:p>
          <a:p>
            <a:endParaRPr lang="en-US" sz="2000" dirty="0" smtClean="0">
              <a:effectLst>
                <a:outerShdw blurRad="50800" dist="38100" algn="l" rotWithShape="0">
                  <a:prstClr val="black">
                    <a:alpha val="40000"/>
                  </a:prstClr>
                </a:outerShdw>
              </a:effectLst>
            </a:endParaRPr>
          </a:p>
          <a:p>
            <a:pPr lvl="0"/>
            <a:r>
              <a:rPr lang="en-US" sz="2000" dirty="0" smtClean="0"/>
              <a:t>“By 2025, prevent and significantly reduce marine pollution of all kinds, in particular from land-based activities, including marine debris and nutrient pollution”</a:t>
            </a:r>
          </a:p>
          <a:p>
            <a:endParaRPr lang="en-US" sz="2000" dirty="0" smtClean="0">
              <a:effectLst>
                <a:outerShdw blurRad="50800" dist="38100" algn="l" rotWithShape="0">
                  <a:prstClr val="black">
                    <a:alpha val="40000"/>
                  </a:prstClr>
                </a:outerShdw>
              </a:effectLst>
            </a:endParaRPr>
          </a:p>
          <a:p>
            <a:pPr lvl="0"/>
            <a:r>
              <a:rPr lang="en-US" sz="2000" dirty="0" smtClean="0"/>
              <a:t>“By 2020, effectively regulate harvesting and end overfishing, illegal, unreported and unregulated fishing and destructive fishing practices and implement science-based management plans, in order to restore fish stocks in the shortest time feasible, at least to levels that can produce maximum sustainable yield as determined by their biological characteristics”</a:t>
            </a:r>
          </a:p>
          <a:p>
            <a:endParaRPr lang="en-US" sz="2000" dirty="0" smtClean="0">
              <a:effectLst>
                <a:outerShdw blurRad="50800" dist="38100" algn="l" rotWithShape="0">
                  <a:prstClr val="black">
                    <a:alpha val="40000"/>
                  </a:prstClr>
                </a:outerShdw>
              </a:effectLst>
            </a:endParaRPr>
          </a:p>
          <a:p>
            <a:pPr marL="0" lvl="2"/>
            <a:r>
              <a:rPr lang="en-US" sz="2000" dirty="0" smtClean="0"/>
              <a:t>“By 2020, sustainably manage and protect marine and coastal ecosystems to avoid significant adverse impacts, including by strengthening their resilience, and take action for their restoration in order to achieve healthy and productive oceans.”</a:t>
            </a:r>
          </a:p>
          <a:p>
            <a:endParaRPr lang="en-US" sz="2000" dirty="0" smtClean="0">
              <a:effectLst>
                <a:outerShdw blurRad="50800" dist="38100" algn="l" rotWithShape="0">
                  <a:prstClr val="black">
                    <a:alpha val="40000"/>
                  </a:prstClr>
                </a:outerShdw>
              </a:effectLst>
            </a:endParaRPr>
          </a:p>
          <a:p>
            <a:r>
              <a:rPr lang="en-US" sz="2000" dirty="0" smtClean="0"/>
              <a:t>“By 2020, conserve at least 10 per cent of coastal and marine areas, consistent with national and international law and based on the best available scientific information”</a:t>
            </a:r>
            <a:endParaRPr lang="en-US" sz="2000" dirty="0">
              <a:effectLst>
                <a:outerShdw blurRad="50800" dist="38100" algn="l" rotWithShape="0">
                  <a:prstClr val="black">
                    <a:alpha val="40000"/>
                  </a:prstClr>
                </a:outerShdw>
              </a:effectLst>
            </a:endParaRPr>
          </a:p>
        </p:txBody>
      </p:sp>
      <p:sp>
        <p:nvSpPr>
          <p:cNvPr id="13" name="Title 1"/>
          <p:cNvSpPr txBox="1">
            <a:spLocks/>
          </p:cNvSpPr>
          <p:nvPr/>
        </p:nvSpPr>
        <p:spPr>
          <a:xfrm>
            <a:off x="590677" y="106503"/>
            <a:ext cx="5505323" cy="103282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t>SDG14 targets</a:t>
            </a:r>
            <a:endParaRPr lang="en-US" sz="4000" dirty="0"/>
          </a:p>
        </p:txBody>
      </p:sp>
    </p:spTree>
    <p:extLst>
      <p:ext uri="{BB962C8B-B14F-4D97-AF65-F5344CB8AC3E}">
        <p14:creationId xmlns:p14="http://schemas.microsoft.com/office/powerpoint/2010/main" xmlns="" val="169749661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590675" y="1781943"/>
            <a:ext cx="9136649" cy="3988236"/>
          </a:xfrm>
          <a:prstGeom prst="roundRect">
            <a:avLst/>
          </a:prstGeom>
          <a:solidFill>
            <a:srgbClr val="F6F9FC">
              <a:alpha val="85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ubtitle 5"/>
          <p:cNvSpPr>
            <a:spLocks noGrp="1"/>
          </p:cNvSpPr>
          <p:nvPr>
            <p:ph type="subTitle" idx="1"/>
          </p:nvPr>
        </p:nvSpPr>
        <p:spPr>
          <a:xfrm>
            <a:off x="947669" y="1934340"/>
            <a:ext cx="8716593" cy="4151474"/>
          </a:xfrm>
        </p:spPr>
        <p:txBody>
          <a:bodyPr>
            <a:noAutofit/>
          </a:bodyPr>
          <a:lstStyle/>
          <a:p>
            <a:pPr algn="l"/>
            <a:r>
              <a:rPr lang="en-BZ" sz="3000" b="1" dirty="0" smtClean="0">
                <a:solidFill>
                  <a:srgbClr val="0070C0"/>
                </a:solidFill>
              </a:rPr>
              <a:t>Vision:</a:t>
            </a:r>
            <a:endParaRPr lang="en-BZ" sz="3000" b="1" dirty="0">
              <a:solidFill>
                <a:srgbClr val="0070C0"/>
              </a:solidFill>
            </a:endParaRPr>
          </a:p>
          <a:p>
            <a:pPr algn="l"/>
            <a:r>
              <a:rPr lang="en-BZ" sz="3000" i="1" dirty="0" smtClean="0">
                <a:solidFill>
                  <a:srgbClr val="0070C0"/>
                </a:solidFill>
              </a:rPr>
              <a:t>Healthy coastal and marine ecosystems supporting sustainable livelihoods in the Grenadines</a:t>
            </a:r>
            <a:r>
              <a:rPr lang="en-BZ" sz="3000" dirty="0" smtClean="0">
                <a:solidFill>
                  <a:srgbClr val="0070C0"/>
                </a:solidFill>
              </a:rPr>
              <a:t>.</a:t>
            </a:r>
            <a:endParaRPr lang="en-GB" sz="3000" dirty="0">
              <a:solidFill>
                <a:srgbClr val="0070C0"/>
              </a:solidFill>
            </a:endParaRPr>
          </a:p>
          <a:p>
            <a:pPr algn="l"/>
            <a:endParaRPr lang="en-US" sz="2400" dirty="0"/>
          </a:p>
          <a:p>
            <a:pPr algn="l"/>
            <a:r>
              <a:rPr lang="en-US" sz="3000" b="1" dirty="0">
                <a:solidFill>
                  <a:srgbClr val="F2B800"/>
                </a:solidFill>
              </a:rPr>
              <a:t>Mission:</a:t>
            </a:r>
          </a:p>
          <a:p>
            <a:pPr algn="l"/>
            <a:r>
              <a:rPr lang="en-BZ" sz="3000" i="1" dirty="0" smtClean="0">
                <a:solidFill>
                  <a:srgbClr val="F2B800"/>
                </a:solidFill>
              </a:rPr>
              <a:t>To empower the people of the Grenadines to manage their marine and coastal resources sustainably</a:t>
            </a:r>
            <a:r>
              <a:rPr lang="en-BZ" sz="3000" dirty="0" smtClean="0">
                <a:solidFill>
                  <a:srgbClr val="F2B800"/>
                </a:solidFill>
              </a:rPr>
              <a:t>.</a:t>
            </a:r>
            <a:endParaRPr lang="en-US" sz="3000" dirty="0">
              <a:solidFill>
                <a:srgbClr val="F2B800"/>
              </a:solidFill>
            </a:endParaRPr>
          </a:p>
        </p:txBody>
      </p:sp>
      <p:sp>
        <p:nvSpPr>
          <p:cNvPr id="16" name="Title 1"/>
          <p:cNvSpPr txBox="1">
            <a:spLocks/>
          </p:cNvSpPr>
          <p:nvPr/>
        </p:nvSpPr>
        <p:spPr>
          <a:xfrm>
            <a:off x="590677" y="106503"/>
            <a:ext cx="6174726"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t>Introduction to </a:t>
            </a:r>
            <a:r>
              <a:rPr lang="en-US" sz="4000" dirty="0" err="1" smtClean="0"/>
              <a:t>SusGren</a:t>
            </a:r>
            <a:endParaRPr lang="en-US" sz="4000" dirty="0"/>
          </a:p>
        </p:txBody>
      </p:sp>
      <p:pic>
        <p:nvPicPr>
          <p:cNvPr id="17" name="Picture 16" descr="Low Res Official SusGren Logo.jpg"/>
          <p:cNvPicPr>
            <a:picLocks noChangeAspect="1"/>
          </p:cNvPicPr>
          <p:nvPr/>
        </p:nvPicPr>
        <p:blipFill>
          <a:blip r:embed="rId2"/>
          <a:stretch>
            <a:fillRect/>
          </a:stretch>
        </p:blipFill>
        <p:spPr>
          <a:xfrm>
            <a:off x="10131742" y="214956"/>
            <a:ext cx="1825022" cy="326522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2">
                <a:tint val="80000"/>
                <a:satMod val="30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Subtitle 5"/>
          <p:cNvSpPr>
            <a:spLocks noGrp="1"/>
          </p:cNvSpPr>
          <p:nvPr>
            <p:ph type="subTitle" idx="1"/>
          </p:nvPr>
        </p:nvSpPr>
        <p:spPr>
          <a:xfrm>
            <a:off x="268014" y="1428700"/>
            <a:ext cx="6787879" cy="4999395"/>
          </a:xfrm>
        </p:spPr>
        <p:txBody>
          <a:bodyPr>
            <a:noAutofit/>
          </a:bodyPr>
          <a:lstStyle/>
          <a:p>
            <a:pPr algn="l"/>
            <a:r>
              <a:rPr lang="en-US" sz="2600" dirty="0" smtClean="0"/>
              <a:t>Started as UWI project:	2002</a:t>
            </a:r>
          </a:p>
          <a:p>
            <a:pPr algn="l"/>
            <a:r>
              <a:rPr lang="en-US" sz="2600" dirty="0" smtClean="0"/>
              <a:t>Founded as NGO:</a:t>
            </a:r>
            <a:r>
              <a:rPr lang="en-US" sz="2600" dirty="0"/>
              <a:t>	</a:t>
            </a:r>
            <a:r>
              <a:rPr lang="en-US" sz="2600" dirty="0" smtClean="0"/>
              <a:t>	2010</a:t>
            </a:r>
          </a:p>
          <a:p>
            <a:pPr algn="l"/>
            <a:r>
              <a:rPr lang="en-US" sz="2600" dirty="0" smtClean="0"/>
              <a:t>Board:						Nine representatives 								of NGOs, government, 								private sector and 									academia.</a:t>
            </a:r>
          </a:p>
          <a:p>
            <a:pPr algn="l"/>
            <a:r>
              <a:rPr lang="en-US" sz="2600" dirty="0" smtClean="0"/>
              <a:t>Staff:						</a:t>
            </a:r>
            <a:r>
              <a:rPr lang="en-US" sz="2600" smtClean="0"/>
              <a:t>2-11 FT </a:t>
            </a:r>
            <a:endParaRPr lang="en-US" sz="2600" dirty="0" smtClean="0"/>
          </a:p>
          <a:p>
            <a:pPr algn="l"/>
            <a:r>
              <a:rPr lang="en-US" sz="2600" dirty="0" smtClean="0"/>
              <a:t>Budget:					US$260,000 yr</a:t>
            </a:r>
            <a:r>
              <a:rPr lang="en-US" sz="2600" baseline="30000" dirty="0" smtClean="0"/>
              <a:t>-1</a:t>
            </a:r>
          </a:p>
        </p:txBody>
      </p:sp>
      <p:sp>
        <p:nvSpPr>
          <p:cNvPr id="41" name="Title 1"/>
          <p:cNvSpPr txBox="1">
            <a:spLocks/>
          </p:cNvSpPr>
          <p:nvPr/>
        </p:nvSpPr>
        <p:spPr>
          <a:xfrm>
            <a:off x="590677" y="106503"/>
            <a:ext cx="6174726"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t>Introduction to </a:t>
            </a:r>
            <a:r>
              <a:rPr lang="en-US" sz="4000" dirty="0" err="1" smtClean="0"/>
              <a:t>SusGren</a:t>
            </a:r>
            <a:endParaRPr lang="en-US" sz="4000" dirty="0"/>
          </a:p>
        </p:txBody>
      </p:sp>
      <p:pic>
        <p:nvPicPr>
          <p:cNvPr id="36" name="Picture 35" descr="Low Res Official SusGren Logo.jpg"/>
          <p:cNvPicPr>
            <a:picLocks noChangeAspect="1"/>
          </p:cNvPicPr>
          <p:nvPr/>
        </p:nvPicPr>
        <p:blipFill>
          <a:blip r:embed="rId2"/>
          <a:stretch>
            <a:fillRect/>
          </a:stretch>
        </p:blipFill>
        <p:spPr>
          <a:xfrm>
            <a:off x="11131024" y="214957"/>
            <a:ext cx="825740" cy="1477366"/>
          </a:xfrm>
          <a:prstGeom prst="rect">
            <a:avLst/>
          </a:prstGeom>
        </p:spPr>
      </p:pic>
      <p:pic>
        <p:nvPicPr>
          <p:cNvPr id="37" name="Picture 36" descr="Grenadines map _Ali DeGraff.jpg"/>
          <p:cNvPicPr>
            <a:picLocks noChangeAspect="1"/>
          </p:cNvPicPr>
          <p:nvPr/>
        </p:nvPicPr>
        <p:blipFill>
          <a:blip r:embed="rId3"/>
          <a:stretch>
            <a:fillRect/>
          </a:stretch>
        </p:blipFill>
        <p:spPr>
          <a:xfrm>
            <a:off x="6826469" y="-22992"/>
            <a:ext cx="5365531" cy="6943628"/>
          </a:xfrm>
          <a:prstGeom prst="rect">
            <a:avLst/>
          </a:prstGeom>
          <a:noFill/>
          <a:ln w="12700">
            <a:solidFill>
              <a:schemeClr val="bg2">
                <a:lumMod val="50000"/>
              </a:schemeClr>
            </a:solidFill>
            <a:miter lim="800000"/>
            <a:headEnd/>
            <a:tailEnd/>
          </a:ln>
        </p:spPr>
      </p:pic>
      <p:pic>
        <p:nvPicPr>
          <p:cNvPr id="43" name="Picture 5" descr="https://encrypted-tbn3.gstatic.com/images?q=tbn:ANd9GcSWnRfLPZIoaCJkY6WQnw1Joo-ecER2YMY_QlVacsG68PtqUjQovybY-9UK"/>
          <p:cNvPicPr>
            <a:picLocks noChangeAspect="1" noChangeArrowheads="1"/>
          </p:cNvPicPr>
          <p:nvPr/>
        </p:nvPicPr>
        <p:blipFill>
          <a:blip r:embed="rId4"/>
          <a:srcRect/>
          <a:stretch>
            <a:fillRect/>
          </a:stretch>
        </p:blipFill>
        <p:spPr bwMode="auto">
          <a:xfrm>
            <a:off x="10358651" y="2573403"/>
            <a:ext cx="1599977" cy="1089457"/>
          </a:xfrm>
          <a:prstGeom prst="rect">
            <a:avLst/>
          </a:prstGeom>
          <a:noFill/>
          <a:ln w="9525">
            <a:noFill/>
            <a:miter lim="800000"/>
            <a:headEnd/>
            <a:tailEnd/>
          </a:ln>
        </p:spPr>
      </p:pic>
      <p:pic>
        <p:nvPicPr>
          <p:cNvPr id="46" name="Picture 7" descr="http://www.mapsofworld.com/images/world-countries-flags/grenada-flag.gif"/>
          <p:cNvPicPr>
            <a:picLocks noChangeAspect="1" noChangeArrowheads="1"/>
          </p:cNvPicPr>
          <p:nvPr/>
        </p:nvPicPr>
        <p:blipFill>
          <a:blip r:embed="rId5"/>
          <a:srcRect/>
          <a:stretch>
            <a:fillRect/>
          </a:stretch>
        </p:blipFill>
        <p:spPr bwMode="auto">
          <a:xfrm>
            <a:off x="10335296" y="5618237"/>
            <a:ext cx="1670525" cy="1135664"/>
          </a:xfrm>
          <a:prstGeom prst="rect">
            <a:avLst/>
          </a:prstGeom>
          <a:noFill/>
          <a:ln w="9525">
            <a:noFill/>
            <a:miter lim="800000"/>
            <a:headEnd/>
            <a:tailEnd/>
          </a:ln>
          <a:effectLst>
            <a:outerShdw blurRad="50800" dist="50800" dir="5400000" algn="ctr" rotWithShape="0">
              <a:schemeClr val="tx1"/>
            </a:outerShdw>
          </a:effectLst>
        </p:spPr>
      </p:pic>
      <p:sp>
        <p:nvSpPr>
          <p:cNvPr id="47" name="TextBox 46"/>
          <p:cNvSpPr txBox="1"/>
          <p:nvPr/>
        </p:nvSpPr>
        <p:spPr>
          <a:xfrm>
            <a:off x="4217158" y="6373504"/>
            <a:ext cx="2538484" cy="369332"/>
          </a:xfrm>
          <a:prstGeom prst="rect">
            <a:avLst/>
          </a:prstGeom>
          <a:noFill/>
        </p:spPr>
        <p:txBody>
          <a:bodyPr wrap="square" rtlCol="0">
            <a:spAutoFit/>
          </a:bodyPr>
          <a:lstStyle/>
          <a:p>
            <a:pPr algn="r"/>
            <a:r>
              <a:rPr lang="en-US" dirty="0" smtClean="0"/>
              <a:t>Map by Ali </a:t>
            </a:r>
            <a:r>
              <a:rPr lang="en-US" dirty="0" err="1" smtClean="0"/>
              <a:t>DeGraff</a:t>
            </a:r>
            <a:endParaRPr lang="en-US" dirty="0"/>
          </a:p>
        </p:txBody>
      </p:sp>
    </p:spTree>
    <p:extLst>
      <p:ext uri="{BB962C8B-B14F-4D97-AF65-F5344CB8AC3E}">
        <p14:creationId xmlns:p14="http://schemas.microsoft.com/office/powerpoint/2010/main" xmlns="" val="12047541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5"/>
          <p:cNvSpPr>
            <a:spLocks noGrp="1"/>
          </p:cNvSpPr>
          <p:nvPr>
            <p:ph type="subTitle" idx="1"/>
          </p:nvPr>
        </p:nvSpPr>
        <p:spPr>
          <a:xfrm>
            <a:off x="595831" y="1428815"/>
            <a:ext cx="7019620" cy="2883878"/>
          </a:xfrm>
        </p:spPr>
        <p:txBody>
          <a:bodyPr>
            <a:noAutofit/>
          </a:bodyPr>
          <a:lstStyle/>
          <a:p>
            <a:pPr algn="l">
              <a:buFont typeface="Arial" pitchFamily="34" charset="0"/>
              <a:buChar char="•"/>
            </a:pPr>
            <a:r>
              <a:rPr lang="en-US" sz="3000" dirty="0" smtClean="0"/>
              <a:t> Blueprint for sustainable marine use</a:t>
            </a:r>
          </a:p>
          <a:p>
            <a:pPr algn="l">
              <a:buFont typeface="Arial" pitchFamily="34" charset="0"/>
              <a:buChar char="•"/>
            </a:pPr>
            <a:r>
              <a:rPr lang="en-US" sz="3000" dirty="0" smtClean="0"/>
              <a:t> &gt;200 stakeholders participated</a:t>
            </a:r>
          </a:p>
          <a:p>
            <a:pPr algn="l">
              <a:buFont typeface="Arial" pitchFamily="34" charset="0"/>
              <a:buChar char="•"/>
            </a:pPr>
            <a:r>
              <a:rPr lang="en-US" sz="3000" dirty="0" smtClean="0"/>
              <a:t> Incorporated into SVG Oceans Policy</a:t>
            </a:r>
            <a:endParaRPr lang="en-US" sz="3000" dirty="0"/>
          </a:p>
        </p:txBody>
      </p:sp>
      <p:sp>
        <p:nvSpPr>
          <p:cNvPr id="15" name="Title 1"/>
          <p:cNvSpPr txBox="1">
            <a:spLocks/>
          </p:cNvSpPr>
          <p:nvPr/>
        </p:nvSpPr>
        <p:spPr>
          <a:xfrm>
            <a:off x="590677" y="106503"/>
            <a:ext cx="6888296"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t>Multi-Use Zoning Plan for the Grenadines</a:t>
            </a:r>
            <a:endParaRPr lang="en-US" sz="4000" dirty="0"/>
          </a:p>
        </p:txBody>
      </p:sp>
      <p:pic>
        <p:nvPicPr>
          <p:cNvPr id="10" name="Picture 4" descr="C:\Users\Su\Pictures\MMZP carriacou workshop\MPZ Design 4.jpg"/>
          <p:cNvPicPr>
            <a:picLocks noChangeAspect="1" noChangeArrowheads="1"/>
          </p:cNvPicPr>
          <p:nvPr/>
        </p:nvPicPr>
        <p:blipFill>
          <a:blip r:embed="rId3"/>
          <a:srcRect/>
          <a:stretch>
            <a:fillRect/>
          </a:stretch>
        </p:blipFill>
        <p:spPr bwMode="auto">
          <a:xfrm>
            <a:off x="6987655" y="-54593"/>
            <a:ext cx="5204346" cy="6939127"/>
          </a:xfrm>
          <a:prstGeom prst="rect">
            <a:avLst/>
          </a:prstGeom>
          <a:noFill/>
          <a:ln w="12700">
            <a:solidFill>
              <a:schemeClr val="bg2">
                <a:lumMod val="50000"/>
              </a:schemeClr>
            </a:solidFill>
            <a:miter lim="800000"/>
            <a:headEnd/>
            <a:tailEnd/>
          </a:ln>
        </p:spPr>
      </p:pic>
      <p:pic>
        <p:nvPicPr>
          <p:cNvPr id="11" name="Picture 38"/>
          <p:cNvPicPr>
            <a:picLocks noChangeAspect="1" noChangeArrowheads="1"/>
          </p:cNvPicPr>
          <p:nvPr/>
        </p:nvPicPr>
        <p:blipFill>
          <a:blip r:embed="rId4"/>
          <a:srcRect/>
          <a:stretch>
            <a:fillRect/>
          </a:stretch>
        </p:blipFill>
        <p:spPr bwMode="auto">
          <a:xfrm>
            <a:off x="204714" y="3111263"/>
            <a:ext cx="6564573" cy="3590001"/>
          </a:xfrm>
          <a:prstGeom prst="rect">
            <a:avLst/>
          </a:prstGeom>
          <a:noFill/>
          <a:ln w="12700">
            <a:solidFill>
              <a:schemeClr val="bg2">
                <a:lumMod val="50000"/>
              </a:schemeClr>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NMPA 2017 Meeting - Group photo 1 _Low res.jpg"/>
          <p:cNvPicPr>
            <a:picLocks noChangeAspect="1"/>
          </p:cNvPicPr>
          <p:nvPr/>
        </p:nvPicPr>
        <p:blipFill>
          <a:blip r:embed="rId3"/>
          <a:stretch>
            <a:fillRect/>
          </a:stretch>
        </p:blipFill>
        <p:spPr>
          <a:xfrm>
            <a:off x="6621" y="1"/>
            <a:ext cx="7197250" cy="4804012"/>
          </a:xfrm>
          <a:prstGeom prst="rect">
            <a:avLst/>
          </a:prstGeom>
          <a:noFill/>
          <a:ln w="12700">
            <a:solidFill>
              <a:schemeClr val="bg2">
                <a:lumMod val="50000"/>
              </a:schemeClr>
            </a:solidFill>
            <a:miter lim="800000"/>
            <a:headEnd/>
            <a:tailEnd/>
          </a:ln>
        </p:spPr>
      </p:pic>
      <p:pic>
        <p:nvPicPr>
          <p:cNvPr id="20" name="Picture 19" descr="Benefits of the GNMPA.jpg"/>
          <p:cNvPicPr>
            <a:picLocks noChangeAspect="1"/>
          </p:cNvPicPr>
          <p:nvPr/>
        </p:nvPicPr>
        <p:blipFill>
          <a:blip r:embed="rId4"/>
          <a:srcRect r="1537"/>
          <a:stretch>
            <a:fillRect/>
          </a:stretch>
        </p:blipFill>
        <p:spPr>
          <a:xfrm>
            <a:off x="0" y="3749011"/>
            <a:ext cx="7238804" cy="3118515"/>
          </a:xfrm>
          <a:prstGeom prst="rect">
            <a:avLst/>
          </a:prstGeom>
          <a:noFill/>
          <a:ln w="12700">
            <a:solidFill>
              <a:schemeClr val="bg2">
                <a:lumMod val="50000"/>
              </a:schemeClr>
            </a:solidFill>
            <a:miter lim="800000"/>
            <a:headEnd/>
            <a:tailEnd/>
          </a:ln>
        </p:spPr>
      </p:pic>
      <p:pic>
        <p:nvPicPr>
          <p:cNvPr id="9" name="Picture 8" descr="Low Res Official SusGren Logo.jpg"/>
          <p:cNvPicPr>
            <a:picLocks noChangeAspect="1"/>
          </p:cNvPicPr>
          <p:nvPr/>
        </p:nvPicPr>
        <p:blipFill>
          <a:blip r:embed="rId5"/>
          <a:stretch>
            <a:fillRect/>
          </a:stretch>
        </p:blipFill>
        <p:spPr>
          <a:xfrm>
            <a:off x="10131742" y="214956"/>
            <a:ext cx="1825022" cy="3265223"/>
          </a:xfrm>
          <a:prstGeom prst="rect">
            <a:avLst/>
          </a:prstGeom>
        </p:spPr>
      </p:pic>
      <p:sp>
        <p:nvSpPr>
          <p:cNvPr id="10" name="Title 1"/>
          <p:cNvSpPr txBox="1">
            <a:spLocks/>
          </p:cNvSpPr>
          <p:nvPr/>
        </p:nvSpPr>
        <p:spPr>
          <a:xfrm>
            <a:off x="112996" y="-166457"/>
            <a:ext cx="6451569"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t>Grenadines Network of Marine Protected Areas</a:t>
            </a:r>
            <a:endParaRPr lang="en-US" sz="4000" dirty="0"/>
          </a:p>
        </p:txBody>
      </p:sp>
      <p:sp>
        <p:nvSpPr>
          <p:cNvPr id="11" name="TextBox 10"/>
          <p:cNvSpPr txBox="1"/>
          <p:nvPr/>
        </p:nvSpPr>
        <p:spPr>
          <a:xfrm>
            <a:off x="7519916" y="3766782"/>
            <a:ext cx="4435523" cy="3046988"/>
          </a:xfrm>
          <a:prstGeom prst="rect">
            <a:avLst/>
          </a:prstGeom>
          <a:noFill/>
        </p:spPr>
        <p:txBody>
          <a:bodyPr wrap="square" rtlCol="0">
            <a:spAutoFit/>
          </a:bodyPr>
          <a:lstStyle/>
          <a:p>
            <a:r>
              <a:rPr lang="en-US" sz="3200" dirty="0" err="1" smtClean="0"/>
              <a:t>SusGren</a:t>
            </a:r>
            <a:r>
              <a:rPr lang="en-US" sz="3200" dirty="0" smtClean="0"/>
              <a:t> coordinates this network of seven MPAs in SVG and Grenada, which collaborate to build capacity and share best practice</a:t>
            </a:r>
            <a:endParaRPr lang="en-US" sz="3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nitoring calendar.jpg"/>
          <p:cNvPicPr>
            <a:picLocks noChangeAspect="1"/>
          </p:cNvPicPr>
          <p:nvPr/>
        </p:nvPicPr>
        <p:blipFill>
          <a:blip r:embed="rId3"/>
          <a:stretch>
            <a:fillRect/>
          </a:stretch>
        </p:blipFill>
        <p:spPr>
          <a:xfrm>
            <a:off x="3100317" y="0"/>
            <a:ext cx="4572000" cy="6858000"/>
          </a:xfrm>
          <a:prstGeom prst="rect">
            <a:avLst/>
          </a:prstGeom>
        </p:spPr>
      </p:pic>
      <p:pic>
        <p:nvPicPr>
          <p:cNvPr id="8" name="Picture 2" descr="C:\Users\susgrenworkstation\Documents\James\Projects\CMBP\CMBP Implementation\Grenadines Network of MPAs\AGRRA Posters for James\AGGRA results poster.jpg"/>
          <p:cNvPicPr>
            <a:picLocks noChangeAspect="1" noChangeArrowheads="1"/>
          </p:cNvPicPr>
          <p:nvPr/>
        </p:nvPicPr>
        <p:blipFill>
          <a:blip r:embed="rId4"/>
          <a:srcRect/>
          <a:stretch>
            <a:fillRect/>
          </a:stretch>
        </p:blipFill>
        <p:spPr bwMode="auto">
          <a:xfrm>
            <a:off x="7703895" y="0"/>
            <a:ext cx="4460809" cy="6893979"/>
          </a:xfrm>
          <a:prstGeom prst="rect">
            <a:avLst/>
          </a:prstGeom>
          <a:noFill/>
          <a:ln w="12700">
            <a:solidFill>
              <a:schemeClr val="bg2">
                <a:lumMod val="50000"/>
              </a:schemeClr>
            </a:solidFill>
            <a:miter lim="800000"/>
            <a:headEnd/>
            <a:tailEnd/>
          </a:ln>
        </p:spPr>
      </p:pic>
      <p:sp>
        <p:nvSpPr>
          <p:cNvPr id="11" name="TextBox 10"/>
          <p:cNvSpPr txBox="1"/>
          <p:nvPr/>
        </p:nvSpPr>
        <p:spPr>
          <a:xfrm>
            <a:off x="0" y="286603"/>
            <a:ext cx="3125337" cy="4524315"/>
          </a:xfrm>
          <a:prstGeom prst="rect">
            <a:avLst/>
          </a:prstGeom>
          <a:noFill/>
        </p:spPr>
        <p:txBody>
          <a:bodyPr wrap="square" rtlCol="0">
            <a:spAutoFit/>
          </a:bodyPr>
          <a:lstStyle/>
          <a:p>
            <a:r>
              <a:rPr lang="en-US" sz="3200" dirty="0" smtClean="0"/>
              <a:t>Coordinated bio-physical monitoring across the Network gives us a picture of marine health across the Grenadines.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chnical Guru Team.PNG"/>
          <p:cNvPicPr>
            <a:picLocks noChangeAspect="1"/>
          </p:cNvPicPr>
          <p:nvPr/>
        </p:nvPicPr>
        <p:blipFill>
          <a:blip r:embed="rId3"/>
          <a:stretch>
            <a:fillRect/>
          </a:stretch>
        </p:blipFill>
        <p:spPr>
          <a:xfrm>
            <a:off x="748637" y="0"/>
            <a:ext cx="4962665" cy="6858000"/>
          </a:xfrm>
          <a:prstGeom prst="rect">
            <a:avLst/>
          </a:prstGeom>
        </p:spPr>
      </p:pic>
      <p:pic>
        <p:nvPicPr>
          <p:cNvPr id="9" name="Picture 8" descr="Technical Guru Team 2.PNG"/>
          <p:cNvPicPr>
            <a:picLocks noChangeAspect="1"/>
          </p:cNvPicPr>
          <p:nvPr/>
        </p:nvPicPr>
        <p:blipFill>
          <a:blip r:embed="rId4"/>
          <a:stretch>
            <a:fillRect/>
          </a:stretch>
        </p:blipFill>
        <p:spPr>
          <a:xfrm>
            <a:off x="6380947" y="0"/>
            <a:ext cx="4834621"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TCMP water quality monitoring training.jpg"/>
          <p:cNvPicPr>
            <a:picLocks noChangeAspect="1"/>
          </p:cNvPicPr>
          <p:nvPr/>
        </p:nvPicPr>
        <p:blipFill>
          <a:blip r:embed="rId3"/>
          <a:stretch>
            <a:fillRect/>
          </a:stretch>
        </p:blipFill>
        <p:spPr>
          <a:xfrm>
            <a:off x="5373097" y="1705331"/>
            <a:ext cx="2603026" cy="1952270"/>
          </a:xfrm>
          <a:prstGeom prst="rect">
            <a:avLst/>
          </a:prstGeom>
          <a:noFill/>
          <a:ln w="12700">
            <a:solidFill>
              <a:schemeClr val="bg2">
                <a:lumMod val="50000"/>
              </a:schemeClr>
            </a:solidFill>
            <a:miter lim="800000"/>
            <a:headEnd/>
            <a:tailEnd/>
          </a:ln>
        </p:spPr>
      </p:pic>
      <p:sp>
        <p:nvSpPr>
          <p:cNvPr id="12" name="Subtitle 5"/>
          <p:cNvSpPr>
            <a:spLocks noGrp="1"/>
          </p:cNvSpPr>
          <p:nvPr>
            <p:ph type="subTitle" idx="1"/>
          </p:nvPr>
        </p:nvSpPr>
        <p:spPr>
          <a:xfrm>
            <a:off x="414339" y="1428815"/>
            <a:ext cx="5500688" cy="5135758"/>
          </a:xfrm>
        </p:spPr>
        <p:txBody>
          <a:bodyPr>
            <a:noAutofit/>
          </a:bodyPr>
          <a:lstStyle/>
          <a:p>
            <a:pPr algn="l">
              <a:buFont typeface="Arial" pitchFamily="34" charset="0"/>
              <a:buChar char="•"/>
            </a:pPr>
            <a:r>
              <a:rPr lang="en-US" sz="3000" dirty="0" smtClean="0"/>
              <a:t> 1,000s of hours of training to MPA personnel</a:t>
            </a:r>
            <a:r>
              <a:rPr lang="en-029" sz="3000" dirty="0" smtClean="0"/>
              <a:t>.</a:t>
            </a:r>
            <a:endParaRPr lang="en-US" sz="3000" dirty="0" smtClean="0"/>
          </a:p>
          <a:p>
            <a:pPr algn="l">
              <a:buFont typeface="Arial" pitchFamily="34" charset="0"/>
              <a:buChar char="•"/>
            </a:pPr>
            <a:r>
              <a:rPr lang="en-US" sz="3000" dirty="0" smtClean="0"/>
              <a:t> Tools to assist MPAs</a:t>
            </a:r>
          </a:p>
          <a:p>
            <a:pPr lvl="1" algn="l">
              <a:buFont typeface="Arial" pitchFamily="34" charset="0"/>
              <a:buChar char="•"/>
            </a:pPr>
            <a:r>
              <a:rPr lang="en-US" sz="2600" dirty="0" smtClean="0"/>
              <a:t> Management plans</a:t>
            </a:r>
          </a:p>
          <a:p>
            <a:pPr lvl="1" algn="l">
              <a:buFont typeface="Arial" pitchFamily="34" charset="0"/>
              <a:buChar char="•"/>
            </a:pPr>
            <a:r>
              <a:rPr lang="en-US" sz="2600" dirty="0" smtClean="0"/>
              <a:t> Moorings plans</a:t>
            </a:r>
          </a:p>
          <a:p>
            <a:pPr lvl="1" algn="l">
              <a:buFont typeface="Arial" pitchFamily="34" charset="0"/>
              <a:buChar char="•"/>
            </a:pPr>
            <a:r>
              <a:rPr lang="en-US" sz="2600" dirty="0" smtClean="0"/>
              <a:t> SOP manuals</a:t>
            </a:r>
          </a:p>
          <a:p>
            <a:pPr lvl="1" algn="l">
              <a:buFont typeface="Arial" pitchFamily="34" charset="0"/>
              <a:buChar char="•"/>
            </a:pPr>
            <a:r>
              <a:rPr lang="en-US" sz="2600" dirty="0" smtClean="0"/>
              <a:t> Architectural plans for ranger base</a:t>
            </a:r>
          </a:p>
          <a:p>
            <a:pPr algn="l">
              <a:buFont typeface="Arial" pitchFamily="34" charset="0"/>
              <a:buChar char="•"/>
            </a:pPr>
            <a:r>
              <a:rPr lang="en-US" sz="3000" dirty="0" smtClean="0"/>
              <a:t> Provided physical assets</a:t>
            </a:r>
          </a:p>
          <a:p>
            <a:pPr lvl="1" algn="l">
              <a:buFont typeface="Arial" pitchFamily="34" charset="0"/>
              <a:buChar char="•"/>
            </a:pPr>
            <a:r>
              <a:rPr lang="en-US" sz="2600" dirty="0" smtClean="0"/>
              <a:t> Computers, SCUBA gear, patrol vessel</a:t>
            </a:r>
          </a:p>
        </p:txBody>
      </p:sp>
      <p:sp>
        <p:nvSpPr>
          <p:cNvPr id="15" name="Title 1"/>
          <p:cNvSpPr txBox="1">
            <a:spLocks/>
          </p:cNvSpPr>
          <p:nvPr/>
        </p:nvSpPr>
        <p:spPr>
          <a:xfrm>
            <a:off x="590676" y="106503"/>
            <a:ext cx="9986339"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t>Grenadines Network of Marine Protected Areas</a:t>
            </a:r>
            <a:endParaRPr lang="en-US" sz="4000" dirty="0"/>
          </a:p>
        </p:txBody>
      </p:sp>
      <p:pic>
        <p:nvPicPr>
          <p:cNvPr id="21" name="Picture 20" descr="Moorings maintenance 2.jpg"/>
          <p:cNvPicPr>
            <a:picLocks noChangeAspect="1"/>
          </p:cNvPicPr>
          <p:nvPr/>
        </p:nvPicPr>
        <p:blipFill>
          <a:blip r:embed="rId4"/>
          <a:srcRect t="2518" b="1589"/>
          <a:stretch>
            <a:fillRect/>
          </a:stretch>
        </p:blipFill>
        <p:spPr>
          <a:xfrm>
            <a:off x="9915591" y="1769448"/>
            <a:ext cx="1853470" cy="3159744"/>
          </a:xfrm>
          <a:prstGeom prst="rect">
            <a:avLst/>
          </a:prstGeom>
          <a:noFill/>
          <a:ln w="12700">
            <a:solidFill>
              <a:schemeClr val="bg2">
                <a:lumMod val="50000"/>
              </a:schemeClr>
            </a:solidFill>
            <a:miter lim="800000"/>
            <a:headEnd/>
            <a:tailEnd/>
          </a:ln>
        </p:spPr>
      </p:pic>
      <p:pic>
        <p:nvPicPr>
          <p:cNvPr id="16" name="Picture 15" descr="TCMP and SusGren Open Water SCUBA training Dec 2016 _1.jpg"/>
          <p:cNvPicPr>
            <a:picLocks noChangeAspect="1"/>
          </p:cNvPicPr>
          <p:nvPr/>
        </p:nvPicPr>
        <p:blipFill>
          <a:blip r:embed="rId5"/>
          <a:stretch>
            <a:fillRect/>
          </a:stretch>
        </p:blipFill>
        <p:spPr>
          <a:xfrm>
            <a:off x="8088269" y="1295142"/>
            <a:ext cx="1950746" cy="2600994"/>
          </a:xfrm>
          <a:prstGeom prst="rect">
            <a:avLst/>
          </a:prstGeom>
          <a:noFill/>
          <a:ln w="12700">
            <a:solidFill>
              <a:schemeClr val="bg2">
                <a:lumMod val="50000"/>
              </a:schemeClr>
            </a:solidFill>
            <a:miter lim="800000"/>
            <a:headEnd/>
            <a:tailEnd/>
          </a:ln>
        </p:spPr>
      </p:pic>
      <p:pic>
        <p:nvPicPr>
          <p:cNvPr id="20" name="Picture 19" descr="Removing an illegal fish pot.jpg"/>
          <p:cNvPicPr>
            <a:picLocks noChangeAspect="1"/>
          </p:cNvPicPr>
          <p:nvPr/>
        </p:nvPicPr>
        <p:blipFill>
          <a:blip r:embed="rId6"/>
          <a:srcRect b="3514"/>
          <a:stretch>
            <a:fillRect/>
          </a:stretch>
        </p:blipFill>
        <p:spPr>
          <a:xfrm>
            <a:off x="5847991" y="3886199"/>
            <a:ext cx="1911872" cy="2459581"/>
          </a:xfrm>
          <a:prstGeom prst="rect">
            <a:avLst/>
          </a:prstGeom>
          <a:noFill/>
          <a:ln w="12700">
            <a:solidFill>
              <a:schemeClr val="bg2">
                <a:lumMod val="50000"/>
              </a:schemeClr>
            </a:solidFill>
            <a:miter lim="800000"/>
            <a:headEnd/>
            <a:tailEnd/>
          </a:ln>
        </p:spPr>
      </p:pic>
      <p:pic>
        <p:nvPicPr>
          <p:cNvPr id="17" name="Picture 16" descr="Low Res Official SusGren Logo.jpg"/>
          <p:cNvPicPr>
            <a:picLocks noChangeAspect="1"/>
          </p:cNvPicPr>
          <p:nvPr/>
        </p:nvPicPr>
        <p:blipFill>
          <a:blip r:embed="rId7"/>
          <a:stretch>
            <a:fillRect/>
          </a:stretch>
        </p:blipFill>
        <p:spPr>
          <a:xfrm>
            <a:off x="10734362" y="214957"/>
            <a:ext cx="1222402" cy="2187050"/>
          </a:xfrm>
          <a:prstGeom prst="rect">
            <a:avLst/>
          </a:prstGeom>
        </p:spPr>
      </p:pic>
      <p:pic>
        <p:nvPicPr>
          <p:cNvPr id="34" name="Picture 33" descr="Moorings training 7.jpg"/>
          <p:cNvPicPr>
            <a:picLocks noChangeAspect="1"/>
          </p:cNvPicPr>
          <p:nvPr/>
        </p:nvPicPr>
        <p:blipFill>
          <a:blip r:embed="rId8"/>
          <a:stretch>
            <a:fillRect/>
          </a:stretch>
        </p:blipFill>
        <p:spPr>
          <a:xfrm>
            <a:off x="7891392" y="3429001"/>
            <a:ext cx="1829826" cy="3257549"/>
          </a:xfrm>
          <a:prstGeom prst="rect">
            <a:avLst/>
          </a:prstGeom>
          <a:noFill/>
          <a:ln w="12700">
            <a:solidFill>
              <a:schemeClr val="bg2">
                <a:lumMod val="50000"/>
              </a:schemeClr>
            </a:solidFill>
            <a:miter lim="800000"/>
            <a:headEnd/>
            <a:tailEnd/>
          </a:ln>
        </p:spPr>
      </p:pic>
      <p:pic>
        <p:nvPicPr>
          <p:cNvPr id="30" name="Picture 29" descr="TCMP PADI Advanced training 2.JPG"/>
          <p:cNvPicPr>
            <a:picLocks noChangeAspect="1"/>
          </p:cNvPicPr>
          <p:nvPr/>
        </p:nvPicPr>
        <p:blipFill>
          <a:blip r:embed="rId9"/>
          <a:stretch>
            <a:fillRect/>
          </a:stretch>
        </p:blipFill>
        <p:spPr>
          <a:xfrm>
            <a:off x="9572619" y="4907062"/>
            <a:ext cx="2277397" cy="1708048"/>
          </a:xfrm>
          <a:prstGeom prst="rect">
            <a:avLst/>
          </a:prstGeom>
          <a:noFill/>
          <a:ln w="12700">
            <a:solidFill>
              <a:schemeClr val="bg2">
                <a:lumMod val="50000"/>
              </a:schemeClr>
            </a:solid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4652</TotalTime>
  <Words>1389</Words>
  <Application>Microsoft Office PowerPoint</Application>
  <PresentationFormat>Custom</PresentationFormat>
  <Paragraphs>116</Paragraphs>
  <Slides>22</Slides>
  <Notes>17</Notes>
  <HiddenSlides>1</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Slide 1</vt:lpstr>
      <vt:lpstr>Overview</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Ideas for collaboration</vt:lpstr>
      <vt:lpstr>Slide 21</vt:lpstr>
      <vt:lpstr>Slide 22</vt:lpstr>
    </vt:vector>
  </TitlesOfParts>
  <Company>University of Leeds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CCCCC presentation</dc:title>
  <dc:creator>James Lord</dc:creator>
  <cp:lastModifiedBy>susgrenworkstation</cp:lastModifiedBy>
  <cp:revision>416</cp:revision>
  <dcterms:created xsi:type="dcterms:W3CDTF">2015-06-21T22:05:22Z</dcterms:created>
  <dcterms:modified xsi:type="dcterms:W3CDTF">2018-01-17T12:31:29Z</dcterms:modified>
</cp:coreProperties>
</file>