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  <p:sldMasterId id="2147483680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93" r:id="rId8"/>
    <p:sldId id="262" r:id="rId9"/>
    <p:sldId id="263" r:id="rId10"/>
    <p:sldId id="292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00" autoAdjust="0"/>
  </p:normalViewPr>
  <p:slideViewPr>
    <p:cSldViewPr>
      <p:cViewPr>
        <p:scale>
          <a:sx n="50" d="100"/>
          <a:sy n="50" d="100"/>
        </p:scale>
        <p:origin x="-978" y="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9729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>
            <a:lvl1pPr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16798" indent="-275692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02766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543873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1984980" indent="-220553" defTabSz="9327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42608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867193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308299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749406" indent="-220553" defTabSz="9327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30D70F-B7E3-4A67-B49E-D16469574C1E}" type="slidenum">
              <a:rPr lang="en-US" altLang="en-US" sz="13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8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u="sng"/>
            </a:pPr>
            <a:r>
              <a:t>Projects</a:t>
            </a:r>
            <a:r>
              <a:rPr u="none"/>
              <a:t> Develop, validate and deploy uses of Earth observations to support SDG tracking and reporting </a:t>
            </a:r>
          </a:p>
          <a:p>
            <a:pPr>
              <a:lnSpc>
                <a:spcPct val="117999"/>
              </a:lnSpc>
              <a:defRPr u="sng"/>
            </a:pPr>
            <a:r>
              <a:t>Capacity Building</a:t>
            </a:r>
            <a:r>
              <a:rPr u="none"/>
              <a:t> Build skills for accessing and applying Earth observations data</a:t>
            </a:r>
          </a:p>
          <a:p>
            <a:pPr>
              <a:lnSpc>
                <a:spcPct val="117999"/>
              </a:lnSpc>
              <a:defRPr u="sng"/>
            </a:pPr>
            <a:r>
              <a:t>Data and Information Products </a:t>
            </a:r>
            <a:r>
              <a:rPr u="none"/>
              <a:t>Advance discoverability and accessibility of products </a:t>
            </a:r>
          </a:p>
          <a:p>
            <a:pPr>
              <a:lnSpc>
                <a:spcPct val="117999"/>
              </a:lnSpc>
              <a:defRPr u="sng"/>
            </a:pPr>
            <a:r>
              <a:t>Outreach and Engagement </a:t>
            </a:r>
            <a:r>
              <a:rPr u="none"/>
              <a:t>Promote the consideration and adoption of Earth observations for the SDGs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239" y="390596"/>
            <a:ext cx="11704322" cy="1625602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9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9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9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2005836" y="9114114"/>
            <a:ext cx="348724" cy="371346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WCDR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4"/>
          <p:cNvGrpSpPr/>
          <p:nvPr/>
        </p:nvGrpSpPr>
        <p:grpSpPr>
          <a:xfrm>
            <a:off x="-1" y="8758122"/>
            <a:ext cx="13004801" cy="1001633"/>
            <a:chOff x="0" y="0"/>
            <a:chExt cx="13004800" cy="1001631"/>
          </a:xfrm>
        </p:grpSpPr>
        <p:sp>
          <p:nvSpPr>
            <p:cNvPr id="142" name="Shape 142"/>
            <p:cNvSpPr/>
            <p:nvPr/>
          </p:nvSpPr>
          <p:spPr>
            <a:xfrm>
              <a:off x="0" y="0"/>
              <a:ext cx="13004800" cy="1001632"/>
            </a:xfrm>
            <a:prstGeom prst="rect">
              <a:avLst/>
            </a:prstGeom>
            <a:solidFill>
              <a:srgbClr val="004084"/>
            </a:solidFill>
            <a:ln w="12700" cap="flat">
              <a:noFill/>
              <a:miter lim="400000"/>
            </a:ln>
            <a:effectLst/>
          </p:spPr>
          <p:txBody>
            <a:bodyPr wrap="square" lIns="65022" tIns="65022" rIns="65022" bIns="65022" numCol="1" anchor="ctr">
              <a:noAutofit/>
            </a:bodyPr>
            <a:lstStyle/>
            <a:p>
              <a:pPr defTabSz="1300141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0" y="195917"/>
              <a:ext cx="13004800" cy="475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>
              <a:lvl1pPr defTabSz="1300141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145" name="image1.jpeg" descr="Barr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640792"/>
            <a:ext cx="13004801" cy="139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1.png" descr="InSuppo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7460" y="8971888"/>
            <a:ext cx="2997869" cy="609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18178" y="8881067"/>
            <a:ext cx="2242868" cy="78557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8971459" y="9082510"/>
            <a:ext cx="348667" cy="371289"/>
          </a:xfrm>
          <a:prstGeom prst="rect">
            <a:avLst/>
          </a:prstGeom>
        </p:spPr>
        <p:txBody>
          <a:bodyPr lIns="64994" tIns="64994" rIns="64994" bIns="64994" anchor="ctr"/>
          <a:lstStyle>
            <a:lvl1pPr algn="r" defTabSz="649939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0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41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70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09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1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66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6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34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1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7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43E-465B-4C4D-8173-39ACA886A3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8FD9-CD45-46BA-AF52-0B73B8225B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79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4"/>
          <a:stretch/>
        </p:blipFill>
        <p:spPr bwMode="auto">
          <a:xfrm>
            <a:off x="859892" y="1843405"/>
            <a:ext cx="12146155" cy="79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nut 1"/>
          <p:cNvSpPr/>
          <p:nvPr userDrawn="1"/>
        </p:nvSpPr>
        <p:spPr bwMode="auto">
          <a:xfrm>
            <a:off x="8550626" y="7129849"/>
            <a:ext cx="130048" cy="130048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129999" tIns="65000" rIns="129999" bIns="65000" numCol="1" rtlCol="0" anchor="t" anchorCtr="0" compatLnSpc="1">
            <a:prstTxWarp prst="textNoShape">
              <a:avLst/>
            </a:prstTxWarp>
          </a:bodyPr>
          <a:lstStyle/>
          <a:p>
            <a:pPr defTabSz="1299992" eaLnBrk="0" fontAlgn="base">
              <a:spcBef>
                <a:spcPct val="0"/>
              </a:spcBef>
              <a:spcAft>
                <a:spcPct val="0"/>
              </a:spcAft>
            </a:pPr>
            <a:endParaRPr lang="en-GB" sz="3400" kern="1200" dirty="0" smtClean="0">
              <a:solidFill>
                <a:srgbClr val="000000"/>
              </a:solidFill>
              <a:latin typeface="Times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5065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40" y="1192106"/>
            <a:ext cx="11879720" cy="1021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540" y="2418927"/>
            <a:ext cx="11879720" cy="67591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15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540" y="2521338"/>
            <a:ext cx="5831487" cy="675915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21338"/>
            <a:ext cx="5831487" cy="675915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2540" y="1192106"/>
            <a:ext cx="11879720" cy="1021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544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540" y="2533157"/>
            <a:ext cx="58337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95" indent="0">
              <a:buNone/>
              <a:defRPr sz="2800" b="1"/>
            </a:lvl2pPr>
            <a:lvl3pPr marL="1299992" indent="0">
              <a:buNone/>
              <a:defRPr sz="2600" b="1"/>
            </a:lvl3pPr>
            <a:lvl4pPr marL="1949993" indent="0">
              <a:buNone/>
              <a:defRPr sz="2300" b="1"/>
            </a:lvl4pPr>
            <a:lvl5pPr marL="2599989" indent="0">
              <a:buNone/>
              <a:defRPr sz="2300" b="1"/>
            </a:lvl5pPr>
            <a:lvl6pPr marL="3249984" indent="0">
              <a:buNone/>
              <a:defRPr sz="2300" b="1"/>
            </a:lvl6pPr>
            <a:lvl7pPr marL="3899984" indent="0">
              <a:buNone/>
              <a:defRPr sz="2300" b="1"/>
            </a:lvl7pPr>
            <a:lvl8pPr marL="4549976" indent="0">
              <a:buNone/>
              <a:defRPr sz="2300" b="1"/>
            </a:lvl8pPr>
            <a:lvl9pPr marL="5199977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540" y="3660879"/>
            <a:ext cx="58337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1" y="2533157"/>
            <a:ext cx="58360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95" indent="0">
              <a:buNone/>
              <a:defRPr sz="2800" b="1"/>
            </a:lvl2pPr>
            <a:lvl3pPr marL="1299992" indent="0">
              <a:buNone/>
              <a:defRPr sz="2600" b="1"/>
            </a:lvl3pPr>
            <a:lvl4pPr marL="1949993" indent="0">
              <a:buNone/>
              <a:defRPr sz="2300" b="1"/>
            </a:lvl4pPr>
            <a:lvl5pPr marL="2599989" indent="0">
              <a:buNone/>
              <a:defRPr sz="2300" b="1"/>
            </a:lvl5pPr>
            <a:lvl6pPr marL="3249984" indent="0">
              <a:buNone/>
              <a:defRPr sz="2300" b="1"/>
            </a:lvl6pPr>
            <a:lvl7pPr marL="3899984" indent="0">
              <a:buNone/>
              <a:defRPr sz="2300" b="1"/>
            </a:lvl7pPr>
            <a:lvl8pPr marL="4549976" indent="0">
              <a:buNone/>
              <a:defRPr sz="2300" b="1"/>
            </a:lvl8pPr>
            <a:lvl9pPr marL="5199977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1" y="3660879"/>
            <a:ext cx="58360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2540" y="1192106"/>
            <a:ext cx="11879720" cy="1021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36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2540" y="1192106"/>
            <a:ext cx="11879720" cy="1021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185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562540" y="7846730"/>
            <a:ext cx="11879720" cy="6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999" tIns="65000" rIns="129999" bIns="65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pPr defTabSz="1299992"/>
            <a:r>
              <a:rPr lang="en-US" dirty="0" smtClean="0">
                <a:sym typeface="Arial"/>
              </a:rPr>
              <a:t>Click to edit Master title style</a:t>
            </a:r>
            <a:endParaRPr lang="en-GB" dirty="0">
              <a:sym typeface="Arial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562540" y="2316515"/>
            <a:ext cx="11879720" cy="5325392"/>
          </a:xfrm>
        </p:spPr>
        <p:txBody>
          <a:bodyPr/>
          <a:lstStyle>
            <a:lvl1pPr marL="0" indent="0">
              <a:buNone/>
              <a:defRPr sz="4600"/>
            </a:lvl1pPr>
            <a:lvl2pPr marL="649995" indent="0">
              <a:buNone/>
              <a:defRPr sz="4000"/>
            </a:lvl2pPr>
            <a:lvl3pPr marL="1299992" indent="0">
              <a:buNone/>
              <a:defRPr sz="3400"/>
            </a:lvl3pPr>
            <a:lvl4pPr marL="1949993" indent="0">
              <a:buNone/>
              <a:defRPr sz="2800"/>
            </a:lvl4pPr>
            <a:lvl5pPr marL="2599989" indent="0">
              <a:buNone/>
              <a:defRPr sz="2800"/>
            </a:lvl5pPr>
            <a:lvl6pPr marL="3249984" indent="0">
              <a:buNone/>
              <a:defRPr sz="2800"/>
            </a:lvl6pPr>
            <a:lvl7pPr marL="3899984" indent="0">
              <a:buNone/>
              <a:defRPr sz="2800"/>
            </a:lvl7pPr>
            <a:lvl8pPr marL="4549976" indent="0">
              <a:buNone/>
              <a:defRPr sz="2800"/>
            </a:lvl8pPr>
            <a:lvl9pPr marL="5199977" indent="0">
              <a:buNone/>
              <a:defRPr sz="28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540" y="8666023"/>
            <a:ext cx="11879720" cy="628456"/>
          </a:xfrm>
        </p:spPr>
        <p:txBody>
          <a:bodyPr/>
          <a:lstStyle>
            <a:lvl1pPr marL="0" indent="0">
              <a:buNone/>
              <a:defRPr sz="2000"/>
            </a:lvl1pPr>
            <a:lvl2pPr marL="649995" indent="0">
              <a:buNone/>
              <a:defRPr sz="1700"/>
            </a:lvl2pPr>
            <a:lvl3pPr marL="1299992" indent="0">
              <a:buNone/>
              <a:defRPr sz="1400"/>
            </a:lvl3pPr>
            <a:lvl4pPr marL="1949993" indent="0">
              <a:buNone/>
              <a:defRPr sz="1300"/>
            </a:lvl4pPr>
            <a:lvl5pPr marL="2599989" indent="0">
              <a:buNone/>
              <a:defRPr sz="1300"/>
            </a:lvl5pPr>
            <a:lvl6pPr marL="3249984" indent="0">
              <a:buNone/>
              <a:defRPr sz="1300"/>
            </a:lvl6pPr>
            <a:lvl7pPr marL="3899984" indent="0">
              <a:buNone/>
              <a:defRPr sz="1300"/>
            </a:lvl7pPr>
            <a:lvl8pPr marL="4549976" indent="0">
              <a:buNone/>
              <a:defRPr sz="1300"/>
            </a:lvl8pPr>
            <a:lvl9pPr marL="5199977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540" y="1192106"/>
            <a:ext cx="11879720" cy="1021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789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86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9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268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995" indent="0" algn="ctr">
              <a:buNone/>
              <a:defRPr/>
            </a:lvl2pPr>
            <a:lvl3pPr marL="1299992" indent="0" algn="ctr">
              <a:buNone/>
              <a:defRPr/>
            </a:lvl3pPr>
            <a:lvl4pPr marL="1949993" indent="0" algn="ctr">
              <a:buNone/>
              <a:defRPr/>
            </a:lvl4pPr>
            <a:lvl5pPr marL="2599989" indent="0" algn="ctr">
              <a:buNone/>
              <a:defRPr/>
            </a:lvl5pPr>
            <a:lvl6pPr marL="3249984" indent="0" algn="ctr">
              <a:buNone/>
              <a:defRPr/>
            </a:lvl6pPr>
            <a:lvl7pPr marL="3899984" indent="0" algn="ctr">
              <a:buNone/>
              <a:defRPr/>
            </a:lvl7pPr>
            <a:lvl8pPr marL="4549976" indent="0" algn="ctr">
              <a:buNone/>
              <a:defRPr/>
            </a:lvl8pPr>
            <a:lvl9pPr marL="5199977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3814" y="9245601"/>
            <a:ext cx="3176693" cy="307058"/>
          </a:xfrm>
          <a:prstGeom prst="rect">
            <a:avLst/>
          </a:prstGeom>
          <a:ln/>
        </p:spPr>
        <p:txBody>
          <a:bodyPr lIns="129999" tIns="65000" rIns="129999" bIns="65000"/>
          <a:lstStyle>
            <a:lvl1pPr>
              <a:defRPr/>
            </a:lvl1pPr>
          </a:lstStyle>
          <a:p>
            <a:pPr algn="l" defTabSz="1299992" eaLnBrk="0" fontAlgn="base">
              <a:spcBef>
                <a:spcPct val="0"/>
              </a:spcBef>
              <a:spcAft>
                <a:spcPct val="0"/>
              </a:spcAft>
            </a:pPr>
            <a:endParaRPr lang="en-GB" altLang="en-US" sz="3400" kern="1200">
              <a:latin typeface="Times" pitchFamily="18" charset="0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59780" y="9245601"/>
            <a:ext cx="4908409" cy="307058"/>
          </a:xfrm>
          <a:prstGeom prst="rect">
            <a:avLst/>
          </a:prstGeom>
          <a:ln/>
        </p:spPr>
        <p:txBody>
          <a:bodyPr lIns="129999" tIns="65000" rIns="129999" bIns="65000"/>
          <a:lstStyle>
            <a:lvl1pPr>
              <a:defRPr/>
            </a:lvl1pPr>
          </a:lstStyle>
          <a:p>
            <a:pPr algn="l" defTabSz="1299992" eaLnBrk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400" kern="1200" smtClean="0">
                <a:latin typeface="Times" pitchFamily="18" charset="0"/>
                <a:sym typeface="Arial"/>
              </a:rPr>
              <a:t>© GEO Secretariat</a:t>
            </a:r>
            <a:endParaRPr lang="en-GB" altLang="en-US" sz="3400" kern="1200">
              <a:latin typeface="Times" pitchFamily="18" charset="0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008731" y="9245601"/>
            <a:ext cx="2709333" cy="307058"/>
          </a:xfrm>
          <a:prstGeom prst="rect">
            <a:avLst/>
          </a:prstGeom>
          <a:ln/>
        </p:spPr>
        <p:txBody>
          <a:bodyPr lIns="129999" tIns="65000" rIns="129999" bIns="65000"/>
          <a:lstStyle>
            <a:lvl1pPr>
              <a:defRPr/>
            </a:lvl1pPr>
          </a:lstStyle>
          <a:p>
            <a:pPr algn="l" defTabSz="1299992" eaLnBrk="0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400" kern="1200" smtClean="0">
                <a:latin typeface="Times" pitchFamily="18" charset="0"/>
                <a:sym typeface="Arial"/>
              </a:rPr>
              <a:t>slide </a:t>
            </a:r>
            <a:fld id="{1EFBBB78-5DAA-4336-BF5B-9751A941530A}" type="slidenum">
              <a:rPr lang="en-GB" altLang="en-US" sz="3400" kern="1200" smtClean="0">
                <a:latin typeface="Times" pitchFamily="18" charset="0"/>
                <a:sym typeface="Arial"/>
              </a:rPr>
              <a:pPr algn="l" defTabSz="129999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3400" kern="1200">
              <a:latin typeface="Times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18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1292D43E-465B-4C4D-8173-39ACA886A39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300460" hangingPunct="1"/>
              <a:t>1/17/2018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EFAE8FD9-CD45-46BA-AF52-0B73B8225BBD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30046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0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130046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75360" y="1192106"/>
            <a:ext cx="11054080" cy="102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999" tIns="65000" rIns="129999" bIns="6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2418927"/>
            <a:ext cx="11054080" cy="67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9999" tIns="65000" rIns="129999" bIns="6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87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Arial" charset="0"/>
        </a:defRPr>
      </a:lvl5pPr>
      <a:lvl6pPr marL="649995" algn="l" rtl="0" fontAlgn="base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Arial" charset="0"/>
        </a:defRPr>
      </a:lvl6pPr>
      <a:lvl7pPr marL="1299992" algn="l" rtl="0" fontAlgn="base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Arial" charset="0"/>
        </a:defRPr>
      </a:lvl7pPr>
      <a:lvl8pPr marL="1949993" algn="l" rtl="0" fontAlgn="base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Arial" charset="0"/>
        </a:defRPr>
      </a:lvl8pPr>
      <a:lvl9pPr marL="2599989" algn="l" rtl="0" fontAlgn="base">
        <a:spcBef>
          <a:spcPct val="0"/>
        </a:spcBef>
        <a:spcAft>
          <a:spcPct val="0"/>
        </a:spcAft>
        <a:defRPr sz="4000" b="1">
          <a:solidFill>
            <a:srgbClr val="005FAA"/>
          </a:solidFill>
          <a:latin typeface="Arial" charset="0"/>
        </a:defRPr>
      </a:lvl9pPr>
    </p:titleStyle>
    <p:bodyStyle>
      <a:lvl1pPr marL="487499" indent="-487499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1056245" indent="-406247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624990" indent="-324997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74988" indent="-324997" algn="l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4pPr>
      <a:lvl5pPr marL="2924989" indent="-324997" algn="l" rtl="0" eaLnBrk="0" fontAlgn="base" hangingPunct="0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5pPr>
      <a:lvl6pPr marL="3574986" indent="-324997" algn="l" rtl="0" fontAlgn="base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6pPr>
      <a:lvl7pPr marL="4224981" indent="-324997" algn="l" rtl="0" fontAlgn="base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7pPr>
      <a:lvl8pPr marL="4874980" indent="-324997" algn="l" rtl="0" fontAlgn="base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8pPr>
      <a:lvl9pPr marL="5524973" indent="-324997" algn="l" rtl="0" fontAlgn="base">
        <a:spcBef>
          <a:spcPct val="2000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95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992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993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989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984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984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976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977" algn="l" defTabSz="12999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1.jpeg" descr="slide4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92" y="-42447"/>
            <a:ext cx="13077051" cy="9809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26.png"/>
          <p:cNvPicPr>
            <a:picLocks noChangeAspect="1"/>
          </p:cNvPicPr>
          <p:nvPr/>
        </p:nvPicPr>
        <p:blipFill>
          <a:blip r:embed="rId3">
            <a:alphaModFix amt="12125"/>
            <a:extLst/>
          </a:blip>
          <a:stretch>
            <a:fillRect/>
          </a:stretch>
        </p:blipFill>
        <p:spPr>
          <a:xfrm>
            <a:off x="-1193557" y="-1094488"/>
            <a:ext cx="8457411" cy="771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-26411" y="3238218"/>
            <a:ext cx="13004802" cy="124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480">
              <a:defRPr sz="7200" b="1">
                <a:solidFill>
                  <a:srgbClr val="1D324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GEO &amp; the SDGs</a:t>
            </a:r>
          </a:p>
        </p:txBody>
      </p:sp>
      <p:sp>
        <p:nvSpPr>
          <p:cNvPr id="187" name="Shape 187"/>
          <p:cNvSpPr/>
          <p:nvPr/>
        </p:nvSpPr>
        <p:spPr>
          <a:xfrm>
            <a:off x="-26411" y="5120042"/>
            <a:ext cx="13004802" cy="1700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CH" dirty="0" smtClean="0"/>
              <a:t>Douglas </a:t>
            </a:r>
            <a:r>
              <a:rPr lang="fr-CH" dirty="0" err="1" smtClean="0"/>
              <a:t>Cripe</a:t>
            </a:r>
            <a:r>
              <a:rPr lang="fr-CH" dirty="0" smtClean="0"/>
              <a:t>, </a:t>
            </a:r>
            <a:r>
              <a:rPr lang="fr-CH" sz="3400" dirty="0" smtClean="0"/>
              <a:t>GEO </a:t>
            </a:r>
            <a:r>
              <a:rPr lang="fr-CH" sz="3400" dirty="0" err="1" smtClean="0"/>
              <a:t>Secretariat</a:t>
            </a:r>
            <a:endParaRPr lang="fr-CH" sz="3400" dirty="0" smtClean="0"/>
          </a:p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CH" sz="3400" dirty="0" err="1" smtClean="0"/>
              <a:t>Implementing</a:t>
            </a:r>
            <a:r>
              <a:rPr lang="fr-CH" sz="3400" dirty="0" smtClean="0"/>
              <a:t> and Monitoring the </a:t>
            </a:r>
            <a:r>
              <a:rPr lang="fr-CH" sz="3400" dirty="0" err="1" smtClean="0"/>
              <a:t>SDGs</a:t>
            </a:r>
            <a:r>
              <a:rPr lang="fr-CH" sz="3400" dirty="0" smtClean="0"/>
              <a:t> in the </a:t>
            </a:r>
            <a:r>
              <a:rPr lang="fr-CH" sz="3400" dirty="0" err="1" smtClean="0"/>
              <a:t>Caribbean</a:t>
            </a:r>
            <a:endParaRPr lang="fr-CH" sz="3400" dirty="0" smtClean="0"/>
          </a:p>
          <a:p>
            <a:pPr defTabSz="1300480">
              <a:defRPr sz="3400">
                <a:solidFill>
                  <a:srgbClr val="31859C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CH" sz="3400" dirty="0" smtClean="0"/>
              <a:t>17-19 </a:t>
            </a:r>
            <a:r>
              <a:rPr lang="fr-CH" sz="3400" dirty="0" err="1" smtClean="0"/>
              <a:t>January</a:t>
            </a:r>
            <a:r>
              <a:rPr lang="fr-CH" sz="3400" dirty="0" smtClean="0"/>
              <a:t> 2018</a:t>
            </a:r>
            <a:endParaRPr sz="3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EO-slides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EO-slides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EO-slides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16" y="2260049"/>
            <a:ext cx="4849707" cy="673269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6461760" y="2050072"/>
            <a:ext cx="6333067" cy="345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992" tIns="64997" rIns="129992" bIns="6499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l" defTabSz="129992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i="1" kern="1200">
                <a:solidFill>
                  <a:srgbClr val="000000"/>
                </a:solidFill>
                <a:latin typeface="Calibri" pitchFamily="34" charset="0"/>
                <a:sym typeface="Arial"/>
              </a:rPr>
              <a:t>Transforming  our World: The 2030 Plan for Global Action - </a:t>
            </a:r>
            <a:r>
              <a:rPr lang="en-US" altLang="en-US" b="1" kern="1200">
                <a:solidFill>
                  <a:srgbClr val="000000"/>
                </a:solidFill>
                <a:latin typeface="Calibri" pitchFamily="34" charset="0"/>
                <a:sym typeface="Arial"/>
              </a:rPr>
              <a:t>Article 76: </a:t>
            </a:r>
            <a:br>
              <a:rPr lang="en-US" altLang="en-US" b="1" kern="1200">
                <a:solidFill>
                  <a:srgbClr val="000000"/>
                </a:solidFill>
                <a:latin typeface="Calibri" pitchFamily="34" charset="0"/>
                <a:sym typeface="Arial"/>
              </a:rPr>
            </a:br>
            <a:r>
              <a:rPr lang="en-US" altLang="en-US" kern="1200">
                <a:solidFill>
                  <a:srgbClr val="000000"/>
                </a:solidFill>
                <a:latin typeface="Calibri" pitchFamily="34" charset="0"/>
                <a:sym typeface="Arial"/>
              </a:rPr>
              <a:t>We will promote transparent and accountable scaling-up of appropriate public-private cooperation to exploit the contribution to be made by a wide range of data, </a:t>
            </a:r>
            <a:r>
              <a:rPr lang="en-US" altLang="en-US" b="1" kern="1200">
                <a:solidFill>
                  <a:srgbClr val="000000"/>
                </a:solidFill>
                <a:latin typeface="Calibri" pitchFamily="34" charset="0"/>
                <a:sym typeface="Arial"/>
              </a:rPr>
              <a:t>including Earth observation and geo-spatial information</a:t>
            </a:r>
            <a:r>
              <a:rPr lang="en-US" altLang="en-US" kern="1200">
                <a:solidFill>
                  <a:srgbClr val="000000"/>
                </a:solidFill>
                <a:latin typeface="Calibri" pitchFamily="34" charset="0"/>
                <a:sym typeface="Arial"/>
              </a:rPr>
              <a:t>, while ensuring national ownership in supporting and tracking progress. </a:t>
            </a:r>
          </a:p>
        </p:txBody>
      </p:sp>
      <p:cxnSp>
        <p:nvCxnSpPr>
          <p:cNvPr id="11268" name="Straight Connector 3"/>
          <p:cNvCxnSpPr>
            <a:cxnSpLocks noChangeShapeType="1"/>
          </p:cNvCxnSpPr>
          <p:nvPr/>
        </p:nvCxnSpPr>
        <p:spPr bwMode="auto">
          <a:xfrm flipV="1">
            <a:off x="5502217" y="2474524"/>
            <a:ext cx="781191" cy="269353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69" name="Straight Connector 11"/>
          <p:cNvCxnSpPr>
            <a:cxnSpLocks noChangeShapeType="1"/>
          </p:cNvCxnSpPr>
          <p:nvPr/>
        </p:nvCxnSpPr>
        <p:spPr bwMode="auto">
          <a:xfrm>
            <a:off x="5502205" y="6007959"/>
            <a:ext cx="819573" cy="2713849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2188" y="781193"/>
            <a:ext cx="12187484" cy="143369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SDGs and Earth Observation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43.jpg" descr="SDG_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4360" y="-81495"/>
            <a:ext cx="8275810" cy="8725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6838809" y="8726312"/>
            <a:ext cx="5813396" cy="351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914400">
              <a:defRPr sz="16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Positioning geospatial information to address global challenges</a:t>
            </a:r>
          </a:p>
        </p:txBody>
      </p:sp>
      <p:pic>
        <p:nvPicPr>
          <p:cNvPr id="213" name="image68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" y="8612690"/>
            <a:ext cx="13004807" cy="11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\\INTERNAL.WMO.INT\UserData\Redirected\dcripe\Desktop\GEO Communications Toolkit\Slide Deck\Build your own presentation - individual slides\00. ALL SLIDES\slide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97</Words>
  <Application>Microsoft Office PowerPoint</Application>
  <PresentationFormat>Custom</PresentationFormat>
  <Paragraphs>12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White</vt:lpstr>
      <vt:lpstr>Office Theme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SDGs and Earth Observation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Cripe</dc:creator>
  <cp:lastModifiedBy>WMO</cp:lastModifiedBy>
  <cp:revision>10</cp:revision>
  <dcterms:modified xsi:type="dcterms:W3CDTF">2018-01-17T12:20:53Z</dcterms:modified>
</cp:coreProperties>
</file>