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tmp" ContentType="image/png"/>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78" r:id="rId2"/>
    <p:sldId id="268" r:id="rId3"/>
    <p:sldId id="259" r:id="rId4"/>
    <p:sldId id="270" r:id="rId5"/>
    <p:sldId id="273" r:id="rId6"/>
    <p:sldId id="276" r:id="rId7"/>
    <p:sldId id="263" r:id="rId8"/>
    <p:sldId id="265" r:id="rId9"/>
    <p:sldId id="264" r:id="rId10"/>
    <p:sldId id="256" r:id="rId11"/>
    <p:sldId id="271" r:id="rId12"/>
    <p:sldId id="272" r:id="rId13"/>
    <p:sldId id="286" r:id="rId14"/>
    <p:sldId id="262" r:id="rId15"/>
    <p:sldId id="267" r:id="rId16"/>
    <p:sldId id="275" r:id="rId17"/>
    <p:sldId id="288" r:id="rId18"/>
    <p:sldId id="284" r:id="rId19"/>
    <p:sldId id="287" r:id="rId20"/>
    <p:sldId id="28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78"/>
    <p:restoredTop sz="94673"/>
  </p:normalViewPr>
  <p:slideViewPr>
    <p:cSldViewPr snapToGrid="0" snapToObjects="1">
      <p:cViewPr>
        <p:scale>
          <a:sx n="109" d="100"/>
          <a:sy n="109" d="100"/>
        </p:scale>
        <p:origin x="160"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9F2FEA-5C15-4A6B-91DE-4C64D37424C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B3945A8-4B81-4929-A3AA-1C1A23FA1EE6}">
      <dgm:prSet phldrT="[Text]"/>
      <dgm:spPr/>
      <dgm:t>
        <a:bodyPr/>
        <a:lstStyle/>
        <a:p>
          <a:r>
            <a:rPr lang="en-US" dirty="0"/>
            <a:t>Prohibited grounds</a:t>
          </a:r>
        </a:p>
      </dgm:t>
    </dgm:pt>
    <dgm:pt modelId="{E8B89829-12DD-4D33-A206-D22E49E1E04E}" type="parTrans" cxnId="{39ACEA48-9FCA-412D-BCF4-A7AE307C9F3C}">
      <dgm:prSet/>
      <dgm:spPr/>
      <dgm:t>
        <a:bodyPr/>
        <a:lstStyle/>
        <a:p>
          <a:endParaRPr lang="en-US"/>
        </a:p>
      </dgm:t>
    </dgm:pt>
    <dgm:pt modelId="{65036269-7107-4019-A646-7842DA256607}" type="sibTrans" cxnId="{39ACEA48-9FCA-412D-BCF4-A7AE307C9F3C}">
      <dgm:prSet/>
      <dgm:spPr/>
      <dgm:t>
        <a:bodyPr/>
        <a:lstStyle/>
        <a:p>
          <a:endParaRPr lang="en-US"/>
        </a:p>
      </dgm:t>
    </dgm:pt>
    <dgm:pt modelId="{21222C3B-7989-4E18-8CAC-248DCFE708EA}">
      <dgm:prSet phldrT="[Text]"/>
      <dgm:spPr/>
      <dgm:t>
        <a:bodyPr/>
        <a:lstStyle/>
        <a:p>
          <a:r>
            <a:rPr lang="en-US" dirty="0"/>
            <a:t>Victims of natural disasters</a:t>
          </a:r>
        </a:p>
      </dgm:t>
    </dgm:pt>
    <dgm:pt modelId="{B99BBEBB-AFEB-47C5-8D7D-FC4767E31E6B}" type="parTrans" cxnId="{E4A8C0F5-7926-4673-8D0C-17975858F18A}">
      <dgm:prSet/>
      <dgm:spPr/>
      <dgm:t>
        <a:bodyPr/>
        <a:lstStyle/>
        <a:p>
          <a:endParaRPr lang="en-US"/>
        </a:p>
      </dgm:t>
    </dgm:pt>
    <dgm:pt modelId="{3E9F4971-CCCA-475B-A639-CE2A5E0DA784}" type="sibTrans" cxnId="{E4A8C0F5-7926-4673-8D0C-17975858F18A}">
      <dgm:prSet/>
      <dgm:spPr/>
      <dgm:t>
        <a:bodyPr/>
        <a:lstStyle/>
        <a:p>
          <a:endParaRPr lang="en-US"/>
        </a:p>
      </dgm:t>
    </dgm:pt>
    <dgm:pt modelId="{945BE1A0-E496-4016-8322-33552E059068}">
      <dgm:prSet phldrT="[Text]"/>
      <dgm:spPr/>
      <dgm:t>
        <a:bodyPr/>
        <a:lstStyle/>
        <a:p>
          <a:r>
            <a:rPr lang="en-US" dirty="0"/>
            <a:t>Living in disaster-prone areas</a:t>
          </a:r>
        </a:p>
      </dgm:t>
    </dgm:pt>
    <dgm:pt modelId="{084D0160-DDC7-4A61-B125-8EB0EE7BB669}" type="parTrans" cxnId="{1207B9BB-F206-468B-B410-90CAD8C05DF0}">
      <dgm:prSet/>
      <dgm:spPr/>
      <dgm:t>
        <a:bodyPr/>
        <a:lstStyle/>
        <a:p>
          <a:endParaRPr lang="en-US"/>
        </a:p>
      </dgm:t>
    </dgm:pt>
    <dgm:pt modelId="{6486B7EB-9C4E-4BD6-A8BB-27934C2073B8}" type="sibTrans" cxnId="{1207B9BB-F206-468B-B410-90CAD8C05DF0}">
      <dgm:prSet/>
      <dgm:spPr/>
      <dgm:t>
        <a:bodyPr/>
        <a:lstStyle/>
        <a:p>
          <a:endParaRPr lang="en-US"/>
        </a:p>
      </dgm:t>
    </dgm:pt>
    <dgm:pt modelId="{AD954554-3968-454F-8DAD-842E30994D3C}">
      <dgm:prSet phldrT="[Text]"/>
      <dgm:spPr/>
      <dgm:t>
        <a:bodyPr/>
        <a:lstStyle/>
        <a:p>
          <a:r>
            <a:rPr lang="en-US" dirty="0"/>
            <a:t>Living in arid and semi-arid areas</a:t>
          </a:r>
        </a:p>
      </dgm:t>
    </dgm:pt>
    <dgm:pt modelId="{1FCBF414-79FD-4891-82DF-72033F088050}" type="parTrans" cxnId="{5A97E7C9-B1F9-4139-949C-E53C83490FEE}">
      <dgm:prSet/>
      <dgm:spPr/>
      <dgm:t>
        <a:bodyPr/>
        <a:lstStyle/>
        <a:p>
          <a:endParaRPr lang="en-US"/>
        </a:p>
      </dgm:t>
    </dgm:pt>
    <dgm:pt modelId="{AD61BA9F-0DE3-471A-9DB4-81113902046B}" type="sibTrans" cxnId="{5A97E7C9-B1F9-4139-949C-E53C83490FEE}">
      <dgm:prSet/>
      <dgm:spPr/>
      <dgm:t>
        <a:bodyPr/>
        <a:lstStyle/>
        <a:p>
          <a:endParaRPr lang="en-US"/>
        </a:p>
      </dgm:t>
    </dgm:pt>
    <dgm:pt modelId="{887C72A0-CC93-4EE3-9AFA-B206D3432204}">
      <dgm:prSet phldrT="[Text]"/>
      <dgm:spPr/>
      <dgm:t>
        <a:bodyPr/>
        <a:lstStyle/>
        <a:p>
          <a:r>
            <a:rPr lang="en-US" dirty="0"/>
            <a:t>Living on small islands</a:t>
          </a:r>
        </a:p>
      </dgm:t>
    </dgm:pt>
    <dgm:pt modelId="{E3F4638F-7C2E-4AF9-A5F5-65C2CEDA5B57}" type="parTrans" cxnId="{01811AA7-A583-4BAB-84AB-FAB409227984}">
      <dgm:prSet/>
      <dgm:spPr/>
      <dgm:t>
        <a:bodyPr/>
        <a:lstStyle/>
        <a:p>
          <a:endParaRPr lang="en-US"/>
        </a:p>
      </dgm:t>
    </dgm:pt>
    <dgm:pt modelId="{5C128D54-E489-41E1-AEB6-548ADA794497}" type="sibTrans" cxnId="{01811AA7-A583-4BAB-84AB-FAB409227984}">
      <dgm:prSet/>
      <dgm:spPr/>
      <dgm:t>
        <a:bodyPr/>
        <a:lstStyle/>
        <a:p>
          <a:endParaRPr lang="en-US"/>
        </a:p>
      </dgm:t>
    </dgm:pt>
    <dgm:pt modelId="{D7E8B5A9-5E76-4C8C-8C03-3DDB7780B3AF}">
      <dgm:prSet/>
      <dgm:spPr/>
      <dgm:t>
        <a:bodyPr/>
        <a:lstStyle/>
        <a:p>
          <a:r>
            <a:rPr lang="en-US" dirty="0"/>
            <a:t>Women</a:t>
          </a:r>
        </a:p>
      </dgm:t>
    </dgm:pt>
    <dgm:pt modelId="{EC0AD933-9005-4767-B4DE-2795B088A648}" type="parTrans" cxnId="{D6C45C2D-A852-4770-815F-0595D1A7D7DA}">
      <dgm:prSet/>
      <dgm:spPr/>
      <dgm:t>
        <a:bodyPr/>
        <a:lstStyle/>
        <a:p>
          <a:endParaRPr lang="en-US"/>
        </a:p>
      </dgm:t>
    </dgm:pt>
    <dgm:pt modelId="{6D3CBAFC-FD74-4D82-ACB1-9918CFB9AA4C}" type="sibTrans" cxnId="{D6C45C2D-A852-4770-815F-0595D1A7D7DA}">
      <dgm:prSet/>
      <dgm:spPr/>
      <dgm:t>
        <a:bodyPr/>
        <a:lstStyle/>
        <a:p>
          <a:endParaRPr lang="en-US"/>
        </a:p>
      </dgm:t>
    </dgm:pt>
    <dgm:pt modelId="{75987E5C-E24F-4C48-B7D0-D7BDFAD210B1}">
      <dgm:prSet/>
      <dgm:spPr/>
      <dgm:t>
        <a:bodyPr/>
        <a:lstStyle/>
        <a:p>
          <a:r>
            <a:rPr lang="en-US" dirty="0"/>
            <a:t>Children</a:t>
          </a:r>
        </a:p>
      </dgm:t>
    </dgm:pt>
    <dgm:pt modelId="{F325279B-F189-4F8A-B8F2-C7B14301AE0E}" type="parTrans" cxnId="{EE549BCA-6A2F-4A2C-A5AE-5D2D7B784144}">
      <dgm:prSet/>
      <dgm:spPr/>
      <dgm:t>
        <a:bodyPr/>
        <a:lstStyle/>
        <a:p>
          <a:endParaRPr lang="en-US"/>
        </a:p>
      </dgm:t>
    </dgm:pt>
    <dgm:pt modelId="{E11A5285-B0F6-4425-A1F5-D0F3152AB5E3}" type="sibTrans" cxnId="{EE549BCA-6A2F-4A2C-A5AE-5D2D7B784144}">
      <dgm:prSet/>
      <dgm:spPr/>
      <dgm:t>
        <a:bodyPr/>
        <a:lstStyle/>
        <a:p>
          <a:endParaRPr lang="en-US"/>
        </a:p>
      </dgm:t>
    </dgm:pt>
    <dgm:pt modelId="{2308FA91-5C01-440D-9D66-CFA1DA3E0757}">
      <dgm:prSet/>
      <dgm:spPr/>
      <dgm:t>
        <a:bodyPr/>
        <a:lstStyle/>
        <a:p>
          <a:r>
            <a:rPr lang="en-US" dirty="0"/>
            <a:t>Rural/urban areas</a:t>
          </a:r>
        </a:p>
      </dgm:t>
    </dgm:pt>
    <dgm:pt modelId="{E958946C-E625-451F-A718-A3ED3DC2A06B}" type="parTrans" cxnId="{2B3969FC-4E29-43DD-96B2-07D0A88EC4DE}">
      <dgm:prSet/>
      <dgm:spPr/>
      <dgm:t>
        <a:bodyPr/>
        <a:lstStyle/>
        <a:p>
          <a:endParaRPr lang="en-US"/>
        </a:p>
      </dgm:t>
    </dgm:pt>
    <dgm:pt modelId="{12F9BDF2-CA4A-441C-9F75-7E830E541B73}" type="sibTrans" cxnId="{2B3969FC-4E29-43DD-96B2-07D0A88EC4DE}">
      <dgm:prSet/>
      <dgm:spPr/>
      <dgm:t>
        <a:bodyPr/>
        <a:lstStyle/>
        <a:p>
          <a:endParaRPr lang="en-US"/>
        </a:p>
      </dgm:t>
    </dgm:pt>
    <dgm:pt modelId="{D7B590B6-5722-44B9-A0BF-9CDA74B5D3FA}">
      <dgm:prSet custT="1"/>
      <dgm:spPr/>
      <dgm:t>
        <a:bodyPr/>
        <a:lstStyle/>
        <a:p>
          <a:r>
            <a:rPr lang="en-GB" sz="1500" dirty="0"/>
            <a:t>Deprived urban (incl. homeless and informal settlements)</a:t>
          </a:r>
          <a:endParaRPr lang="en-US" sz="1500" dirty="0"/>
        </a:p>
      </dgm:t>
    </dgm:pt>
    <dgm:pt modelId="{4A0004BD-4B9B-498B-94A6-EA14E782A62C}" type="parTrans" cxnId="{B46D18E4-6909-4EED-AA3B-0D821CC33B96}">
      <dgm:prSet/>
      <dgm:spPr/>
      <dgm:t>
        <a:bodyPr/>
        <a:lstStyle/>
        <a:p>
          <a:endParaRPr lang="en-US"/>
        </a:p>
      </dgm:t>
    </dgm:pt>
    <dgm:pt modelId="{A079BBDD-F8EA-42AD-B5B7-E7B215CC4DE3}" type="sibTrans" cxnId="{B46D18E4-6909-4EED-AA3B-0D821CC33B96}">
      <dgm:prSet/>
      <dgm:spPr/>
      <dgm:t>
        <a:bodyPr/>
        <a:lstStyle/>
        <a:p>
          <a:endParaRPr lang="en-US"/>
        </a:p>
      </dgm:t>
    </dgm:pt>
    <dgm:pt modelId="{93596E5A-4C9D-432E-BDF4-3231882955BE}">
      <dgm:prSet/>
      <dgm:spPr/>
      <dgm:t>
        <a:bodyPr/>
        <a:lstStyle/>
        <a:p>
          <a:r>
            <a:rPr lang="en-US" dirty="0"/>
            <a:t>Indigenous peoples</a:t>
          </a:r>
        </a:p>
      </dgm:t>
    </dgm:pt>
    <dgm:pt modelId="{B0A31755-56B2-4587-B419-2D5145A4192D}" type="parTrans" cxnId="{550D040F-4967-4C11-8DD7-F18629074CCA}">
      <dgm:prSet/>
      <dgm:spPr/>
      <dgm:t>
        <a:bodyPr/>
        <a:lstStyle/>
        <a:p>
          <a:endParaRPr lang="en-US"/>
        </a:p>
      </dgm:t>
    </dgm:pt>
    <dgm:pt modelId="{4E9C592A-30BC-45DC-8A0A-7053540508C2}" type="sibTrans" cxnId="{550D040F-4967-4C11-8DD7-F18629074CCA}">
      <dgm:prSet/>
      <dgm:spPr/>
      <dgm:t>
        <a:bodyPr/>
        <a:lstStyle/>
        <a:p>
          <a:endParaRPr lang="en-US"/>
        </a:p>
      </dgm:t>
    </dgm:pt>
    <dgm:pt modelId="{B88966D8-66F7-45F5-8868-AABA4BF194A0}">
      <dgm:prSet/>
      <dgm:spPr/>
      <dgm:t>
        <a:bodyPr/>
        <a:lstStyle/>
        <a:p>
          <a:r>
            <a:rPr lang="en-US" dirty="0"/>
            <a:t>Nomadic and traveler communities</a:t>
          </a:r>
        </a:p>
      </dgm:t>
    </dgm:pt>
    <dgm:pt modelId="{AFA5059E-508A-4C01-A25F-701387F06666}" type="parTrans" cxnId="{8A42D89F-71E8-4843-8CA9-0C4630523E8F}">
      <dgm:prSet/>
      <dgm:spPr/>
      <dgm:t>
        <a:bodyPr/>
        <a:lstStyle/>
        <a:p>
          <a:endParaRPr lang="en-US"/>
        </a:p>
      </dgm:t>
    </dgm:pt>
    <dgm:pt modelId="{D83DA55E-FD90-498B-A29F-03E9E720D52D}" type="sibTrans" cxnId="{8A42D89F-71E8-4843-8CA9-0C4630523E8F}">
      <dgm:prSet/>
      <dgm:spPr/>
      <dgm:t>
        <a:bodyPr/>
        <a:lstStyle/>
        <a:p>
          <a:endParaRPr lang="en-US"/>
        </a:p>
      </dgm:t>
    </dgm:pt>
    <dgm:pt modelId="{4A1CBC5B-2F8E-49B8-AAE2-1CCDABE28E2C}">
      <dgm:prSet/>
      <dgm:spPr/>
      <dgm:t>
        <a:bodyPr/>
        <a:lstStyle/>
        <a:p>
          <a:r>
            <a:rPr lang="en-US" dirty="0"/>
            <a:t>Refugees, asylum seekers</a:t>
          </a:r>
        </a:p>
      </dgm:t>
    </dgm:pt>
    <dgm:pt modelId="{9A1737B3-DBB6-48E1-B0F1-85989090230F}" type="parTrans" cxnId="{56C2B0E5-BEFB-4AB5-99FB-220C54777DF7}">
      <dgm:prSet/>
      <dgm:spPr/>
      <dgm:t>
        <a:bodyPr/>
        <a:lstStyle/>
        <a:p>
          <a:endParaRPr lang="en-US"/>
        </a:p>
      </dgm:t>
    </dgm:pt>
    <dgm:pt modelId="{8A720C7C-1DB6-42BC-8EF0-6BF869257615}" type="sibTrans" cxnId="{56C2B0E5-BEFB-4AB5-99FB-220C54777DF7}">
      <dgm:prSet/>
      <dgm:spPr/>
      <dgm:t>
        <a:bodyPr/>
        <a:lstStyle/>
        <a:p>
          <a:endParaRPr lang="en-US"/>
        </a:p>
      </dgm:t>
    </dgm:pt>
    <dgm:pt modelId="{387DD8CA-152F-4725-B841-3FD20B5C6076}">
      <dgm:prSet/>
      <dgm:spPr/>
      <dgm:t>
        <a:bodyPr/>
        <a:lstStyle/>
        <a:p>
          <a:r>
            <a:rPr lang="en-US" dirty="0"/>
            <a:t>Internally displaces persons and returnees</a:t>
          </a:r>
        </a:p>
      </dgm:t>
    </dgm:pt>
    <dgm:pt modelId="{9EC99A95-01DD-449E-BC21-2BE64C607BA2}" type="parTrans" cxnId="{622130B2-641D-4D9B-B838-C45159E434D4}">
      <dgm:prSet/>
      <dgm:spPr/>
      <dgm:t>
        <a:bodyPr/>
        <a:lstStyle/>
        <a:p>
          <a:endParaRPr lang="en-US"/>
        </a:p>
      </dgm:t>
    </dgm:pt>
    <dgm:pt modelId="{38B575AA-224B-4276-A854-2473D287A17F}" type="sibTrans" cxnId="{622130B2-641D-4D9B-B838-C45159E434D4}">
      <dgm:prSet/>
      <dgm:spPr/>
      <dgm:t>
        <a:bodyPr/>
        <a:lstStyle/>
        <a:p>
          <a:endParaRPr lang="en-US"/>
        </a:p>
      </dgm:t>
    </dgm:pt>
    <dgm:pt modelId="{4A6E4728-5758-4E2E-8C4E-A31DF9C1CA8C}">
      <dgm:prSet/>
      <dgm:spPr/>
      <dgm:t>
        <a:bodyPr/>
        <a:lstStyle/>
        <a:p>
          <a:r>
            <a:rPr lang="en-US" dirty="0"/>
            <a:t>Prisoners and detainees</a:t>
          </a:r>
        </a:p>
      </dgm:t>
    </dgm:pt>
    <dgm:pt modelId="{D1242A24-0099-43DE-8DDD-7A1D3C7053C6}" type="parTrans" cxnId="{49E60A91-39AD-4E08-906F-CC9E68BFEBB2}">
      <dgm:prSet/>
      <dgm:spPr/>
      <dgm:t>
        <a:bodyPr/>
        <a:lstStyle/>
        <a:p>
          <a:endParaRPr lang="en-US"/>
        </a:p>
      </dgm:t>
    </dgm:pt>
    <dgm:pt modelId="{4494B2FF-8873-4DFC-B3D6-38C63165C10D}" type="sibTrans" cxnId="{49E60A91-39AD-4E08-906F-CC9E68BFEBB2}">
      <dgm:prSet/>
      <dgm:spPr/>
      <dgm:t>
        <a:bodyPr/>
        <a:lstStyle/>
        <a:p>
          <a:endParaRPr lang="en-US"/>
        </a:p>
      </dgm:t>
    </dgm:pt>
    <dgm:pt modelId="{FBE71351-D0F9-4E6C-89A2-042462FD8C17}">
      <dgm:prSet/>
      <dgm:spPr/>
      <dgm:t>
        <a:bodyPr/>
        <a:lstStyle/>
        <a:p>
          <a:r>
            <a:rPr lang="en-US" dirty="0"/>
            <a:t>Older persons</a:t>
          </a:r>
        </a:p>
      </dgm:t>
    </dgm:pt>
    <dgm:pt modelId="{AECBA630-302E-4120-89A1-B04D09121F96}" type="parTrans" cxnId="{018D9C3B-0733-4749-821B-957ECC820858}">
      <dgm:prSet/>
      <dgm:spPr/>
      <dgm:t>
        <a:bodyPr/>
        <a:lstStyle/>
        <a:p>
          <a:endParaRPr lang="en-US"/>
        </a:p>
      </dgm:t>
    </dgm:pt>
    <dgm:pt modelId="{9531336A-A315-416E-A9FE-5D46C5BEC1AD}" type="sibTrans" cxnId="{018D9C3B-0733-4749-821B-957ECC820858}">
      <dgm:prSet/>
      <dgm:spPr/>
      <dgm:t>
        <a:bodyPr/>
        <a:lstStyle/>
        <a:p>
          <a:endParaRPr lang="en-US"/>
        </a:p>
      </dgm:t>
    </dgm:pt>
    <dgm:pt modelId="{E24F66DF-8BB9-4DC9-9BA2-A84B65DCF563}">
      <dgm:prSet/>
      <dgm:spPr/>
      <dgm:t>
        <a:bodyPr/>
        <a:lstStyle/>
        <a:p>
          <a:r>
            <a:rPr lang="en-US" dirty="0"/>
            <a:t>Persons with disabilities</a:t>
          </a:r>
        </a:p>
      </dgm:t>
    </dgm:pt>
    <dgm:pt modelId="{998B1566-8791-4836-A8E0-6B37F0840652}" type="parTrans" cxnId="{931A5147-011C-4F8C-935A-4B920D09AFC5}">
      <dgm:prSet/>
      <dgm:spPr/>
      <dgm:t>
        <a:bodyPr/>
        <a:lstStyle/>
        <a:p>
          <a:endParaRPr lang="en-US"/>
        </a:p>
      </dgm:t>
    </dgm:pt>
    <dgm:pt modelId="{73C40C8A-9C68-4315-9776-72592AA9D92F}" type="sibTrans" cxnId="{931A5147-011C-4F8C-935A-4B920D09AFC5}">
      <dgm:prSet/>
      <dgm:spPr/>
      <dgm:t>
        <a:bodyPr/>
        <a:lstStyle/>
        <a:p>
          <a:endParaRPr lang="en-US"/>
        </a:p>
      </dgm:t>
    </dgm:pt>
    <dgm:pt modelId="{5A1F2BFE-0914-44B6-9E25-D7D2DD198380}" type="pres">
      <dgm:prSet presAssocID="{7D9F2FEA-5C15-4A6B-91DE-4C64D37424C0}" presName="diagram" presStyleCnt="0">
        <dgm:presLayoutVars>
          <dgm:dir/>
          <dgm:resizeHandles val="exact"/>
        </dgm:presLayoutVars>
      </dgm:prSet>
      <dgm:spPr/>
      <dgm:t>
        <a:bodyPr/>
        <a:lstStyle/>
        <a:p>
          <a:endParaRPr lang="en-US"/>
        </a:p>
      </dgm:t>
    </dgm:pt>
    <dgm:pt modelId="{B39D304A-72D1-42B6-B7CE-27753BD23BE8}" type="pres">
      <dgm:prSet presAssocID="{FB3945A8-4B81-4929-A3AA-1C1A23FA1EE6}" presName="node" presStyleLbl="node1" presStyleIdx="0" presStyleCnt="16">
        <dgm:presLayoutVars>
          <dgm:bulletEnabled val="1"/>
        </dgm:presLayoutVars>
      </dgm:prSet>
      <dgm:spPr/>
      <dgm:t>
        <a:bodyPr/>
        <a:lstStyle/>
        <a:p>
          <a:endParaRPr lang="en-US"/>
        </a:p>
      </dgm:t>
    </dgm:pt>
    <dgm:pt modelId="{41E189A9-59FB-487E-8E2D-321033C15343}" type="pres">
      <dgm:prSet presAssocID="{65036269-7107-4019-A646-7842DA256607}" presName="sibTrans" presStyleCnt="0"/>
      <dgm:spPr/>
    </dgm:pt>
    <dgm:pt modelId="{A71DB353-5D01-4D69-A974-2B3709435B31}" type="pres">
      <dgm:prSet presAssocID="{D7E8B5A9-5E76-4C8C-8C03-3DDB7780B3AF}" presName="node" presStyleLbl="node1" presStyleIdx="1" presStyleCnt="16">
        <dgm:presLayoutVars>
          <dgm:bulletEnabled val="1"/>
        </dgm:presLayoutVars>
      </dgm:prSet>
      <dgm:spPr/>
      <dgm:t>
        <a:bodyPr/>
        <a:lstStyle/>
        <a:p>
          <a:endParaRPr lang="en-US"/>
        </a:p>
      </dgm:t>
    </dgm:pt>
    <dgm:pt modelId="{2AD8AED5-F267-43BC-8ADC-DD68DBEDCB95}" type="pres">
      <dgm:prSet presAssocID="{6D3CBAFC-FD74-4D82-ACB1-9918CFB9AA4C}" presName="sibTrans" presStyleCnt="0"/>
      <dgm:spPr/>
    </dgm:pt>
    <dgm:pt modelId="{ADC37F48-309A-4D5E-B261-A56864DEA383}" type="pres">
      <dgm:prSet presAssocID="{75987E5C-E24F-4C48-B7D0-D7BDFAD210B1}" presName="node" presStyleLbl="node1" presStyleIdx="2" presStyleCnt="16" custLinFactNeighborY="-31559">
        <dgm:presLayoutVars>
          <dgm:bulletEnabled val="1"/>
        </dgm:presLayoutVars>
      </dgm:prSet>
      <dgm:spPr/>
      <dgm:t>
        <a:bodyPr/>
        <a:lstStyle/>
        <a:p>
          <a:endParaRPr lang="en-US"/>
        </a:p>
      </dgm:t>
    </dgm:pt>
    <dgm:pt modelId="{0C98B4B2-21E6-4C47-A621-20A3F0A2F4DE}" type="pres">
      <dgm:prSet presAssocID="{E11A5285-B0F6-4425-A1F5-D0F3152AB5E3}" presName="sibTrans" presStyleCnt="0"/>
      <dgm:spPr/>
    </dgm:pt>
    <dgm:pt modelId="{1E5C4A54-D2DB-4B5F-BF56-FD9F4F68E67E}" type="pres">
      <dgm:prSet presAssocID="{2308FA91-5C01-440D-9D66-CFA1DA3E0757}" presName="node" presStyleLbl="node1" presStyleIdx="3" presStyleCnt="16">
        <dgm:presLayoutVars>
          <dgm:bulletEnabled val="1"/>
        </dgm:presLayoutVars>
      </dgm:prSet>
      <dgm:spPr/>
      <dgm:t>
        <a:bodyPr/>
        <a:lstStyle/>
        <a:p>
          <a:endParaRPr lang="en-US"/>
        </a:p>
      </dgm:t>
    </dgm:pt>
    <dgm:pt modelId="{770BEE30-233F-4EE5-8559-C9910A786BC8}" type="pres">
      <dgm:prSet presAssocID="{12F9BDF2-CA4A-441C-9F75-7E830E541B73}" presName="sibTrans" presStyleCnt="0"/>
      <dgm:spPr/>
    </dgm:pt>
    <dgm:pt modelId="{BB1BDCB7-4F1C-4BE4-A0C0-43E5B34B2E99}" type="pres">
      <dgm:prSet presAssocID="{D7B590B6-5722-44B9-A0BF-9CDA74B5D3FA}" presName="node" presStyleLbl="node1" presStyleIdx="4" presStyleCnt="16">
        <dgm:presLayoutVars>
          <dgm:bulletEnabled val="1"/>
        </dgm:presLayoutVars>
      </dgm:prSet>
      <dgm:spPr/>
      <dgm:t>
        <a:bodyPr/>
        <a:lstStyle/>
        <a:p>
          <a:endParaRPr lang="en-US"/>
        </a:p>
      </dgm:t>
    </dgm:pt>
    <dgm:pt modelId="{7F7A291D-F0A3-417C-9E16-90F7CCCE38F5}" type="pres">
      <dgm:prSet presAssocID="{A079BBDD-F8EA-42AD-B5B7-E7B215CC4DE3}" presName="sibTrans" presStyleCnt="0"/>
      <dgm:spPr/>
    </dgm:pt>
    <dgm:pt modelId="{A5F9F56A-89DA-450B-855A-B906BFB2A129}" type="pres">
      <dgm:prSet presAssocID="{93596E5A-4C9D-432E-BDF4-3231882955BE}" presName="node" presStyleLbl="node1" presStyleIdx="5" presStyleCnt="16">
        <dgm:presLayoutVars>
          <dgm:bulletEnabled val="1"/>
        </dgm:presLayoutVars>
      </dgm:prSet>
      <dgm:spPr/>
      <dgm:t>
        <a:bodyPr/>
        <a:lstStyle/>
        <a:p>
          <a:endParaRPr lang="en-US"/>
        </a:p>
      </dgm:t>
    </dgm:pt>
    <dgm:pt modelId="{1D88D32B-DD70-476C-B82B-8B80CD201014}" type="pres">
      <dgm:prSet presAssocID="{4E9C592A-30BC-45DC-8A0A-7053540508C2}" presName="sibTrans" presStyleCnt="0"/>
      <dgm:spPr/>
    </dgm:pt>
    <dgm:pt modelId="{37DD6601-1CD5-40A7-830D-9F348C5CEA74}" type="pres">
      <dgm:prSet presAssocID="{B88966D8-66F7-45F5-8868-AABA4BF194A0}" presName="node" presStyleLbl="node1" presStyleIdx="6" presStyleCnt="16">
        <dgm:presLayoutVars>
          <dgm:bulletEnabled val="1"/>
        </dgm:presLayoutVars>
      </dgm:prSet>
      <dgm:spPr/>
      <dgm:t>
        <a:bodyPr/>
        <a:lstStyle/>
        <a:p>
          <a:endParaRPr lang="en-US"/>
        </a:p>
      </dgm:t>
    </dgm:pt>
    <dgm:pt modelId="{BEF4479C-5D34-4F5E-9F46-B54251EEAA87}" type="pres">
      <dgm:prSet presAssocID="{D83DA55E-FD90-498B-A29F-03E9E720D52D}" presName="sibTrans" presStyleCnt="0"/>
      <dgm:spPr/>
    </dgm:pt>
    <dgm:pt modelId="{9A36E62E-E46A-4EA3-A05D-E172FF928284}" type="pres">
      <dgm:prSet presAssocID="{4A1CBC5B-2F8E-49B8-AAE2-1CCDABE28E2C}" presName="node" presStyleLbl="node1" presStyleIdx="7" presStyleCnt="16">
        <dgm:presLayoutVars>
          <dgm:bulletEnabled val="1"/>
        </dgm:presLayoutVars>
      </dgm:prSet>
      <dgm:spPr/>
      <dgm:t>
        <a:bodyPr/>
        <a:lstStyle/>
        <a:p>
          <a:endParaRPr lang="en-US"/>
        </a:p>
      </dgm:t>
    </dgm:pt>
    <dgm:pt modelId="{502FC45A-AC83-43EF-85EC-62F2168A0C1B}" type="pres">
      <dgm:prSet presAssocID="{8A720C7C-1DB6-42BC-8EF0-6BF869257615}" presName="sibTrans" presStyleCnt="0"/>
      <dgm:spPr/>
    </dgm:pt>
    <dgm:pt modelId="{D7769B40-2210-498B-860B-DBDC77ACE0C5}" type="pres">
      <dgm:prSet presAssocID="{387DD8CA-152F-4725-B841-3FD20B5C6076}" presName="node" presStyleLbl="node1" presStyleIdx="8" presStyleCnt="16">
        <dgm:presLayoutVars>
          <dgm:bulletEnabled val="1"/>
        </dgm:presLayoutVars>
      </dgm:prSet>
      <dgm:spPr/>
      <dgm:t>
        <a:bodyPr/>
        <a:lstStyle/>
        <a:p>
          <a:endParaRPr lang="en-US"/>
        </a:p>
      </dgm:t>
    </dgm:pt>
    <dgm:pt modelId="{C8BAD517-2DFB-446E-A188-EC7FB44A578F}" type="pres">
      <dgm:prSet presAssocID="{38B575AA-224B-4276-A854-2473D287A17F}" presName="sibTrans" presStyleCnt="0"/>
      <dgm:spPr/>
    </dgm:pt>
    <dgm:pt modelId="{22130735-234A-40AF-AEB2-420BB06C665D}" type="pres">
      <dgm:prSet presAssocID="{4A6E4728-5758-4E2E-8C4E-A31DF9C1CA8C}" presName="node" presStyleLbl="node1" presStyleIdx="9" presStyleCnt="16">
        <dgm:presLayoutVars>
          <dgm:bulletEnabled val="1"/>
        </dgm:presLayoutVars>
      </dgm:prSet>
      <dgm:spPr/>
      <dgm:t>
        <a:bodyPr/>
        <a:lstStyle/>
        <a:p>
          <a:endParaRPr lang="en-US"/>
        </a:p>
      </dgm:t>
    </dgm:pt>
    <dgm:pt modelId="{9B85DCFA-268F-4136-AD21-5BC19D3BE18A}" type="pres">
      <dgm:prSet presAssocID="{4494B2FF-8873-4DFC-B3D6-38C63165C10D}" presName="sibTrans" presStyleCnt="0"/>
      <dgm:spPr/>
    </dgm:pt>
    <dgm:pt modelId="{1D5E1F68-F747-41C6-8551-ECDB05C90159}" type="pres">
      <dgm:prSet presAssocID="{FBE71351-D0F9-4E6C-89A2-042462FD8C17}" presName="node" presStyleLbl="node1" presStyleIdx="10" presStyleCnt="16">
        <dgm:presLayoutVars>
          <dgm:bulletEnabled val="1"/>
        </dgm:presLayoutVars>
      </dgm:prSet>
      <dgm:spPr/>
      <dgm:t>
        <a:bodyPr/>
        <a:lstStyle/>
        <a:p>
          <a:endParaRPr lang="en-US"/>
        </a:p>
      </dgm:t>
    </dgm:pt>
    <dgm:pt modelId="{DEFC3DF8-B2EA-424F-9DD4-C47EE8B52396}" type="pres">
      <dgm:prSet presAssocID="{9531336A-A315-416E-A9FE-5D46C5BEC1AD}" presName="sibTrans" presStyleCnt="0"/>
      <dgm:spPr/>
    </dgm:pt>
    <dgm:pt modelId="{F5B60FC2-83D5-4A83-9DA9-27D64C64C59E}" type="pres">
      <dgm:prSet presAssocID="{E24F66DF-8BB9-4DC9-9BA2-A84B65DCF563}" presName="node" presStyleLbl="node1" presStyleIdx="11" presStyleCnt="16">
        <dgm:presLayoutVars>
          <dgm:bulletEnabled val="1"/>
        </dgm:presLayoutVars>
      </dgm:prSet>
      <dgm:spPr/>
      <dgm:t>
        <a:bodyPr/>
        <a:lstStyle/>
        <a:p>
          <a:endParaRPr lang="en-US"/>
        </a:p>
      </dgm:t>
    </dgm:pt>
    <dgm:pt modelId="{A228A8EE-5A51-42D3-96A8-5D91518113BB}" type="pres">
      <dgm:prSet presAssocID="{73C40C8A-9C68-4315-9776-72592AA9D92F}" presName="sibTrans" presStyleCnt="0"/>
      <dgm:spPr/>
    </dgm:pt>
    <dgm:pt modelId="{D22BB83B-56E6-42DB-928A-06320ABFC38F}" type="pres">
      <dgm:prSet presAssocID="{21222C3B-7989-4E18-8CAC-248DCFE708EA}" presName="node" presStyleLbl="node1" presStyleIdx="12" presStyleCnt="16">
        <dgm:presLayoutVars>
          <dgm:bulletEnabled val="1"/>
        </dgm:presLayoutVars>
      </dgm:prSet>
      <dgm:spPr/>
      <dgm:t>
        <a:bodyPr/>
        <a:lstStyle/>
        <a:p>
          <a:endParaRPr lang="en-US"/>
        </a:p>
      </dgm:t>
    </dgm:pt>
    <dgm:pt modelId="{36DB559C-0291-4CA8-A4AF-353392DF8E95}" type="pres">
      <dgm:prSet presAssocID="{3E9F4971-CCCA-475B-A639-CE2A5E0DA784}" presName="sibTrans" presStyleCnt="0"/>
      <dgm:spPr/>
    </dgm:pt>
    <dgm:pt modelId="{F3739F95-BBDA-4C13-9FE1-1D4ABD731CC0}" type="pres">
      <dgm:prSet presAssocID="{945BE1A0-E496-4016-8322-33552E059068}" presName="node" presStyleLbl="node1" presStyleIdx="13" presStyleCnt="16">
        <dgm:presLayoutVars>
          <dgm:bulletEnabled val="1"/>
        </dgm:presLayoutVars>
      </dgm:prSet>
      <dgm:spPr/>
      <dgm:t>
        <a:bodyPr/>
        <a:lstStyle/>
        <a:p>
          <a:endParaRPr lang="en-US"/>
        </a:p>
      </dgm:t>
    </dgm:pt>
    <dgm:pt modelId="{36D80360-E6CC-4BDD-B272-1F288532F2B1}" type="pres">
      <dgm:prSet presAssocID="{6486B7EB-9C4E-4BD6-A8BB-27934C2073B8}" presName="sibTrans" presStyleCnt="0"/>
      <dgm:spPr/>
    </dgm:pt>
    <dgm:pt modelId="{F8DD3EA4-2E17-4E27-A7B1-2BEC7CC9F35C}" type="pres">
      <dgm:prSet presAssocID="{AD954554-3968-454F-8DAD-842E30994D3C}" presName="node" presStyleLbl="node1" presStyleIdx="14" presStyleCnt="16">
        <dgm:presLayoutVars>
          <dgm:bulletEnabled val="1"/>
        </dgm:presLayoutVars>
      </dgm:prSet>
      <dgm:spPr/>
      <dgm:t>
        <a:bodyPr/>
        <a:lstStyle/>
        <a:p>
          <a:endParaRPr lang="en-US"/>
        </a:p>
      </dgm:t>
    </dgm:pt>
    <dgm:pt modelId="{0F8C48B1-52F3-4E8A-9485-22D140720623}" type="pres">
      <dgm:prSet presAssocID="{AD61BA9F-0DE3-471A-9DB4-81113902046B}" presName="sibTrans" presStyleCnt="0"/>
      <dgm:spPr/>
    </dgm:pt>
    <dgm:pt modelId="{807F9114-99F5-4984-95F7-4DABA7249183}" type="pres">
      <dgm:prSet presAssocID="{887C72A0-CC93-4EE3-9AFA-B206D3432204}" presName="node" presStyleLbl="node1" presStyleIdx="15" presStyleCnt="16">
        <dgm:presLayoutVars>
          <dgm:bulletEnabled val="1"/>
        </dgm:presLayoutVars>
      </dgm:prSet>
      <dgm:spPr/>
      <dgm:t>
        <a:bodyPr/>
        <a:lstStyle/>
        <a:p>
          <a:endParaRPr lang="en-US"/>
        </a:p>
      </dgm:t>
    </dgm:pt>
  </dgm:ptLst>
  <dgm:cxnLst>
    <dgm:cxn modelId="{D740A698-21C6-444A-A66A-0843971019D1}" type="presOf" srcId="{B88966D8-66F7-45F5-8868-AABA4BF194A0}" destId="{37DD6601-1CD5-40A7-830D-9F348C5CEA74}" srcOrd="0" destOrd="0" presId="urn:microsoft.com/office/officeart/2005/8/layout/default"/>
    <dgm:cxn modelId="{622130B2-641D-4D9B-B838-C45159E434D4}" srcId="{7D9F2FEA-5C15-4A6B-91DE-4C64D37424C0}" destId="{387DD8CA-152F-4725-B841-3FD20B5C6076}" srcOrd="8" destOrd="0" parTransId="{9EC99A95-01DD-449E-BC21-2BE64C607BA2}" sibTransId="{38B575AA-224B-4276-A854-2473D287A17F}"/>
    <dgm:cxn modelId="{C92EC02D-BC7B-7D40-A1E8-DAFE662D83D5}" type="presOf" srcId="{4A1CBC5B-2F8E-49B8-AAE2-1CCDABE28E2C}" destId="{9A36E62E-E46A-4EA3-A05D-E172FF928284}" srcOrd="0" destOrd="0" presId="urn:microsoft.com/office/officeart/2005/8/layout/default"/>
    <dgm:cxn modelId="{018D9C3B-0733-4749-821B-957ECC820858}" srcId="{7D9F2FEA-5C15-4A6B-91DE-4C64D37424C0}" destId="{FBE71351-D0F9-4E6C-89A2-042462FD8C17}" srcOrd="10" destOrd="0" parTransId="{AECBA630-302E-4120-89A1-B04D09121F96}" sibTransId="{9531336A-A315-416E-A9FE-5D46C5BEC1AD}"/>
    <dgm:cxn modelId="{E4A8C0F5-7926-4673-8D0C-17975858F18A}" srcId="{7D9F2FEA-5C15-4A6B-91DE-4C64D37424C0}" destId="{21222C3B-7989-4E18-8CAC-248DCFE708EA}" srcOrd="12" destOrd="0" parTransId="{B99BBEBB-AFEB-47C5-8D7D-FC4767E31E6B}" sibTransId="{3E9F4971-CCCA-475B-A639-CE2A5E0DA784}"/>
    <dgm:cxn modelId="{46D9100C-1CE0-174A-B869-F11CE7F7082D}" type="presOf" srcId="{75987E5C-E24F-4C48-B7D0-D7BDFAD210B1}" destId="{ADC37F48-309A-4D5E-B261-A56864DEA383}" srcOrd="0" destOrd="0" presId="urn:microsoft.com/office/officeart/2005/8/layout/default"/>
    <dgm:cxn modelId="{E33D0CD0-41F8-E445-A046-6EA75C077962}" type="presOf" srcId="{21222C3B-7989-4E18-8CAC-248DCFE708EA}" destId="{D22BB83B-56E6-42DB-928A-06320ABFC38F}" srcOrd="0" destOrd="0" presId="urn:microsoft.com/office/officeart/2005/8/layout/default"/>
    <dgm:cxn modelId="{931A5147-011C-4F8C-935A-4B920D09AFC5}" srcId="{7D9F2FEA-5C15-4A6B-91DE-4C64D37424C0}" destId="{E24F66DF-8BB9-4DC9-9BA2-A84B65DCF563}" srcOrd="11" destOrd="0" parTransId="{998B1566-8791-4836-A8E0-6B37F0840652}" sibTransId="{73C40C8A-9C68-4315-9776-72592AA9D92F}"/>
    <dgm:cxn modelId="{56C2B0E5-BEFB-4AB5-99FB-220C54777DF7}" srcId="{7D9F2FEA-5C15-4A6B-91DE-4C64D37424C0}" destId="{4A1CBC5B-2F8E-49B8-AAE2-1CCDABE28E2C}" srcOrd="7" destOrd="0" parTransId="{9A1737B3-DBB6-48E1-B0F1-85989090230F}" sibTransId="{8A720C7C-1DB6-42BC-8EF0-6BF869257615}"/>
    <dgm:cxn modelId="{0A54AA71-6539-EE4B-98A9-5C43F1D2C9D7}" type="presOf" srcId="{FBE71351-D0F9-4E6C-89A2-042462FD8C17}" destId="{1D5E1F68-F747-41C6-8551-ECDB05C90159}" srcOrd="0" destOrd="0" presId="urn:microsoft.com/office/officeart/2005/8/layout/default"/>
    <dgm:cxn modelId="{64D2F255-4EB0-4F4F-A437-6F3A9B186F99}" type="presOf" srcId="{7D9F2FEA-5C15-4A6B-91DE-4C64D37424C0}" destId="{5A1F2BFE-0914-44B6-9E25-D7D2DD198380}" srcOrd="0" destOrd="0" presId="urn:microsoft.com/office/officeart/2005/8/layout/default"/>
    <dgm:cxn modelId="{01811AA7-A583-4BAB-84AB-FAB409227984}" srcId="{7D9F2FEA-5C15-4A6B-91DE-4C64D37424C0}" destId="{887C72A0-CC93-4EE3-9AFA-B206D3432204}" srcOrd="15" destOrd="0" parTransId="{E3F4638F-7C2E-4AF9-A5F5-65C2CEDA5B57}" sibTransId="{5C128D54-E489-41E1-AEB6-548ADA794497}"/>
    <dgm:cxn modelId="{AF1704D7-657C-754D-913F-A6DA9DBCC636}" type="presOf" srcId="{945BE1A0-E496-4016-8322-33552E059068}" destId="{F3739F95-BBDA-4C13-9FE1-1D4ABD731CC0}" srcOrd="0" destOrd="0" presId="urn:microsoft.com/office/officeart/2005/8/layout/default"/>
    <dgm:cxn modelId="{B46D18E4-6909-4EED-AA3B-0D821CC33B96}" srcId="{7D9F2FEA-5C15-4A6B-91DE-4C64D37424C0}" destId="{D7B590B6-5722-44B9-A0BF-9CDA74B5D3FA}" srcOrd="4" destOrd="0" parTransId="{4A0004BD-4B9B-498B-94A6-EA14E782A62C}" sibTransId="{A079BBDD-F8EA-42AD-B5B7-E7B215CC4DE3}"/>
    <dgm:cxn modelId="{D6C45C2D-A852-4770-815F-0595D1A7D7DA}" srcId="{7D9F2FEA-5C15-4A6B-91DE-4C64D37424C0}" destId="{D7E8B5A9-5E76-4C8C-8C03-3DDB7780B3AF}" srcOrd="1" destOrd="0" parTransId="{EC0AD933-9005-4767-B4DE-2795B088A648}" sibTransId="{6D3CBAFC-FD74-4D82-ACB1-9918CFB9AA4C}"/>
    <dgm:cxn modelId="{49E60A91-39AD-4E08-906F-CC9E68BFEBB2}" srcId="{7D9F2FEA-5C15-4A6B-91DE-4C64D37424C0}" destId="{4A6E4728-5758-4E2E-8C4E-A31DF9C1CA8C}" srcOrd="9" destOrd="0" parTransId="{D1242A24-0099-43DE-8DDD-7A1D3C7053C6}" sibTransId="{4494B2FF-8873-4DFC-B3D6-38C63165C10D}"/>
    <dgm:cxn modelId="{7AE8A4C4-BB11-EA44-8A40-51CA17B79701}" type="presOf" srcId="{E24F66DF-8BB9-4DC9-9BA2-A84B65DCF563}" destId="{F5B60FC2-83D5-4A83-9DA9-27D64C64C59E}" srcOrd="0" destOrd="0" presId="urn:microsoft.com/office/officeart/2005/8/layout/default"/>
    <dgm:cxn modelId="{39ACEA48-9FCA-412D-BCF4-A7AE307C9F3C}" srcId="{7D9F2FEA-5C15-4A6B-91DE-4C64D37424C0}" destId="{FB3945A8-4B81-4929-A3AA-1C1A23FA1EE6}" srcOrd="0" destOrd="0" parTransId="{E8B89829-12DD-4D33-A206-D22E49E1E04E}" sibTransId="{65036269-7107-4019-A646-7842DA256607}"/>
    <dgm:cxn modelId="{8A42D89F-71E8-4843-8CA9-0C4630523E8F}" srcId="{7D9F2FEA-5C15-4A6B-91DE-4C64D37424C0}" destId="{B88966D8-66F7-45F5-8868-AABA4BF194A0}" srcOrd="6" destOrd="0" parTransId="{AFA5059E-508A-4C01-A25F-701387F06666}" sibTransId="{D83DA55E-FD90-498B-A29F-03E9E720D52D}"/>
    <dgm:cxn modelId="{80FDFDDD-3BAC-5B42-9876-C38D4FA4316D}" type="presOf" srcId="{2308FA91-5C01-440D-9D66-CFA1DA3E0757}" destId="{1E5C4A54-D2DB-4B5F-BF56-FD9F4F68E67E}" srcOrd="0" destOrd="0" presId="urn:microsoft.com/office/officeart/2005/8/layout/default"/>
    <dgm:cxn modelId="{550D040F-4967-4C11-8DD7-F18629074CCA}" srcId="{7D9F2FEA-5C15-4A6B-91DE-4C64D37424C0}" destId="{93596E5A-4C9D-432E-BDF4-3231882955BE}" srcOrd="5" destOrd="0" parTransId="{B0A31755-56B2-4587-B419-2D5145A4192D}" sibTransId="{4E9C592A-30BC-45DC-8A0A-7053540508C2}"/>
    <dgm:cxn modelId="{5A97E7C9-B1F9-4139-949C-E53C83490FEE}" srcId="{7D9F2FEA-5C15-4A6B-91DE-4C64D37424C0}" destId="{AD954554-3968-454F-8DAD-842E30994D3C}" srcOrd="14" destOrd="0" parTransId="{1FCBF414-79FD-4891-82DF-72033F088050}" sibTransId="{AD61BA9F-0DE3-471A-9DB4-81113902046B}"/>
    <dgm:cxn modelId="{1207B9BB-F206-468B-B410-90CAD8C05DF0}" srcId="{7D9F2FEA-5C15-4A6B-91DE-4C64D37424C0}" destId="{945BE1A0-E496-4016-8322-33552E059068}" srcOrd="13" destOrd="0" parTransId="{084D0160-DDC7-4A61-B125-8EB0EE7BB669}" sibTransId="{6486B7EB-9C4E-4BD6-A8BB-27934C2073B8}"/>
    <dgm:cxn modelId="{2B3969FC-4E29-43DD-96B2-07D0A88EC4DE}" srcId="{7D9F2FEA-5C15-4A6B-91DE-4C64D37424C0}" destId="{2308FA91-5C01-440D-9D66-CFA1DA3E0757}" srcOrd="3" destOrd="0" parTransId="{E958946C-E625-451F-A718-A3ED3DC2A06B}" sibTransId="{12F9BDF2-CA4A-441C-9F75-7E830E541B73}"/>
    <dgm:cxn modelId="{EE549BCA-6A2F-4A2C-A5AE-5D2D7B784144}" srcId="{7D9F2FEA-5C15-4A6B-91DE-4C64D37424C0}" destId="{75987E5C-E24F-4C48-B7D0-D7BDFAD210B1}" srcOrd="2" destOrd="0" parTransId="{F325279B-F189-4F8A-B8F2-C7B14301AE0E}" sibTransId="{E11A5285-B0F6-4425-A1F5-D0F3152AB5E3}"/>
    <dgm:cxn modelId="{D8983ABF-FD6B-1948-9721-83F12D82D9D7}" type="presOf" srcId="{AD954554-3968-454F-8DAD-842E30994D3C}" destId="{F8DD3EA4-2E17-4E27-A7B1-2BEC7CC9F35C}" srcOrd="0" destOrd="0" presId="urn:microsoft.com/office/officeart/2005/8/layout/default"/>
    <dgm:cxn modelId="{896E0EC0-2436-DE44-A318-90E7335A61E4}" type="presOf" srcId="{4A6E4728-5758-4E2E-8C4E-A31DF9C1CA8C}" destId="{22130735-234A-40AF-AEB2-420BB06C665D}" srcOrd="0" destOrd="0" presId="urn:microsoft.com/office/officeart/2005/8/layout/default"/>
    <dgm:cxn modelId="{30C3253F-666C-4943-AAE5-4CC23B0FFC06}" type="presOf" srcId="{887C72A0-CC93-4EE3-9AFA-B206D3432204}" destId="{807F9114-99F5-4984-95F7-4DABA7249183}" srcOrd="0" destOrd="0" presId="urn:microsoft.com/office/officeart/2005/8/layout/default"/>
    <dgm:cxn modelId="{9A0BE4AD-7061-DA40-983A-3BDFE35F1144}" type="presOf" srcId="{D7E8B5A9-5E76-4C8C-8C03-3DDB7780B3AF}" destId="{A71DB353-5D01-4D69-A974-2B3709435B31}" srcOrd="0" destOrd="0" presId="urn:microsoft.com/office/officeart/2005/8/layout/default"/>
    <dgm:cxn modelId="{215A6A88-6BF9-FB4F-8899-8ECA6CA77D29}" type="presOf" srcId="{93596E5A-4C9D-432E-BDF4-3231882955BE}" destId="{A5F9F56A-89DA-450B-855A-B906BFB2A129}" srcOrd="0" destOrd="0" presId="urn:microsoft.com/office/officeart/2005/8/layout/default"/>
    <dgm:cxn modelId="{693FE69B-4A13-BF47-A6F9-6BBD8496B0AE}" type="presOf" srcId="{D7B590B6-5722-44B9-A0BF-9CDA74B5D3FA}" destId="{BB1BDCB7-4F1C-4BE4-A0C0-43E5B34B2E99}" srcOrd="0" destOrd="0" presId="urn:microsoft.com/office/officeart/2005/8/layout/default"/>
    <dgm:cxn modelId="{B49555DE-DC91-0141-BB58-E6B9BD7F2697}" type="presOf" srcId="{FB3945A8-4B81-4929-A3AA-1C1A23FA1EE6}" destId="{B39D304A-72D1-42B6-B7CE-27753BD23BE8}" srcOrd="0" destOrd="0" presId="urn:microsoft.com/office/officeart/2005/8/layout/default"/>
    <dgm:cxn modelId="{2E0E3914-084B-0149-BE6A-D2C236F1E3FF}" type="presOf" srcId="{387DD8CA-152F-4725-B841-3FD20B5C6076}" destId="{D7769B40-2210-498B-860B-DBDC77ACE0C5}" srcOrd="0" destOrd="0" presId="urn:microsoft.com/office/officeart/2005/8/layout/default"/>
    <dgm:cxn modelId="{2054BC5B-D5B8-DC4B-9424-D1C89195CF8B}" type="presParOf" srcId="{5A1F2BFE-0914-44B6-9E25-D7D2DD198380}" destId="{B39D304A-72D1-42B6-B7CE-27753BD23BE8}" srcOrd="0" destOrd="0" presId="urn:microsoft.com/office/officeart/2005/8/layout/default"/>
    <dgm:cxn modelId="{8E1E01B7-7B46-104C-B349-B41F46C7721F}" type="presParOf" srcId="{5A1F2BFE-0914-44B6-9E25-D7D2DD198380}" destId="{41E189A9-59FB-487E-8E2D-321033C15343}" srcOrd="1" destOrd="0" presId="urn:microsoft.com/office/officeart/2005/8/layout/default"/>
    <dgm:cxn modelId="{960FC912-28D9-424F-BE61-DB255AD65FC8}" type="presParOf" srcId="{5A1F2BFE-0914-44B6-9E25-D7D2DD198380}" destId="{A71DB353-5D01-4D69-A974-2B3709435B31}" srcOrd="2" destOrd="0" presId="urn:microsoft.com/office/officeart/2005/8/layout/default"/>
    <dgm:cxn modelId="{46531D8C-6996-9D47-A6A9-477BEFE90E0A}" type="presParOf" srcId="{5A1F2BFE-0914-44B6-9E25-D7D2DD198380}" destId="{2AD8AED5-F267-43BC-8ADC-DD68DBEDCB95}" srcOrd="3" destOrd="0" presId="urn:microsoft.com/office/officeart/2005/8/layout/default"/>
    <dgm:cxn modelId="{2BBC163F-1DBC-6A4E-869E-565362FEDD22}" type="presParOf" srcId="{5A1F2BFE-0914-44B6-9E25-D7D2DD198380}" destId="{ADC37F48-309A-4D5E-B261-A56864DEA383}" srcOrd="4" destOrd="0" presId="urn:microsoft.com/office/officeart/2005/8/layout/default"/>
    <dgm:cxn modelId="{191C5AFD-0C68-A841-AF00-71F62FAB9A5D}" type="presParOf" srcId="{5A1F2BFE-0914-44B6-9E25-D7D2DD198380}" destId="{0C98B4B2-21E6-4C47-A621-20A3F0A2F4DE}" srcOrd="5" destOrd="0" presId="urn:microsoft.com/office/officeart/2005/8/layout/default"/>
    <dgm:cxn modelId="{E29BB154-5A01-9F42-A332-5AF87D32045D}" type="presParOf" srcId="{5A1F2BFE-0914-44B6-9E25-D7D2DD198380}" destId="{1E5C4A54-D2DB-4B5F-BF56-FD9F4F68E67E}" srcOrd="6" destOrd="0" presId="urn:microsoft.com/office/officeart/2005/8/layout/default"/>
    <dgm:cxn modelId="{3DE87DB1-7461-8747-A69C-821F3D8BCC77}" type="presParOf" srcId="{5A1F2BFE-0914-44B6-9E25-D7D2DD198380}" destId="{770BEE30-233F-4EE5-8559-C9910A786BC8}" srcOrd="7" destOrd="0" presId="urn:microsoft.com/office/officeart/2005/8/layout/default"/>
    <dgm:cxn modelId="{1CC44637-0DD0-324E-8ADF-9814ED5D355B}" type="presParOf" srcId="{5A1F2BFE-0914-44B6-9E25-D7D2DD198380}" destId="{BB1BDCB7-4F1C-4BE4-A0C0-43E5B34B2E99}" srcOrd="8" destOrd="0" presId="urn:microsoft.com/office/officeart/2005/8/layout/default"/>
    <dgm:cxn modelId="{A3249E23-3905-CB47-BF10-2390F3979A39}" type="presParOf" srcId="{5A1F2BFE-0914-44B6-9E25-D7D2DD198380}" destId="{7F7A291D-F0A3-417C-9E16-90F7CCCE38F5}" srcOrd="9" destOrd="0" presId="urn:microsoft.com/office/officeart/2005/8/layout/default"/>
    <dgm:cxn modelId="{4051BC20-2F7E-0847-92C9-A1706C9F2BFD}" type="presParOf" srcId="{5A1F2BFE-0914-44B6-9E25-D7D2DD198380}" destId="{A5F9F56A-89DA-450B-855A-B906BFB2A129}" srcOrd="10" destOrd="0" presId="urn:microsoft.com/office/officeart/2005/8/layout/default"/>
    <dgm:cxn modelId="{D4E76C98-8D67-B74A-8323-1A8FC94A20B7}" type="presParOf" srcId="{5A1F2BFE-0914-44B6-9E25-D7D2DD198380}" destId="{1D88D32B-DD70-476C-B82B-8B80CD201014}" srcOrd="11" destOrd="0" presId="urn:microsoft.com/office/officeart/2005/8/layout/default"/>
    <dgm:cxn modelId="{CD81AED6-A717-934B-A0AA-4316CAF771FA}" type="presParOf" srcId="{5A1F2BFE-0914-44B6-9E25-D7D2DD198380}" destId="{37DD6601-1CD5-40A7-830D-9F348C5CEA74}" srcOrd="12" destOrd="0" presId="urn:microsoft.com/office/officeart/2005/8/layout/default"/>
    <dgm:cxn modelId="{F938DC80-AC83-774C-98DE-DF5D480FBF6D}" type="presParOf" srcId="{5A1F2BFE-0914-44B6-9E25-D7D2DD198380}" destId="{BEF4479C-5D34-4F5E-9F46-B54251EEAA87}" srcOrd="13" destOrd="0" presId="urn:microsoft.com/office/officeart/2005/8/layout/default"/>
    <dgm:cxn modelId="{251B6F1E-3A52-9F42-A43E-4816DD98764D}" type="presParOf" srcId="{5A1F2BFE-0914-44B6-9E25-D7D2DD198380}" destId="{9A36E62E-E46A-4EA3-A05D-E172FF928284}" srcOrd="14" destOrd="0" presId="urn:microsoft.com/office/officeart/2005/8/layout/default"/>
    <dgm:cxn modelId="{40781191-16E9-C146-A16E-2229E4C1064A}" type="presParOf" srcId="{5A1F2BFE-0914-44B6-9E25-D7D2DD198380}" destId="{502FC45A-AC83-43EF-85EC-62F2168A0C1B}" srcOrd="15" destOrd="0" presId="urn:microsoft.com/office/officeart/2005/8/layout/default"/>
    <dgm:cxn modelId="{11A75455-696D-F141-8275-F5249AC55C98}" type="presParOf" srcId="{5A1F2BFE-0914-44B6-9E25-D7D2DD198380}" destId="{D7769B40-2210-498B-860B-DBDC77ACE0C5}" srcOrd="16" destOrd="0" presId="urn:microsoft.com/office/officeart/2005/8/layout/default"/>
    <dgm:cxn modelId="{906210EA-4062-0E4A-9AA2-CEF101497ED2}" type="presParOf" srcId="{5A1F2BFE-0914-44B6-9E25-D7D2DD198380}" destId="{C8BAD517-2DFB-446E-A188-EC7FB44A578F}" srcOrd="17" destOrd="0" presId="urn:microsoft.com/office/officeart/2005/8/layout/default"/>
    <dgm:cxn modelId="{7DA5B723-1EB5-124D-99D6-676A9C83CF86}" type="presParOf" srcId="{5A1F2BFE-0914-44B6-9E25-D7D2DD198380}" destId="{22130735-234A-40AF-AEB2-420BB06C665D}" srcOrd="18" destOrd="0" presId="urn:microsoft.com/office/officeart/2005/8/layout/default"/>
    <dgm:cxn modelId="{98FB42DD-2FE8-8C4C-8E38-38F38873DA9F}" type="presParOf" srcId="{5A1F2BFE-0914-44B6-9E25-D7D2DD198380}" destId="{9B85DCFA-268F-4136-AD21-5BC19D3BE18A}" srcOrd="19" destOrd="0" presId="urn:microsoft.com/office/officeart/2005/8/layout/default"/>
    <dgm:cxn modelId="{B9CDCE2D-F496-384C-8D02-A02F83BB14FB}" type="presParOf" srcId="{5A1F2BFE-0914-44B6-9E25-D7D2DD198380}" destId="{1D5E1F68-F747-41C6-8551-ECDB05C90159}" srcOrd="20" destOrd="0" presId="urn:microsoft.com/office/officeart/2005/8/layout/default"/>
    <dgm:cxn modelId="{5966E0E2-2E1F-7B4E-8474-7865BF79EACE}" type="presParOf" srcId="{5A1F2BFE-0914-44B6-9E25-D7D2DD198380}" destId="{DEFC3DF8-B2EA-424F-9DD4-C47EE8B52396}" srcOrd="21" destOrd="0" presId="urn:microsoft.com/office/officeart/2005/8/layout/default"/>
    <dgm:cxn modelId="{2DA21B74-3F47-7B47-B5C4-5DCE89C9E43D}" type="presParOf" srcId="{5A1F2BFE-0914-44B6-9E25-D7D2DD198380}" destId="{F5B60FC2-83D5-4A83-9DA9-27D64C64C59E}" srcOrd="22" destOrd="0" presId="urn:microsoft.com/office/officeart/2005/8/layout/default"/>
    <dgm:cxn modelId="{49A19900-D1EF-EB4A-B1E6-1E3443907F87}" type="presParOf" srcId="{5A1F2BFE-0914-44B6-9E25-D7D2DD198380}" destId="{A228A8EE-5A51-42D3-96A8-5D91518113BB}" srcOrd="23" destOrd="0" presId="urn:microsoft.com/office/officeart/2005/8/layout/default"/>
    <dgm:cxn modelId="{5167500C-ED91-6843-A72F-ACB4FE66C84F}" type="presParOf" srcId="{5A1F2BFE-0914-44B6-9E25-D7D2DD198380}" destId="{D22BB83B-56E6-42DB-928A-06320ABFC38F}" srcOrd="24" destOrd="0" presId="urn:microsoft.com/office/officeart/2005/8/layout/default"/>
    <dgm:cxn modelId="{14E2CF41-E250-B949-9B8B-7412999D7E64}" type="presParOf" srcId="{5A1F2BFE-0914-44B6-9E25-D7D2DD198380}" destId="{36DB559C-0291-4CA8-A4AF-353392DF8E95}" srcOrd="25" destOrd="0" presId="urn:microsoft.com/office/officeart/2005/8/layout/default"/>
    <dgm:cxn modelId="{72AE9C72-DE21-6C49-9EFC-437398DE40D2}" type="presParOf" srcId="{5A1F2BFE-0914-44B6-9E25-D7D2DD198380}" destId="{F3739F95-BBDA-4C13-9FE1-1D4ABD731CC0}" srcOrd="26" destOrd="0" presId="urn:microsoft.com/office/officeart/2005/8/layout/default"/>
    <dgm:cxn modelId="{4C082D4E-27AA-8249-B858-A24A113A32AF}" type="presParOf" srcId="{5A1F2BFE-0914-44B6-9E25-D7D2DD198380}" destId="{36D80360-E6CC-4BDD-B272-1F288532F2B1}" srcOrd="27" destOrd="0" presId="urn:microsoft.com/office/officeart/2005/8/layout/default"/>
    <dgm:cxn modelId="{72D6C187-0DAA-8042-9DFC-8D5FE3302D56}" type="presParOf" srcId="{5A1F2BFE-0914-44B6-9E25-D7D2DD198380}" destId="{F8DD3EA4-2E17-4E27-A7B1-2BEC7CC9F35C}" srcOrd="28" destOrd="0" presId="urn:microsoft.com/office/officeart/2005/8/layout/default"/>
    <dgm:cxn modelId="{FA5058D7-E40D-1E45-97B8-C3DEA9BE5294}" type="presParOf" srcId="{5A1F2BFE-0914-44B6-9E25-D7D2DD198380}" destId="{0F8C48B1-52F3-4E8A-9485-22D140720623}" srcOrd="29" destOrd="0" presId="urn:microsoft.com/office/officeart/2005/8/layout/default"/>
    <dgm:cxn modelId="{B6B39152-6B24-C344-9B63-8E80F46999C3}" type="presParOf" srcId="{5A1F2BFE-0914-44B6-9E25-D7D2DD198380}" destId="{807F9114-99F5-4984-95F7-4DABA7249183}" srcOrd="3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D304A-72D1-42B6-B7CE-27753BD23BE8}">
      <dsp:nvSpPr>
        <dsp:cNvPr id="0" name=""/>
        <dsp:cNvSpPr/>
      </dsp:nvSpPr>
      <dsp:spPr>
        <a:xfrm>
          <a:off x="482521" y="2590"/>
          <a:ext cx="1609687" cy="9658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Prohibited grounds</a:t>
          </a:r>
        </a:p>
      </dsp:txBody>
      <dsp:txXfrm>
        <a:off x="482521" y="2590"/>
        <a:ext cx="1609687" cy="965812"/>
      </dsp:txXfrm>
    </dsp:sp>
    <dsp:sp modelId="{A71DB353-5D01-4D69-A974-2B3709435B31}">
      <dsp:nvSpPr>
        <dsp:cNvPr id="0" name=""/>
        <dsp:cNvSpPr/>
      </dsp:nvSpPr>
      <dsp:spPr>
        <a:xfrm>
          <a:off x="2253177" y="2590"/>
          <a:ext cx="1609687" cy="9658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Women</a:t>
          </a:r>
        </a:p>
      </dsp:txBody>
      <dsp:txXfrm>
        <a:off x="2253177" y="2590"/>
        <a:ext cx="1609687" cy="965812"/>
      </dsp:txXfrm>
    </dsp:sp>
    <dsp:sp modelId="{ADC37F48-309A-4D5E-B261-A56864DEA383}">
      <dsp:nvSpPr>
        <dsp:cNvPr id="0" name=""/>
        <dsp:cNvSpPr/>
      </dsp:nvSpPr>
      <dsp:spPr>
        <a:xfrm>
          <a:off x="4023834" y="0"/>
          <a:ext cx="1609687" cy="9658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Children</a:t>
          </a:r>
        </a:p>
      </dsp:txBody>
      <dsp:txXfrm>
        <a:off x="4023834" y="0"/>
        <a:ext cx="1609687" cy="965812"/>
      </dsp:txXfrm>
    </dsp:sp>
    <dsp:sp modelId="{1E5C4A54-D2DB-4B5F-BF56-FD9F4F68E67E}">
      <dsp:nvSpPr>
        <dsp:cNvPr id="0" name=""/>
        <dsp:cNvSpPr/>
      </dsp:nvSpPr>
      <dsp:spPr>
        <a:xfrm>
          <a:off x="5794490" y="2590"/>
          <a:ext cx="1609687" cy="9658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Rural/urban areas</a:t>
          </a:r>
        </a:p>
      </dsp:txBody>
      <dsp:txXfrm>
        <a:off x="5794490" y="2590"/>
        <a:ext cx="1609687" cy="965812"/>
      </dsp:txXfrm>
    </dsp:sp>
    <dsp:sp modelId="{BB1BDCB7-4F1C-4BE4-A0C0-43E5B34B2E99}">
      <dsp:nvSpPr>
        <dsp:cNvPr id="0" name=""/>
        <dsp:cNvSpPr/>
      </dsp:nvSpPr>
      <dsp:spPr>
        <a:xfrm>
          <a:off x="482521" y="1129371"/>
          <a:ext cx="1609687" cy="9658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a:t>Deprived urban (incl. homeless and informal settlements)</a:t>
          </a:r>
          <a:endParaRPr lang="en-US" sz="1500" kern="1200" dirty="0"/>
        </a:p>
      </dsp:txBody>
      <dsp:txXfrm>
        <a:off x="482521" y="1129371"/>
        <a:ext cx="1609687" cy="965812"/>
      </dsp:txXfrm>
    </dsp:sp>
    <dsp:sp modelId="{A5F9F56A-89DA-450B-855A-B906BFB2A129}">
      <dsp:nvSpPr>
        <dsp:cNvPr id="0" name=""/>
        <dsp:cNvSpPr/>
      </dsp:nvSpPr>
      <dsp:spPr>
        <a:xfrm>
          <a:off x="2253177" y="1129371"/>
          <a:ext cx="1609687" cy="9658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Indigenous peoples</a:t>
          </a:r>
        </a:p>
      </dsp:txBody>
      <dsp:txXfrm>
        <a:off x="2253177" y="1129371"/>
        <a:ext cx="1609687" cy="965812"/>
      </dsp:txXfrm>
    </dsp:sp>
    <dsp:sp modelId="{37DD6601-1CD5-40A7-830D-9F348C5CEA74}">
      <dsp:nvSpPr>
        <dsp:cNvPr id="0" name=""/>
        <dsp:cNvSpPr/>
      </dsp:nvSpPr>
      <dsp:spPr>
        <a:xfrm>
          <a:off x="4023834" y="1129371"/>
          <a:ext cx="1609687" cy="9658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Nomadic and traveler communities</a:t>
          </a:r>
        </a:p>
      </dsp:txBody>
      <dsp:txXfrm>
        <a:off x="4023834" y="1129371"/>
        <a:ext cx="1609687" cy="965812"/>
      </dsp:txXfrm>
    </dsp:sp>
    <dsp:sp modelId="{9A36E62E-E46A-4EA3-A05D-E172FF928284}">
      <dsp:nvSpPr>
        <dsp:cNvPr id="0" name=""/>
        <dsp:cNvSpPr/>
      </dsp:nvSpPr>
      <dsp:spPr>
        <a:xfrm>
          <a:off x="5794490" y="1129371"/>
          <a:ext cx="1609687" cy="9658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Refugees, asylum seekers</a:t>
          </a:r>
        </a:p>
      </dsp:txBody>
      <dsp:txXfrm>
        <a:off x="5794490" y="1129371"/>
        <a:ext cx="1609687" cy="965812"/>
      </dsp:txXfrm>
    </dsp:sp>
    <dsp:sp modelId="{D7769B40-2210-498B-860B-DBDC77ACE0C5}">
      <dsp:nvSpPr>
        <dsp:cNvPr id="0" name=""/>
        <dsp:cNvSpPr/>
      </dsp:nvSpPr>
      <dsp:spPr>
        <a:xfrm>
          <a:off x="482521" y="2256153"/>
          <a:ext cx="1609687" cy="9658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Internally displaces persons and returnees</a:t>
          </a:r>
        </a:p>
      </dsp:txBody>
      <dsp:txXfrm>
        <a:off x="482521" y="2256153"/>
        <a:ext cx="1609687" cy="965812"/>
      </dsp:txXfrm>
    </dsp:sp>
    <dsp:sp modelId="{22130735-234A-40AF-AEB2-420BB06C665D}">
      <dsp:nvSpPr>
        <dsp:cNvPr id="0" name=""/>
        <dsp:cNvSpPr/>
      </dsp:nvSpPr>
      <dsp:spPr>
        <a:xfrm>
          <a:off x="2253177" y="2256153"/>
          <a:ext cx="1609687" cy="9658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Prisoners and detainees</a:t>
          </a:r>
        </a:p>
      </dsp:txBody>
      <dsp:txXfrm>
        <a:off x="2253177" y="2256153"/>
        <a:ext cx="1609687" cy="965812"/>
      </dsp:txXfrm>
    </dsp:sp>
    <dsp:sp modelId="{1D5E1F68-F747-41C6-8551-ECDB05C90159}">
      <dsp:nvSpPr>
        <dsp:cNvPr id="0" name=""/>
        <dsp:cNvSpPr/>
      </dsp:nvSpPr>
      <dsp:spPr>
        <a:xfrm>
          <a:off x="4023834" y="2256153"/>
          <a:ext cx="1609687" cy="9658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Older persons</a:t>
          </a:r>
        </a:p>
      </dsp:txBody>
      <dsp:txXfrm>
        <a:off x="4023834" y="2256153"/>
        <a:ext cx="1609687" cy="965812"/>
      </dsp:txXfrm>
    </dsp:sp>
    <dsp:sp modelId="{F5B60FC2-83D5-4A83-9DA9-27D64C64C59E}">
      <dsp:nvSpPr>
        <dsp:cNvPr id="0" name=""/>
        <dsp:cNvSpPr/>
      </dsp:nvSpPr>
      <dsp:spPr>
        <a:xfrm>
          <a:off x="5794490" y="2256153"/>
          <a:ext cx="1609687" cy="9658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Persons with disabilities</a:t>
          </a:r>
        </a:p>
      </dsp:txBody>
      <dsp:txXfrm>
        <a:off x="5794490" y="2256153"/>
        <a:ext cx="1609687" cy="965812"/>
      </dsp:txXfrm>
    </dsp:sp>
    <dsp:sp modelId="{D22BB83B-56E6-42DB-928A-06320ABFC38F}">
      <dsp:nvSpPr>
        <dsp:cNvPr id="0" name=""/>
        <dsp:cNvSpPr/>
      </dsp:nvSpPr>
      <dsp:spPr>
        <a:xfrm>
          <a:off x="482521" y="3382934"/>
          <a:ext cx="1609687" cy="9658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Victims of natural disasters</a:t>
          </a:r>
        </a:p>
      </dsp:txBody>
      <dsp:txXfrm>
        <a:off x="482521" y="3382934"/>
        <a:ext cx="1609687" cy="965812"/>
      </dsp:txXfrm>
    </dsp:sp>
    <dsp:sp modelId="{F3739F95-BBDA-4C13-9FE1-1D4ABD731CC0}">
      <dsp:nvSpPr>
        <dsp:cNvPr id="0" name=""/>
        <dsp:cNvSpPr/>
      </dsp:nvSpPr>
      <dsp:spPr>
        <a:xfrm>
          <a:off x="2253177" y="3382934"/>
          <a:ext cx="1609687" cy="9658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Living in disaster-prone areas</a:t>
          </a:r>
        </a:p>
      </dsp:txBody>
      <dsp:txXfrm>
        <a:off x="2253177" y="3382934"/>
        <a:ext cx="1609687" cy="965812"/>
      </dsp:txXfrm>
    </dsp:sp>
    <dsp:sp modelId="{F8DD3EA4-2E17-4E27-A7B1-2BEC7CC9F35C}">
      <dsp:nvSpPr>
        <dsp:cNvPr id="0" name=""/>
        <dsp:cNvSpPr/>
      </dsp:nvSpPr>
      <dsp:spPr>
        <a:xfrm>
          <a:off x="4023834" y="3382934"/>
          <a:ext cx="1609687" cy="9658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Living in arid and semi-arid areas</a:t>
          </a:r>
        </a:p>
      </dsp:txBody>
      <dsp:txXfrm>
        <a:off x="4023834" y="3382934"/>
        <a:ext cx="1609687" cy="965812"/>
      </dsp:txXfrm>
    </dsp:sp>
    <dsp:sp modelId="{807F9114-99F5-4984-95F7-4DABA7249183}">
      <dsp:nvSpPr>
        <dsp:cNvPr id="0" name=""/>
        <dsp:cNvSpPr/>
      </dsp:nvSpPr>
      <dsp:spPr>
        <a:xfrm>
          <a:off x="5794490" y="3382934"/>
          <a:ext cx="1609687" cy="9658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Living on small islands</a:t>
          </a:r>
        </a:p>
      </dsp:txBody>
      <dsp:txXfrm>
        <a:off x="5794490" y="3382934"/>
        <a:ext cx="1609687" cy="96581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78D59-F68C-3A4B-B995-5A2EA2091E33}" type="datetimeFigureOut">
              <a:rPr lang="en-US" smtClean="0"/>
              <a:t>1/19/18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B136CE-A1CB-B64A-A8B9-F939E0ABE067}" type="slidenum">
              <a:rPr lang="en-US" smtClean="0"/>
              <a:t>‹#›</a:t>
            </a:fld>
            <a:endParaRPr lang="en-US"/>
          </a:p>
        </p:txBody>
      </p:sp>
    </p:spTree>
    <p:extLst>
      <p:ext uri="{BB962C8B-B14F-4D97-AF65-F5344CB8AC3E}">
        <p14:creationId xmlns:p14="http://schemas.microsoft.com/office/powerpoint/2010/main" val="1853848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4588"/>
            <a:ext cx="5483225" cy="30845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9EE67C-4E5D-4B2B-B34D-7822686E9FA3}" type="slidenum">
              <a:rPr lang="en-GB" smtClean="0"/>
              <a:t>7</a:t>
            </a:fld>
            <a:endParaRPr lang="en-GB"/>
          </a:p>
        </p:txBody>
      </p:sp>
    </p:spTree>
    <p:extLst>
      <p:ext uri="{BB962C8B-B14F-4D97-AF65-F5344CB8AC3E}">
        <p14:creationId xmlns:p14="http://schemas.microsoft.com/office/powerpoint/2010/main" val="1939896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10"/>
          </p:nvPr>
        </p:nvSpPr>
        <p:spPr/>
        <p:txBody>
          <a:bodyPr/>
          <a:lstStyle/>
          <a:p>
            <a:fld id="{CC455EFD-7B5E-4499-B1CE-6D213F6DC8E5}" type="slidenum">
              <a:rPr lang="en-CA" smtClean="0"/>
              <a:t>8</a:t>
            </a:fld>
            <a:endParaRPr lang="en-CA"/>
          </a:p>
        </p:txBody>
      </p:sp>
    </p:spTree>
    <p:extLst>
      <p:ext uri="{BB962C8B-B14F-4D97-AF65-F5344CB8AC3E}">
        <p14:creationId xmlns:p14="http://schemas.microsoft.com/office/powerpoint/2010/main" val="1740689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10"/>
          </p:nvPr>
        </p:nvSpPr>
        <p:spPr/>
        <p:txBody>
          <a:bodyPr/>
          <a:lstStyle/>
          <a:p>
            <a:fld id="{CC455EFD-7B5E-4499-B1CE-6D213F6DC8E5}" type="slidenum">
              <a:rPr lang="en-CA" smtClean="0"/>
              <a:t>9</a:t>
            </a:fld>
            <a:endParaRPr lang="en-CA"/>
          </a:p>
        </p:txBody>
      </p:sp>
    </p:spTree>
    <p:extLst>
      <p:ext uri="{BB962C8B-B14F-4D97-AF65-F5344CB8AC3E}">
        <p14:creationId xmlns:p14="http://schemas.microsoft.com/office/powerpoint/2010/main" val="1563266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Local governments are bound by the same international human rights obligations entered by the State.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Local governments play an important role particularly regarding the implementation of economic, social and cultural rights. </a:t>
            </a:r>
            <a:r>
              <a:rPr lang="en-US" sz="1200" i="1" kern="1200" dirty="0">
                <a:solidFill>
                  <a:schemeClr val="tx1"/>
                </a:solidFill>
                <a:effectLst/>
                <a:latin typeface="+mn-lt"/>
                <a:ea typeface="+mn-ea"/>
                <a:cs typeface="+mn-cs"/>
              </a:rPr>
              <a:t>For instance, delivery of services such as education, healthcare, housing and water supply, all have important human rights dimensions.</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45C4387-8999-4703-BBDF-B392DE32DE81}" type="slidenum">
              <a:rPr lang="fr-CH" smtClean="0"/>
              <a:t>15</a:t>
            </a:fld>
            <a:endParaRPr lang="fr-CH"/>
          </a:p>
        </p:txBody>
      </p:sp>
    </p:spTree>
    <p:extLst>
      <p:ext uri="{BB962C8B-B14F-4D97-AF65-F5344CB8AC3E}">
        <p14:creationId xmlns:p14="http://schemas.microsoft.com/office/powerpoint/2010/main" val="762090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A71B9B-F840-5A48-B4A1-A75DA594E075}"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D726D-F0CE-754C-81AA-3249C52A099D}" type="slidenum">
              <a:rPr lang="en-US" smtClean="0"/>
              <a:t>‹#›</a:t>
            </a:fld>
            <a:endParaRPr lang="en-US"/>
          </a:p>
        </p:txBody>
      </p:sp>
    </p:spTree>
    <p:extLst>
      <p:ext uri="{BB962C8B-B14F-4D97-AF65-F5344CB8AC3E}">
        <p14:creationId xmlns:p14="http://schemas.microsoft.com/office/powerpoint/2010/main" val="185649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A71B9B-F840-5A48-B4A1-A75DA594E075}"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D726D-F0CE-754C-81AA-3249C52A099D}" type="slidenum">
              <a:rPr lang="en-US" smtClean="0"/>
              <a:t>‹#›</a:t>
            </a:fld>
            <a:endParaRPr lang="en-US"/>
          </a:p>
        </p:txBody>
      </p:sp>
    </p:spTree>
    <p:extLst>
      <p:ext uri="{BB962C8B-B14F-4D97-AF65-F5344CB8AC3E}">
        <p14:creationId xmlns:p14="http://schemas.microsoft.com/office/powerpoint/2010/main" val="1739118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A71B9B-F840-5A48-B4A1-A75DA594E075}"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D726D-F0CE-754C-81AA-3249C52A099D}" type="slidenum">
              <a:rPr lang="en-US" smtClean="0"/>
              <a:t>‹#›</a:t>
            </a:fld>
            <a:endParaRPr lang="en-US"/>
          </a:p>
        </p:txBody>
      </p:sp>
    </p:spTree>
    <p:extLst>
      <p:ext uri="{BB962C8B-B14F-4D97-AF65-F5344CB8AC3E}">
        <p14:creationId xmlns:p14="http://schemas.microsoft.com/office/powerpoint/2010/main" val="2115303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A71B9B-F840-5A48-B4A1-A75DA594E075}"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D726D-F0CE-754C-81AA-3249C52A099D}" type="slidenum">
              <a:rPr lang="en-US" smtClean="0"/>
              <a:t>‹#›</a:t>
            </a:fld>
            <a:endParaRPr lang="en-US"/>
          </a:p>
        </p:txBody>
      </p:sp>
    </p:spTree>
    <p:extLst>
      <p:ext uri="{BB962C8B-B14F-4D97-AF65-F5344CB8AC3E}">
        <p14:creationId xmlns:p14="http://schemas.microsoft.com/office/powerpoint/2010/main" val="206406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A71B9B-F840-5A48-B4A1-A75DA594E075}"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D726D-F0CE-754C-81AA-3249C52A099D}" type="slidenum">
              <a:rPr lang="en-US" smtClean="0"/>
              <a:t>‹#›</a:t>
            </a:fld>
            <a:endParaRPr lang="en-US"/>
          </a:p>
        </p:txBody>
      </p:sp>
    </p:spTree>
    <p:extLst>
      <p:ext uri="{BB962C8B-B14F-4D97-AF65-F5344CB8AC3E}">
        <p14:creationId xmlns:p14="http://schemas.microsoft.com/office/powerpoint/2010/main" val="331857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A71B9B-F840-5A48-B4A1-A75DA594E075}" type="datetimeFigureOut">
              <a:rPr lang="en-US" smtClean="0"/>
              <a:t>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D726D-F0CE-754C-81AA-3249C52A099D}" type="slidenum">
              <a:rPr lang="en-US" smtClean="0"/>
              <a:t>‹#›</a:t>
            </a:fld>
            <a:endParaRPr lang="en-US"/>
          </a:p>
        </p:txBody>
      </p:sp>
    </p:spTree>
    <p:extLst>
      <p:ext uri="{BB962C8B-B14F-4D97-AF65-F5344CB8AC3E}">
        <p14:creationId xmlns:p14="http://schemas.microsoft.com/office/powerpoint/2010/main" val="511500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A71B9B-F840-5A48-B4A1-A75DA594E075}" type="datetimeFigureOut">
              <a:rPr lang="en-US" smtClean="0"/>
              <a:t>1/18/18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AD726D-F0CE-754C-81AA-3249C52A099D}" type="slidenum">
              <a:rPr lang="en-US" smtClean="0"/>
              <a:t>‹#›</a:t>
            </a:fld>
            <a:endParaRPr lang="en-US"/>
          </a:p>
        </p:txBody>
      </p:sp>
    </p:spTree>
    <p:extLst>
      <p:ext uri="{BB962C8B-B14F-4D97-AF65-F5344CB8AC3E}">
        <p14:creationId xmlns:p14="http://schemas.microsoft.com/office/powerpoint/2010/main" val="413746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A71B9B-F840-5A48-B4A1-A75DA594E075}" type="datetimeFigureOut">
              <a:rPr lang="en-US" smtClean="0"/>
              <a:t>1/18/18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AD726D-F0CE-754C-81AA-3249C52A099D}" type="slidenum">
              <a:rPr lang="en-US" smtClean="0"/>
              <a:t>‹#›</a:t>
            </a:fld>
            <a:endParaRPr lang="en-US"/>
          </a:p>
        </p:txBody>
      </p:sp>
    </p:spTree>
    <p:extLst>
      <p:ext uri="{BB962C8B-B14F-4D97-AF65-F5344CB8AC3E}">
        <p14:creationId xmlns:p14="http://schemas.microsoft.com/office/powerpoint/2010/main" val="292822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A71B9B-F840-5A48-B4A1-A75DA594E075}" type="datetimeFigureOut">
              <a:rPr lang="en-US" smtClean="0"/>
              <a:t>1/18/18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AD726D-F0CE-754C-81AA-3249C52A099D}" type="slidenum">
              <a:rPr lang="en-US" smtClean="0"/>
              <a:t>‹#›</a:t>
            </a:fld>
            <a:endParaRPr lang="en-US"/>
          </a:p>
        </p:txBody>
      </p:sp>
    </p:spTree>
    <p:extLst>
      <p:ext uri="{BB962C8B-B14F-4D97-AF65-F5344CB8AC3E}">
        <p14:creationId xmlns:p14="http://schemas.microsoft.com/office/powerpoint/2010/main" val="1574570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A71B9B-F840-5A48-B4A1-A75DA594E075}" type="datetimeFigureOut">
              <a:rPr lang="en-US" smtClean="0"/>
              <a:t>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D726D-F0CE-754C-81AA-3249C52A099D}" type="slidenum">
              <a:rPr lang="en-US" smtClean="0"/>
              <a:t>‹#›</a:t>
            </a:fld>
            <a:endParaRPr lang="en-US"/>
          </a:p>
        </p:txBody>
      </p:sp>
    </p:spTree>
    <p:extLst>
      <p:ext uri="{BB962C8B-B14F-4D97-AF65-F5344CB8AC3E}">
        <p14:creationId xmlns:p14="http://schemas.microsoft.com/office/powerpoint/2010/main" val="370924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A71B9B-F840-5A48-B4A1-A75DA594E075}" type="datetimeFigureOut">
              <a:rPr lang="en-US" smtClean="0"/>
              <a:t>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D726D-F0CE-754C-81AA-3249C52A099D}" type="slidenum">
              <a:rPr lang="en-US" smtClean="0"/>
              <a:t>‹#›</a:t>
            </a:fld>
            <a:endParaRPr lang="en-US"/>
          </a:p>
        </p:txBody>
      </p:sp>
    </p:spTree>
    <p:extLst>
      <p:ext uri="{BB962C8B-B14F-4D97-AF65-F5344CB8AC3E}">
        <p14:creationId xmlns:p14="http://schemas.microsoft.com/office/powerpoint/2010/main" val="21257379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71B9B-F840-5A48-B4A1-A75DA594E075}" type="datetimeFigureOut">
              <a:rPr lang="en-US" smtClean="0"/>
              <a:t>1/18/18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AD726D-F0CE-754C-81AA-3249C52A099D}" type="slidenum">
              <a:rPr lang="en-US" smtClean="0"/>
              <a:t>‹#›</a:t>
            </a:fld>
            <a:endParaRPr lang="en-US"/>
          </a:p>
        </p:txBody>
      </p:sp>
    </p:spTree>
    <p:extLst>
      <p:ext uri="{BB962C8B-B14F-4D97-AF65-F5344CB8AC3E}">
        <p14:creationId xmlns:p14="http://schemas.microsoft.com/office/powerpoint/2010/main" val="341548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knowsdgs.jrc.ec.europa.eu/interlinkages/info)" TargetMode="External"/><Relationship Id="rId3" Type="http://schemas.openxmlformats.org/officeDocument/2006/relationships/image" Target="../media/image8.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 Id="rId3" Type="http://schemas.openxmlformats.org/officeDocument/2006/relationships/image" Target="../media/image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tmp"/><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0" y="114300"/>
            <a:ext cx="9052560" cy="1645920"/>
          </a:xfrm>
        </p:spPr>
        <p:txBody>
          <a:bodyPr>
            <a:normAutofit/>
          </a:bodyPr>
          <a:lstStyle/>
          <a:p>
            <a:pPr algn="ctr"/>
            <a:r>
              <a:rPr lang="en-US" sz="3600" b="1" dirty="0">
                <a:solidFill>
                  <a:srgbClr val="002060"/>
                </a:solidFill>
                <a:latin typeface="Bell MT" charset="0"/>
                <a:ea typeface="Bell MT" charset="0"/>
                <a:cs typeface="Bell MT" charset="0"/>
              </a:rPr>
              <a:t/>
            </a:r>
            <a:br>
              <a:rPr lang="en-US" sz="3600" b="1" dirty="0">
                <a:solidFill>
                  <a:srgbClr val="002060"/>
                </a:solidFill>
                <a:latin typeface="Bell MT" charset="0"/>
                <a:ea typeface="Bell MT" charset="0"/>
                <a:cs typeface="Bell MT" charset="0"/>
              </a:rPr>
            </a:br>
            <a:r>
              <a:rPr lang="en-US" sz="3600" b="1" dirty="0" smtClean="0">
                <a:solidFill>
                  <a:srgbClr val="002060"/>
                </a:solidFill>
                <a:latin typeface="Bell MT" charset="0"/>
                <a:ea typeface="Bell MT" charset="0"/>
                <a:cs typeface="Bell MT" charset="0"/>
              </a:rPr>
              <a:t>Water, Food, Environment</a:t>
            </a:r>
            <a:endParaRPr lang="en-US" dirty="0"/>
          </a:p>
        </p:txBody>
      </p:sp>
      <p:sp>
        <p:nvSpPr>
          <p:cNvPr id="3" name="Content Placeholder 2"/>
          <p:cNvSpPr>
            <a:spLocks noGrp="1"/>
          </p:cNvSpPr>
          <p:nvPr>
            <p:ph idx="1"/>
          </p:nvPr>
        </p:nvSpPr>
        <p:spPr>
          <a:xfrm>
            <a:off x="1524000" y="1988822"/>
            <a:ext cx="9144000" cy="2560319"/>
          </a:xfrm>
        </p:spPr>
        <p:txBody>
          <a:bodyPr/>
          <a:lstStyle/>
          <a:p>
            <a:pPr marL="0" indent="0" algn="ctr">
              <a:buNone/>
            </a:pPr>
            <a:r>
              <a:rPr lang="en-US" altLang="en-US" sz="2000" i="1" dirty="0">
                <a:solidFill>
                  <a:srgbClr val="2D2D8A"/>
                </a:solidFill>
                <a:latin typeface="Bell MT" charset="0"/>
                <a:ea typeface="Bell MT" charset="0"/>
                <a:cs typeface="Bell MT" charset="0"/>
              </a:rPr>
              <a:t>"</a:t>
            </a:r>
            <a:r>
              <a:rPr lang="en-US" altLang="en-US" sz="2000" i="1" dirty="0">
                <a:solidFill>
                  <a:srgbClr val="2D2D8A"/>
                </a:solidFill>
                <a:latin typeface="Bell MT" charset="0"/>
                <a:ea typeface="Bell MT" charset="0"/>
                <a:cs typeface="Bell MT" charset="0"/>
              </a:rPr>
              <a:t>Implementation and Monitoring of the Sustainable Development Goals in the Caribbean: The Role of the </a:t>
            </a:r>
            <a:r>
              <a:rPr lang="en-US" altLang="en-US" sz="2000" i="1" dirty="0">
                <a:solidFill>
                  <a:srgbClr val="2D2D8A"/>
                </a:solidFill>
                <a:latin typeface="Bell MT" charset="0"/>
                <a:ea typeface="Bell MT" charset="0"/>
                <a:cs typeface="Bell MT" charset="0"/>
              </a:rPr>
              <a:t>Ocean” Workshop in St Vincent  and the Grenadines, </a:t>
            </a:r>
          </a:p>
          <a:p>
            <a:pPr marL="0" indent="0" algn="ctr">
              <a:buNone/>
            </a:pPr>
            <a:r>
              <a:rPr lang="en-US" altLang="en-US" sz="2000" dirty="0">
                <a:solidFill>
                  <a:srgbClr val="2D2D8A"/>
                </a:solidFill>
                <a:latin typeface="Bell MT" charset="0"/>
                <a:ea typeface="Bell MT" charset="0"/>
                <a:cs typeface="Bell MT" charset="0"/>
              </a:rPr>
              <a:t>17-19 January, 2018</a:t>
            </a:r>
          </a:p>
          <a:p>
            <a:pPr marL="0" indent="0" algn="ctr">
              <a:buNone/>
            </a:pPr>
            <a:endParaRPr lang="en-US" altLang="en-US" sz="2000" b="1" dirty="0">
              <a:solidFill>
                <a:srgbClr val="2D2D8A"/>
              </a:solidFill>
              <a:latin typeface="Bell MT" charset="0"/>
              <a:ea typeface="Bell MT" charset="0"/>
              <a:cs typeface="Bell MT" charset="0"/>
            </a:endParaRPr>
          </a:p>
          <a:p>
            <a:pPr marL="0" indent="0" algn="ctr">
              <a:buNone/>
            </a:pPr>
            <a:endParaRPr lang="en-US" altLang="en-US" sz="2000" b="1" dirty="0">
              <a:solidFill>
                <a:srgbClr val="2D2D8A"/>
              </a:solidFill>
              <a:latin typeface="Bell MT" charset="0"/>
              <a:ea typeface="Bell MT" charset="0"/>
              <a:cs typeface="Bell MT" charset="0"/>
            </a:endParaRPr>
          </a:p>
          <a:p>
            <a:pPr marL="0" indent="0">
              <a:buNone/>
            </a:pPr>
            <a:endParaRPr lang="en-US" b="1" dirty="0">
              <a:latin typeface="Bell MT" charset="0"/>
              <a:ea typeface="Bell MT" charset="0"/>
              <a:cs typeface="Bell MT" charset="0"/>
            </a:endParaRPr>
          </a:p>
        </p:txBody>
      </p:sp>
      <p:sp>
        <p:nvSpPr>
          <p:cNvPr id="5" name="TextBox 4"/>
          <p:cNvSpPr txBox="1"/>
          <p:nvPr/>
        </p:nvSpPr>
        <p:spPr>
          <a:xfrm>
            <a:off x="3101340" y="3657601"/>
            <a:ext cx="6286500" cy="646331"/>
          </a:xfrm>
          <a:prstGeom prst="rect">
            <a:avLst/>
          </a:prstGeom>
          <a:noFill/>
        </p:spPr>
        <p:txBody>
          <a:bodyPr wrap="square" rtlCol="0">
            <a:spAutoFit/>
          </a:bodyPr>
          <a:lstStyle/>
          <a:p>
            <a:pPr algn="ctr"/>
            <a:r>
              <a:rPr lang="en-US" altLang="en-US" b="1" dirty="0">
                <a:solidFill>
                  <a:srgbClr val="2D2D8A"/>
                </a:solidFill>
                <a:latin typeface="Bell MT" charset="0"/>
                <a:ea typeface="Bell MT" charset="0"/>
                <a:cs typeface="Bell MT" charset="0"/>
              </a:rPr>
              <a:t>By: Rose </a:t>
            </a:r>
            <a:r>
              <a:rPr lang="en-US" altLang="en-US" b="1" dirty="0">
                <a:solidFill>
                  <a:srgbClr val="2D2D8A"/>
                </a:solidFill>
                <a:latin typeface="Bell MT" charset="0"/>
                <a:ea typeface="Bell MT" charset="0"/>
                <a:cs typeface="Bell MT" charset="0"/>
              </a:rPr>
              <a:t>Alabaster</a:t>
            </a:r>
          </a:p>
          <a:p>
            <a:pPr algn="ctr"/>
            <a:r>
              <a:rPr lang="en-US" altLang="en-US" b="1" dirty="0">
                <a:solidFill>
                  <a:srgbClr val="2D2D8A"/>
                </a:solidFill>
                <a:latin typeface="Bell MT" charset="0"/>
                <a:ea typeface="Bell MT" charset="0"/>
                <a:cs typeface="Bell MT" charset="0"/>
              </a:rPr>
              <a:t>Co-Chair, GEO Global Water Sustainability Initiative</a:t>
            </a:r>
          </a:p>
        </p:txBody>
      </p:sp>
      <p:pic>
        <p:nvPicPr>
          <p:cNvPr id="6" name="Shape 349" descr="GeoGlowsLogo.jpg"/>
          <p:cNvPicPr preferRelativeResize="0"/>
          <p:nvPr/>
        </p:nvPicPr>
        <p:blipFill>
          <a:blip r:embed="rId2">
            <a:alphaModFix/>
          </a:blip>
          <a:stretch>
            <a:fillRect/>
          </a:stretch>
        </p:blipFill>
        <p:spPr>
          <a:xfrm>
            <a:off x="4072891" y="4880611"/>
            <a:ext cx="4217670" cy="1092099"/>
          </a:xfrm>
          <a:prstGeom prst="rect">
            <a:avLst/>
          </a:prstGeom>
          <a:noFill/>
          <a:ln>
            <a:noFill/>
          </a:ln>
        </p:spPr>
      </p:pic>
      <p:sp>
        <p:nvSpPr>
          <p:cNvPr id="7" name="Rectangle 6"/>
          <p:cNvSpPr/>
          <p:nvPr/>
        </p:nvSpPr>
        <p:spPr>
          <a:xfrm flipH="1">
            <a:off x="5604510" y="5836441"/>
            <a:ext cx="2868930" cy="369332"/>
          </a:xfrm>
          <a:prstGeom prst="rect">
            <a:avLst/>
          </a:prstGeom>
        </p:spPr>
        <p:txBody>
          <a:bodyPr wrap="square">
            <a:spAutoFit/>
          </a:bodyPr>
          <a:lstStyle/>
          <a:p>
            <a:r>
              <a:rPr lang="en-US" dirty="0"/>
              <a:t>Global Water Sustainability</a:t>
            </a:r>
            <a:endParaRPr lang="en-US" dirty="0"/>
          </a:p>
        </p:txBody>
      </p:sp>
    </p:spTree>
    <p:extLst>
      <p:ext uri="{BB962C8B-B14F-4D97-AF65-F5344CB8AC3E}">
        <p14:creationId xmlns:p14="http://schemas.microsoft.com/office/powerpoint/2010/main" val="5333077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650681"/>
          </a:xfrm>
        </p:spPr>
        <p:txBody>
          <a:bodyPr>
            <a:normAutofit fontScale="90000"/>
          </a:bodyPr>
          <a:lstStyle/>
          <a:p>
            <a:r>
              <a:rPr lang="en-US" dirty="0" smtClean="0"/>
              <a:t>The Right to Adequate Food</a:t>
            </a:r>
            <a:endParaRPr lang="en-US" dirty="0"/>
          </a:p>
        </p:txBody>
      </p:sp>
      <p:sp>
        <p:nvSpPr>
          <p:cNvPr id="3" name="Subtitle 2"/>
          <p:cNvSpPr>
            <a:spLocks noGrp="1"/>
          </p:cNvSpPr>
          <p:nvPr>
            <p:ph type="subTitle" idx="1"/>
          </p:nvPr>
        </p:nvSpPr>
        <p:spPr>
          <a:xfrm>
            <a:off x="693019" y="2050182"/>
            <a:ext cx="10934299" cy="4649002"/>
          </a:xfrm>
        </p:spPr>
        <p:txBody>
          <a:bodyPr>
            <a:normAutofit/>
          </a:bodyPr>
          <a:lstStyle/>
          <a:p>
            <a:pPr algn="l"/>
            <a:r>
              <a:rPr lang="en-US" dirty="0"/>
              <a:t>The right to food is </a:t>
            </a:r>
            <a:r>
              <a:rPr lang="en-US" b="1" dirty="0"/>
              <a:t>recognized in the 1948 </a:t>
            </a:r>
            <a:r>
              <a:rPr lang="en-US" b="1" dirty="0" smtClean="0"/>
              <a:t>UDHR </a:t>
            </a:r>
            <a:r>
              <a:rPr lang="en-US" dirty="0" smtClean="0"/>
              <a:t>as </a:t>
            </a:r>
            <a:r>
              <a:rPr lang="en-US" dirty="0"/>
              <a:t>part of the right to an </a:t>
            </a:r>
            <a:r>
              <a:rPr lang="en-US" b="1" dirty="0"/>
              <a:t>adequate standard of </a:t>
            </a:r>
            <a:r>
              <a:rPr lang="en-US" b="1" dirty="0" smtClean="0"/>
              <a:t>living</a:t>
            </a:r>
            <a:r>
              <a:rPr lang="en-US" dirty="0"/>
              <a:t> </a:t>
            </a:r>
            <a:r>
              <a:rPr lang="en-US" dirty="0" smtClean="0"/>
              <a:t> </a:t>
            </a:r>
            <a:r>
              <a:rPr lang="en-US" dirty="0" smtClean="0"/>
              <a:t> </a:t>
            </a:r>
          </a:p>
          <a:p>
            <a:pPr lvl="1" algn="l"/>
            <a:r>
              <a:rPr lang="en-US" dirty="0" smtClean="0"/>
              <a:t>- </a:t>
            </a:r>
            <a:r>
              <a:rPr lang="en-US" dirty="0" smtClean="0"/>
              <a:t>is </a:t>
            </a:r>
            <a:r>
              <a:rPr lang="en-US" dirty="0"/>
              <a:t>enshrined in the 1966 International Covenant on Economic, Social and Cultural Rights. </a:t>
            </a:r>
            <a:endParaRPr lang="en-US" dirty="0" smtClean="0"/>
          </a:p>
          <a:p>
            <a:pPr lvl="1" algn="l"/>
            <a:r>
              <a:rPr lang="en-US" dirty="0" smtClean="0"/>
              <a:t>- It </a:t>
            </a:r>
            <a:r>
              <a:rPr lang="en-US" dirty="0"/>
              <a:t>is also protected by regional treaties and national constitutions. </a:t>
            </a:r>
            <a:endParaRPr lang="en-US" dirty="0" smtClean="0"/>
          </a:p>
          <a:p>
            <a:pPr algn="l"/>
            <a:r>
              <a:rPr lang="en-US" dirty="0" smtClean="0"/>
              <a:t>Combating </a:t>
            </a:r>
            <a:r>
              <a:rPr lang="en-US" dirty="0"/>
              <a:t>hunger and malnutrition </a:t>
            </a:r>
            <a:r>
              <a:rPr lang="en-US" dirty="0" smtClean="0"/>
              <a:t>is </a:t>
            </a:r>
            <a:r>
              <a:rPr lang="en-US" dirty="0"/>
              <a:t>a legally binding human rights </a:t>
            </a:r>
            <a:r>
              <a:rPr lang="en-US" dirty="0" smtClean="0"/>
              <a:t>obligation and is more than a moral duty. </a:t>
            </a:r>
          </a:p>
          <a:p>
            <a:pPr algn="l"/>
            <a:endParaRPr lang="en-US" dirty="0" smtClean="0"/>
          </a:p>
          <a:p>
            <a:pPr algn="l"/>
            <a:r>
              <a:rPr lang="en-US" b="1" dirty="0"/>
              <a:t>Loss of biodiversity decreases the productivity and stability of agriculture and fisheries, undermining the right to food. </a:t>
            </a:r>
          </a:p>
          <a:p>
            <a:pPr lvl="1" algn="l"/>
            <a:r>
              <a:rPr lang="en-US" b="1" dirty="0"/>
              <a:t>- </a:t>
            </a:r>
            <a:r>
              <a:rPr lang="en-US" dirty="0"/>
              <a:t>Biological diversity and human rights are interlinked and interdependent. The two must go hand-in-hand.</a:t>
            </a:r>
          </a:p>
          <a:p>
            <a:endParaRPr lang="en-US" dirty="0"/>
          </a:p>
        </p:txBody>
      </p:sp>
      <p:pic>
        <p:nvPicPr>
          <p:cNvPr id="4" name="Picture 3"/>
          <p:cNvPicPr>
            <a:picLocks noChangeAspect="1"/>
          </p:cNvPicPr>
          <p:nvPr/>
        </p:nvPicPr>
        <p:blipFill>
          <a:blip r:embed="rId2"/>
          <a:stretch>
            <a:fillRect/>
          </a:stretch>
        </p:blipFill>
        <p:spPr>
          <a:xfrm>
            <a:off x="7239000" y="0"/>
            <a:ext cx="4953000" cy="685800"/>
          </a:xfrm>
          <a:prstGeom prst="rect">
            <a:avLst/>
          </a:prstGeom>
        </p:spPr>
      </p:pic>
    </p:spTree>
    <p:extLst>
      <p:ext uri="{BB962C8B-B14F-4D97-AF65-F5344CB8AC3E}">
        <p14:creationId xmlns:p14="http://schemas.microsoft.com/office/powerpoint/2010/main" val="3078457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of the Right to food</a:t>
            </a:r>
            <a:endParaRPr lang="en-US" dirty="0"/>
          </a:p>
        </p:txBody>
      </p:sp>
      <p:sp>
        <p:nvSpPr>
          <p:cNvPr id="3" name="Content Placeholder 2"/>
          <p:cNvSpPr>
            <a:spLocks noGrp="1"/>
          </p:cNvSpPr>
          <p:nvPr>
            <p:ph idx="1"/>
          </p:nvPr>
        </p:nvSpPr>
        <p:spPr/>
        <p:txBody>
          <a:bodyPr>
            <a:normAutofit fontScale="92500" lnSpcReduction="10000"/>
          </a:bodyPr>
          <a:lstStyle/>
          <a:p>
            <a:r>
              <a:rPr lang="en-US" dirty="0"/>
              <a:t>The general concept of adequate food can be broken down into several elements: </a:t>
            </a:r>
          </a:p>
          <a:p>
            <a:pPr lvl="0"/>
            <a:r>
              <a:rPr lang="en-US" b="1" dirty="0">
                <a:solidFill>
                  <a:srgbClr val="0070C0"/>
                </a:solidFill>
              </a:rPr>
              <a:t>AVAILABILITY &amp;ACCEPTABILITY</a:t>
            </a:r>
            <a:r>
              <a:rPr lang="en-US" dirty="0"/>
              <a:t>: the food supply should be adequate, which means that the types of foodstuffs commonly available (nationally, in local markets and, ultimately, at the household level) should be culturally acceptable (fit in with the prevailing food or dietary culture); </a:t>
            </a:r>
          </a:p>
          <a:p>
            <a:pPr lvl="0"/>
            <a:r>
              <a:rPr lang="en-US" b="1" dirty="0">
                <a:solidFill>
                  <a:srgbClr val="0070C0"/>
                </a:solidFill>
              </a:rPr>
              <a:t>QUANTITY:</a:t>
            </a:r>
            <a:r>
              <a:rPr lang="en-US" dirty="0">
                <a:solidFill>
                  <a:srgbClr val="0070C0"/>
                </a:solidFill>
              </a:rPr>
              <a:t> </a:t>
            </a:r>
            <a:r>
              <a:rPr lang="en-US" dirty="0"/>
              <a:t>the available supply should cover overall nutritional needs in terms of quantity (energy) and </a:t>
            </a:r>
            <a:r>
              <a:rPr lang="en-US" b="1" dirty="0">
                <a:solidFill>
                  <a:srgbClr val="0070C0"/>
                </a:solidFill>
              </a:rPr>
              <a:t>QUALITY</a:t>
            </a:r>
            <a:r>
              <a:rPr lang="en-US" dirty="0"/>
              <a:t> (it should provide all the essential nutrients, including micronutrients such as vitamins and iodine); and, last but not least, </a:t>
            </a:r>
          </a:p>
          <a:p>
            <a:pPr lvl="0"/>
            <a:r>
              <a:rPr lang="en-US" b="1" dirty="0">
                <a:solidFill>
                  <a:srgbClr val="0070C0"/>
                </a:solidFill>
              </a:rPr>
              <a:t>SAFETY: </a:t>
            </a:r>
            <a:r>
              <a:rPr lang="en-US" dirty="0"/>
              <a:t>food should be safe (free of toxic elements and contaminants) and of good quality (in terms of, for example, taste and texture).</a:t>
            </a:r>
          </a:p>
          <a:p>
            <a:endParaRPr lang="en-US" dirty="0"/>
          </a:p>
        </p:txBody>
      </p:sp>
    </p:spTree>
    <p:extLst>
      <p:ext uri="{BB962C8B-B14F-4D97-AF65-F5344CB8AC3E}">
        <p14:creationId xmlns:p14="http://schemas.microsoft.com/office/powerpoint/2010/main" val="20587061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327" y="759762"/>
            <a:ext cx="10515600" cy="866908"/>
          </a:xfrm>
        </p:spPr>
        <p:txBody>
          <a:bodyPr/>
          <a:lstStyle/>
          <a:p>
            <a:pPr algn="ctr"/>
            <a:r>
              <a:rPr lang="en-US" dirty="0" smtClean="0"/>
              <a:t>A Legally </a:t>
            </a:r>
            <a:r>
              <a:rPr lang="en-US" dirty="0"/>
              <a:t>binding </a:t>
            </a:r>
            <a:r>
              <a:rPr lang="en-US" dirty="0" smtClean="0"/>
              <a:t>HR obligation</a:t>
            </a:r>
            <a:endParaRPr lang="en-US"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67301" y="1463041"/>
            <a:ext cx="8174127" cy="5394959"/>
          </a:xfrm>
          <a:prstGeom prst="rect">
            <a:avLst/>
          </a:prstGeom>
          <a:noFill/>
          <a:ln>
            <a:noFill/>
          </a:ln>
        </p:spPr>
      </p:pic>
    </p:spTree>
    <p:extLst>
      <p:ext uri="{BB962C8B-B14F-4D97-AF65-F5344CB8AC3E}">
        <p14:creationId xmlns:p14="http://schemas.microsoft.com/office/powerpoint/2010/main" val="21231666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14106"/>
          </a:xfrm>
        </p:spPr>
        <p:txBody>
          <a:bodyPr>
            <a:normAutofit fontScale="90000"/>
          </a:bodyPr>
          <a:lstStyle/>
          <a:p>
            <a:endParaRPr lang="en-US" dirty="0"/>
          </a:p>
        </p:txBody>
      </p:sp>
      <p:sp>
        <p:nvSpPr>
          <p:cNvPr id="3" name="Content Placeholder 2"/>
          <p:cNvSpPr>
            <a:spLocks noGrp="1"/>
          </p:cNvSpPr>
          <p:nvPr>
            <p:ph idx="1"/>
          </p:nvPr>
        </p:nvSpPr>
        <p:spPr/>
        <p:txBody>
          <a:bodyPr/>
          <a:lstStyle/>
          <a:p>
            <a:r>
              <a:rPr lang="en-US" sz="4000" dirty="0"/>
              <a:t>These States Parties have undertaken </a:t>
            </a:r>
            <a:r>
              <a:rPr lang="en-US" sz="4000" b="1" dirty="0"/>
              <a:t>legally binding obligations</a:t>
            </a:r>
            <a:r>
              <a:rPr lang="en-US" sz="4000" dirty="0"/>
              <a:t> to </a:t>
            </a:r>
            <a:r>
              <a:rPr lang="en-US" sz="4000" dirty="0">
                <a:solidFill>
                  <a:srgbClr val="C00000"/>
                </a:solidFill>
              </a:rPr>
              <a:t>take steps</a:t>
            </a:r>
            <a:r>
              <a:rPr lang="en-US" sz="4000" dirty="0"/>
              <a:t>, </a:t>
            </a:r>
            <a:r>
              <a:rPr lang="en-US" sz="4000" b="1" dirty="0"/>
              <a:t>to the maximum of their available resources,</a:t>
            </a:r>
            <a:r>
              <a:rPr lang="en-US" sz="4000" dirty="0"/>
              <a:t> to achieve </a:t>
            </a:r>
            <a:r>
              <a:rPr lang="en-US" sz="4000" b="1" dirty="0"/>
              <a:t>progressively the full realization</a:t>
            </a:r>
            <a:r>
              <a:rPr lang="en-US" sz="4000" dirty="0"/>
              <a:t> of the economic and social rights in that Covenant.</a:t>
            </a:r>
          </a:p>
          <a:p>
            <a:endParaRPr lang="en-US" dirty="0"/>
          </a:p>
        </p:txBody>
      </p:sp>
    </p:spTree>
    <p:extLst>
      <p:ext uri="{BB962C8B-B14F-4D97-AF65-F5344CB8AC3E}">
        <p14:creationId xmlns:p14="http://schemas.microsoft.com/office/powerpoint/2010/main" val="18390773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785"/>
            <a:ext cx="12192000" cy="926123"/>
          </a:xfrm>
        </p:spPr>
        <p:txBody>
          <a:bodyPr>
            <a:normAutofit fontScale="90000"/>
          </a:bodyPr>
          <a:lstStyle/>
          <a:p>
            <a:r>
              <a:rPr lang="en-US" sz="5400" b="1" dirty="0">
                <a:ea typeface="Bell MT" charset="0"/>
                <a:cs typeface="Bell MT" charset="0"/>
              </a:rPr>
              <a:t>E</a:t>
            </a:r>
            <a:r>
              <a:rPr lang="en-US" sz="5400" b="1" dirty="0" smtClean="0">
                <a:ea typeface="Bell MT" charset="0"/>
                <a:cs typeface="Bell MT" charset="0"/>
              </a:rPr>
              <a:t>ntry </a:t>
            </a:r>
            <a:r>
              <a:rPr lang="en-US" sz="5400" b="1" dirty="0">
                <a:ea typeface="Bell MT" charset="0"/>
                <a:cs typeface="Bell MT" charset="0"/>
              </a:rPr>
              <a:t>points for integrating and monitoring progressive realization</a:t>
            </a:r>
            <a:endParaRPr lang="en-US" dirty="0"/>
          </a:p>
        </p:txBody>
      </p:sp>
      <p:sp>
        <p:nvSpPr>
          <p:cNvPr id="3" name="Content Placeholder 2"/>
          <p:cNvSpPr>
            <a:spLocks noGrp="1"/>
          </p:cNvSpPr>
          <p:nvPr>
            <p:ph idx="1"/>
          </p:nvPr>
        </p:nvSpPr>
        <p:spPr>
          <a:xfrm>
            <a:off x="128954" y="1277815"/>
            <a:ext cx="11224846" cy="5246810"/>
          </a:xfrm>
        </p:spPr>
        <p:txBody>
          <a:bodyPr>
            <a:normAutofit/>
          </a:bodyPr>
          <a:lstStyle/>
          <a:p>
            <a:pPr marL="0" indent="0">
              <a:buNone/>
            </a:pPr>
            <a:r>
              <a:rPr lang="en-US" b="1" u="sng" dirty="0" smtClean="0"/>
              <a:t>Aligning Indicators (structural, process and outcome) for progress  monitoring  - </a:t>
            </a:r>
            <a:r>
              <a:rPr lang="en-US" dirty="0" smtClean="0"/>
              <a:t>universality, integration and sustainability </a:t>
            </a:r>
          </a:p>
          <a:p>
            <a:pPr marL="0" indent="0">
              <a:buNone/>
            </a:pPr>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1101641911"/>
              </p:ext>
            </p:extLst>
          </p:nvPr>
        </p:nvGraphicFramePr>
        <p:xfrm>
          <a:off x="128954" y="2239108"/>
          <a:ext cx="12063046" cy="6841095"/>
        </p:xfrm>
        <a:graphic>
          <a:graphicData uri="http://schemas.openxmlformats.org/drawingml/2006/table">
            <a:tbl>
              <a:tblPr firstRow="1" bandRow="1">
                <a:tableStyleId>{5C22544A-7EE6-4342-B048-85BDC9FD1C3A}</a:tableStyleId>
              </a:tblPr>
              <a:tblGrid>
                <a:gridCol w="2281932"/>
                <a:gridCol w="5760098"/>
                <a:gridCol w="4021016"/>
              </a:tblGrid>
              <a:tr h="714615">
                <a:tc>
                  <a:txBody>
                    <a:bodyPr/>
                    <a:lstStyle/>
                    <a:p>
                      <a:r>
                        <a:rPr lang="en-US" sz="2000" dirty="0" smtClean="0">
                          <a:solidFill>
                            <a:schemeClr val="bg1"/>
                          </a:solidFill>
                        </a:rPr>
                        <a:t>1. Structural Indicators </a:t>
                      </a:r>
                      <a:endParaRPr lang="en-US" sz="2000" dirty="0">
                        <a:solidFill>
                          <a:schemeClr val="bg1"/>
                        </a:solidFill>
                      </a:endParaRPr>
                    </a:p>
                  </a:txBody>
                  <a:tcPr/>
                </a:tc>
                <a:tc>
                  <a:txBody>
                    <a:bodyPr/>
                    <a:lstStyle/>
                    <a:p>
                      <a:r>
                        <a:rPr lang="en-US" sz="2000" dirty="0" smtClean="0">
                          <a:solidFill>
                            <a:schemeClr val="bg1"/>
                          </a:solidFill>
                        </a:rPr>
                        <a:t>2. Process Indicators </a:t>
                      </a:r>
                      <a:endParaRPr lang="en-US" sz="2000" dirty="0">
                        <a:solidFill>
                          <a:schemeClr val="bg1"/>
                        </a:solidFill>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rPr>
                        <a:t>3. Outcome Indicators</a:t>
                      </a:r>
                      <a:endParaRPr lang="en-US" sz="2000" dirty="0">
                        <a:solidFill>
                          <a:schemeClr val="bg1"/>
                        </a:solidFill>
                      </a:endParaRPr>
                    </a:p>
                  </a:txBody>
                  <a:tcPr/>
                </a:tc>
              </a:tr>
              <a:tr h="3728431">
                <a:tc>
                  <a:txBody>
                    <a:bodyPr/>
                    <a:lstStyle/>
                    <a:p>
                      <a:pPr marL="457200" lvl="1" indent="0">
                        <a:buNone/>
                      </a:pPr>
                      <a:r>
                        <a:rPr lang="en-US" dirty="0" smtClean="0"/>
                        <a:t>Legal</a:t>
                      </a:r>
                    </a:p>
                    <a:p>
                      <a:pPr marL="457200" lvl="1" indent="0">
                        <a:buNone/>
                      </a:pPr>
                      <a:r>
                        <a:rPr lang="en-US" dirty="0" smtClean="0"/>
                        <a:t>Policy</a:t>
                      </a:r>
                    </a:p>
                    <a:p>
                      <a:pPr marL="457200" lvl="1" indent="0">
                        <a:buNone/>
                      </a:pPr>
                      <a:r>
                        <a:rPr lang="en-US" dirty="0" smtClean="0"/>
                        <a:t>Regulatory</a:t>
                      </a:r>
                    </a:p>
                    <a:p>
                      <a:pPr marL="457200" lvl="1" indent="0">
                        <a:buNone/>
                      </a:pPr>
                      <a:r>
                        <a:rPr lang="en-US" dirty="0" smtClean="0"/>
                        <a:t>Monitoring</a:t>
                      </a:r>
                    </a:p>
                    <a:p>
                      <a:pPr marL="457200" lvl="1" indent="0">
                        <a:buNone/>
                      </a:pPr>
                      <a:endParaRPr lang="en-US" dirty="0" smtClean="0"/>
                    </a:p>
                    <a:p>
                      <a:pPr marL="457200" lvl="1" indent="0">
                        <a:buNone/>
                      </a:pPr>
                      <a:r>
                        <a:rPr lang="en-US" dirty="0" smtClean="0"/>
                        <a:t>Right</a:t>
                      </a:r>
                      <a:r>
                        <a:rPr lang="en-US" baseline="0" dirty="0" smtClean="0"/>
                        <a:t> to access info? Enabling Data policies?</a:t>
                      </a:r>
                      <a:endParaRPr lang="en-US" dirty="0" smtClean="0"/>
                    </a:p>
                    <a:p>
                      <a:pPr marL="457200" lvl="1" indent="0">
                        <a:buNone/>
                      </a:pPr>
                      <a:endParaRPr lang="en-US" b="1" dirty="0" smtClean="0">
                        <a:solidFill>
                          <a:srgbClr val="C00000"/>
                        </a:solidFill>
                      </a:endParaRPr>
                    </a:p>
                    <a:p>
                      <a:pPr marL="457200" lvl="1" indent="0">
                        <a:buNone/>
                      </a:pPr>
                      <a:r>
                        <a:rPr lang="en-US" b="1" dirty="0" smtClean="0">
                          <a:solidFill>
                            <a:srgbClr val="C00000"/>
                          </a:solidFill>
                        </a:rPr>
                        <a:t>Note:</a:t>
                      </a:r>
                      <a:r>
                        <a:rPr lang="en-US" b="1" baseline="0" dirty="0" smtClean="0">
                          <a:solidFill>
                            <a:srgbClr val="C00000"/>
                          </a:solidFill>
                        </a:rPr>
                        <a:t> </a:t>
                      </a:r>
                      <a:r>
                        <a:rPr lang="en-US" b="1" dirty="0" smtClean="0">
                          <a:solidFill>
                            <a:srgbClr val="C00000"/>
                          </a:solidFill>
                        </a:rPr>
                        <a:t>Policies improving a specific dimension can generate impacts in other dimensions</a:t>
                      </a:r>
                      <a:r>
                        <a:rPr lang="en-US" dirty="0" smtClean="0">
                          <a:solidFill>
                            <a:srgbClr val="C00000"/>
                          </a:solidFill>
                        </a:rPr>
                        <a:t> – with possible </a:t>
                      </a:r>
                      <a:r>
                        <a:rPr lang="en-US" b="1" dirty="0" smtClean="0">
                          <a:solidFill>
                            <a:srgbClr val="C00000"/>
                          </a:solidFill>
                        </a:rPr>
                        <a:t>cascading effects </a:t>
                      </a:r>
                      <a:r>
                        <a:rPr lang="en-US" dirty="0" smtClean="0">
                          <a:solidFill>
                            <a:srgbClr val="C00000"/>
                          </a:solidFill>
                        </a:rPr>
                        <a:t>(positive or negative). </a:t>
                      </a:r>
                    </a:p>
                    <a:p>
                      <a:pPr marL="457200" lvl="1" indent="0">
                        <a:buNone/>
                      </a:pPr>
                      <a:endParaRPr lang="en-US" dirty="0" smtClean="0"/>
                    </a:p>
                    <a:p>
                      <a:pPr marL="457200" lvl="1" indent="0">
                        <a:buNone/>
                      </a:pPr>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Programmatic planning, targeting  </a:t>
                      </a:r>
                      <a:r>
                        <a:rPr lang="en-US" b="1" dirty="0" smtClean="0"/>
                        <a:t>using existing structures and mechanisms</a:t>
                      </a:r>
                      <a:r>
                        <a:rPr lang="en-US" dirty="0" smtClean="0"/>
                        <a:t>; </a:t>
                      </a:r>
                      <a:r>
                        <a:rPr lang="en-US" b="1" dirty="0" smtClean="0"/>
                        <a:t>aligning</a:t>
                      </a:r>
                      <a:r>
                        <a:rPr lang="en-US" dirty="0" smtClean="0"/>
                        <a:t> with </a:t>
                      </a:r>
                      <a:r>
                        <a:rPr lang="en-US" b="1" dirty="0" smtClean="0"/>
                        <a:t>national priorities</a:t>
                      </a:r>
                      <a:r>
                        <a:rPr lang="en-US"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Incl.</a:t>
                      </a:r>
                      <a:r>
                        <a:rPr lang="en-US" baseline="0" dirty="0" smtClean="0"/>
                        <a:t> </a:t>
                      </a:r>
                      <a:r>
                        <a:rPr lang="en-US" b="1" baseline="0" dirty="0" smtClean="0"/>
                        <a:t>s</a:t>
                      </a:r>
                      <a:r>
                        <a:rPr lang="en-US" b="1" dirty="0" smtClean="0"/>
                        <a:t>trengthening capacities </a:t>
                      </a:r>
                      <a:r>
                        <a:rPr lang="en-US" dirty="0" smtClean="0"/>
                        <a:t>of  decision-makers (targeted tools based on </a:t>
                      </a:r>
                      <a:r>
                        <a:rPr lang="en-US" b="1" dirty="0" smtClean="0"/>
                        <a:t>baseline </a:t>
                      </a:r>
                      <a:r>
                        <a:rPr lang="en-US" dirty="0" smtClean="0"/>
                        <a:t>and </a:t>
                      </a:r>
                      <a:r>
                        <a:rPr lang="en-US" b="1" dirty="0" smtClean="0"/>
                        <a:t>gaps </a:t>
                      </a:r>
                      <a:r>
                        <a:rPr lang="en-US" dirty="0" smtClean="0"/>
                        <a:t>identification);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Generating </a:t>
                      </a:r>
                      <a:r>
                        <a:rPr lang="en-US" b="1" dirty="0" smtClean="0"/>
                        <a:t>evidence-based advocacy  for policy change/adjustment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rPr>
                        <a:t>How</a:t>
                      </a:r>
                      <a:r>
                        <a:rPr lang="en-US" b="1" baseline="0" dirty="0" smtClean="0">
                          <a:solidFill>
                            <a:srgbClr val="C00000"/>
                          </a:solidFill>
                        </a:rPr>
                        <a:t>   do we  best utilize the </a:t>
                      </a:r>
                      <a:r>
                        <a:rPr lang="en-US" b="1" baseline="0" dirty="0" err="1" smtClean="0">
                          <a:solidFill>
                            <a:srgbClr val="C00000"/>
                          </a:solidFill>
                        </a:rPr>
                        <a:t>varions</a:t>
                      </a:r>
                      <a:r>
                        <a:rPr lang="en-US" b="1" baseline="0" dirty="0" smtClean="0">
                          <a:solidFill>
                            <a:srgbClr val="C00000"/>
                          </a:solidFill>
                        </a:rPr>
                        <a:t> mandates  of UN agencies, Regional banks; development cooperation policies?</a:t>
                      </a:r>
                      <a:endParaRPr lang="en-US" b="1" dirty="0" smtClean="0">
                        <a:solidFill>
                          <a:srgbClr val="C00000"/>
                        </a:solidFill>
                      </a:endParaRPr>
                    </a:p>
                    <a:p>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Results-based frameworks -</a:t>
                      </a:r>
                      <a:r>
                        <a:rPr lang="en-US" b="1" baseline="0" dirty="0" smtClean="0"/>
                        <a:t> </a:t>
                      </a:r>
                      <a:r>
                        <a:rPr lang="en-US" dirty="0" smtClean="0"/>
                        <a:t>right level of disaggregation</a:t>
                      </a:r>
                      <a:r>
                        <a:rPr lang="en-US" baseline="0" dirty="0" smtClean="0"/>
                        <a:t> - aligned with the norms and principles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Identify  </a:t>
                      </a:r>
                      <a:r>
                        <a:rPr lang="en-US" b="1" dirty="0" smtClean="0"/>
                        <a:t>synergetic areas of in existing policies and monitoring </a:t>
                      </a:r>
                      <a:r>
                        <a:rPr lang="en-US" dirty="0" smtClean="0"/>
                        <a:t>– possibility – proxy indicators/</a:t>
                      </a:r>
                      <a:r>
                        <a:rPr lang="en-US" b="1" dirty="0" smtClean="0"/>
                        <a:t>multi-purpose indicators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Identify complementary sources of data </a:t>
                      </a:r>
                      <a:r>
                        <a:rPr lang="en-US" dirty="0" smtClean="0"/>
                        <a:t>including citizen science/crowd sourcing;</a:t>
                      </a:r>
                      <a:r>
                        <a:rPr lang="en-US" baseline="0" dirty="0" smtClean="0"/>
                        <a:t> use of Earth observation data; modelling tools</a:t>
                      </a:r>
                      <a:endParaRPr lang="en-US" dirty="0"/>
                    </a:p>
                  </a:txBody>
                  <a:tcPr/>
                </a:tc>
              </a:tr>
            </a:tbl>
          </a:graphicData>
        </a:graphic>
      </p:graphicFrame>
    </p:spTree>
    <p:extLst>
      <p:ext uri="{BB962C8B-B14F-4D97-AF65-F5344CB8AC3E}">
        <p14:creationId xmlns:p14="http://schemas.microsoft.com/office/powerpoint/2010/main" val="1065324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a:stretch>
            <a:fillRect/>
          </a:stretch>
        </p:blipFill>
        <p:spPr bwMode="auto">
          <a:xfrm>
            <a:off x="8193360" y="1320981"/>
            <a:ext cx="3924899" cy="3847171"/>
          </a:xfrm>
          <a:prstGeom prst="rect">
            <a:avLst/>
          </a:prstGeom>
          <a:noFill/>
          <a:ln w="9525">
            <a:noFill/>
            <a:miter lim="800000"/>
            <a:headEnd/>
            <a:tailEnd/>
          </a:ln>
        </p:spPr>
      </p:pic>
      <p:sp>
        <p:nvSpPr>
          <p:cNvPr id="3" name="Espace réservé du contenu 2"/>
          <p:cNvSpPr>
            <a:spLocks noGrp="1"/>
          </p:cNvSpPr>
          <p:nvPr>
            <p:ph sz="half" idx="1"/>
          </p:nvPr>
        </p:nvSpPr>
        <p:spPr>
          <a:xfrm>
            <a:off x="-1" y="847493"/>
            <a:ext cx="8193361" cy="5886393"/>
          </a:xfrm>
        </p:spPr>
        <p:txBody>
          <a:bodyPr>
            <a:normAutofit fontScale="25000" lnSpcReduction="20000"/>
          </a:bodyPr>
          <a:lstStyle/>
          <a:p>
            <a:pPr marL="342900" indent="-342900">
              <a:lnSpc>
                <a:spcPct val="110000"/>
              </a:lnSpc>
              <a:buFont typeface="Wingdings" charset="2"/>
              <a:buChar char="q"/>
            </a:pPr>
            <a:r>
              <a:rPr lang="en-US" sz="9600" dirty="0">
                <a:ea typeface="Bell MT" charset="0"/>
                <a:cs typeface="Bell MT" charset="0"/>
              </a:rPr>
              <a:t>Country mapping – what is the status of implementation and </a:t>
            </a:r>
            <a:r>
              <a:rPr lang="en-US" sz="9600" dirty="0" smtClean="0">
                <a:ea typeface="Bell MT" charset="0"/>
                <a:cs typeface="Bell MT" charset="0"/>
              </a:rPr>
              <a:t>monitoring? </a:t>
            </a:r>
          </a:p>
          <a:p>
            <a:pPr marL="1257300" lvl="2" indent="-342900">
              <a:lnSpc>
                <a:spcPct val="110000"/>
              </a:lnSpc>
              <a:buFont typeface="Wingdings" charset="2"/>
              <a:buChar char="q"/>
            </a:pPr>
            <a:r>
              <a:rPr lang="en-US" sz="8800" b="1" u="sng" dirty="0" smtClean="0">
                <a:ea typeface="Bell MT" charset="0"/>
                <a:cs typeface="Bell MT" charset="0"/>
              </a:rPr>
              <a:t>Country mapping tool  </a:t>
            </a:r>
            <a:r>
              <a:rPr lang="en-US" sz="8800" dirty="0" smtClean="0">
                <a:ea typeface="Bell MT" charset="0"/>
                <a:cs typeface="Bell MT" charset="0"/>
              </a:rPr>
              <a:t>- legal  mapping &amp; Policy mapping</a:t>
            </a:r>
          </a:p>
          <a:p>
            <a:pPr marL="1257300" lvl="2" indent="-342900">
              <a:lnSpc>
                <a:spcPct val="110000"/>
              </a:lnSpc>
              <a:buFont typeface="Wingdings" charset="2"/>
              <a:buChar char="q"/>
            </a:pPr>
            <a:r>
              <a:rPr lang="en-US" sz="8800" dirty="0">
                <a:ea typeface="Bell MT" charset="0"/>
                <a:cs typeface="Bell MT" charset="0"/>
              </a:rPr>
              <a:t> </a:t>
            </a:r>
            <a:r>
              <a:rPr lang="en-US" sz="8800" dirty="0" smtClean="0">
                <a:ea typeface="Bell MT" charset="0"/>
                <a:cs typeface="Bell MT" charset="0"/>
              </a:rPr>
              <a:t>Existing reporting at regional and global level </a:t>
            </a:r>
          </a:p>
          <a:p>
            <a:pPr marL="1257300" lvl="2" indent="-342900">
              <a:lnSpc>
                <a:spcPct val="110000"/>
              </a:lnSpc>
              <a:buFont typeface="Wingdings" charset="2"/>
              <a:buChar char="q"/>
            </a:pPr>
            <a:endParaRPr lang="en-US" sz="8800" dirty="0" smtClean="0">
              <a:ea typeface="Bell MT" charset="0"/>
              <a:cs typeface="Bell MT" charset="0"/>
            </a:endParaRPr>
          </a:p>
          <a:p>
            <a:pPr marL="342900" indent="-342900">
              <a:lnSpc>
                <a:spcPct val="110000"/>
              </a:lnSpc>
              <a:buFont typeface="Wingdings" charset="2"/>
              <a:buChar char="q"/>
            </a:pPr>
            <a:r>
              <a:rPr lang="en-US" sz="9600" dirty="0" smtClean="0">
                <a:ea typeface="Bell MT" charset="0"/>
                <a:cs typeface="Bell MT" charset="0"/>
              </a:rPr>
              <a:t>Which new indicators are needed?  (ref Pan African Monitoring  and reporting framework)</a:t>
            </a:r>
          </a:p>
          <a:p>
            <a:pPr marL="342900" indent="-342900">
              <a:lnSpc>
                <a:spcPct val="110000"/>
              </a:lnSpc>
              <a:buFont typeface="Wingdings" charset="2"/>
              <a:buChar char="q"/>
            </a:pPr>
            <a:endParaRPr lang="en-US" sz="9600" dirty="0" smtClean="0">
              <a:ea typeface="Bell MT" charset="0"/>
              <a:cs typeface="Bell MT" charset="0"/>
            </a:endParaRPr>
          </a:p>
          <a:p>
            <a:pPr marL="342900" indent="-342900">
              <a:lnSpc>
                <a:spcPct val="110000"/>
              </a:lnSpc>
              <a:buFont typeface="Wingdings" charset="2"/>
              <a:buChar char="q"/>
            </a:pPr>
            <a:r>
              <a:rPr lang="en-US" sz="9600" dirty="0" smtClean="0">
                <a:ea typeface="Bell MT" charset="0"/>
                <a:cs typeface="Bell MT" charset="0"/>
              </a:rPr>
              <a:t>Identification of Data </a:t>
            </a:r>
            <a:r>
              <a:rPr lang="en-US" sz="9600" dirty="0">
                <a:ea typeface="Bell MT" charset="0"/>
                <a:cs typeface="Bell MT" charset="0"/>
              </a:rPr>
              <a:t>sources </a:t>
            </a:r>
            <a:r>
              <a:rPr lang="en-US" sz="9600" dirty="0" smtClean="0">
                <a:ea typeface="Bell MT" charset="0"/>
                <a:cs typeface="Bell MT" charset="0"/>
              </a:rPr>
              <a:t> and relevant monitoring tools </a:t>
            </a:r>
          </a:p>
          <a:p>
            <a:pPr marL="342900" indent="-342900">
              <a:lnSpc>
                <a:spcPct val="110000"/>
              </a:lnSpc>
              <a:buFont typeface="Wingdings" charset="2"/>
              <a:buChar char="q"/>
            </a:pPr>
            <a:endParaRPr lang="en-US" sz="9600" dirty="0" smtClean="0">
              <a:ea typeface="Bell MT" charset="0"/>
              <a:cs typeface="Bell MT" charset="0"/>
            </a:endParaRPr>
          </a:p>
          <a:p>
            <a:pPr marL="342900" indent="-342900">
              <a:lnSpc>
                <a:spcPct val="110000"/>
              </a:lnSpc>
              <a:buFont typeface="Wingdings" charset="2"/>
              <a:buChar char="q"/>
            </a:pPr>
            <a:r>
              <a:rPr lang="en-US" sz="9600" dirty="0">
                <a:ea typeface="Bell MT" charset="0"/>
                <a:cs typeface="Bell MT" charset="0"/>
              </a:rPr>
              <a:t> </a:t>
            </a:r>
            <a:r>
              <a:rPr lang="en-US" sz="9600" dirty="0" smtClean="0">
                <a:ea typeface="Bell MT" charset="0"/>
                <a:cs typeface="Bell MT" charset="0"/>
              </a:rPr>
              <a:t>(Human rights Indicators (NHRIs)</a:t>
            </a:r>
            <a:endParaRPr lang="en-US" sz="9600" dirty="0">
              <a:ea typeface="Bell MT" charset="0"/>
              <a:cs typeface="Bell MT" charset="0"/>
            </a:endParaRPr>
          </a:p>
          <a:p>
            <a:pPr marL="0" indent="0">
              <a:buNone/>
            </a:pPr>
            <a:r>
              <a:rPr lang="en-US" sz="6700" dirty="0"/>
              <a:t> </a:t>
            </a:r>
            <a:r>
              <a:rPr lang="en-US" dirty="0">
                <a:latin typeface="+mn-lt"/>
              </a:rPr>
              <a:t/>
            </a:r>
            <a:br>
              <a:rPr lang="en-US" dirty="0">
                <a:latin typeface="+mn-lt"/>
              </a:rPr>
            </a:br>
            <a:endParaRPr lang="en-US" dirty="0">
              <a:latin typeface="+mn-lt"/>
            </a:endParaRPr>
          </a:p>
        </p:txBody>
      </p:sp>
      <p:sp>
        <p:nvSpPr>
          <p:cNvPr id="6" name="Content Placeholder 3"/>
          <p:cNvSpPr txBox="1">
            <a:spLocks/>
          </p:cNvSpPr>
          <p:nvPr/>
        </p:nvSpPr>
        <p:spPr>
          <a:xfrm>
            <a:off x="2136058" y="1790564"/>
            <a:ext cx="4397112"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spcBef>
                <a:spcPts val="1000"/>
              </a:spcBef>
              <a:spcAft>
                <a:spcPts val="0"/>
              </a:spcAft>
              <a:buClrTx/>
              <a:buSzTx/>
              <a:buNone/>
              <a:defRPr/>
            </a:pPr>
            <a:endParaRPr lang="en-NZ" sz="2800" dirty="0">
              <a:solidFill>
                <a:prstClr val="black"/>
              </a:solidFill>
              <a:latin typeface="Calibri" panose="020F0502020204030204"/>
            </a:endParaRPr>
          </a:p>
        </p:txBody>
      </p:sp>
      <p:sp>
        <p:nvSpPr>
          <p:cNvPr id="7" name="Title 3"/>
          <p:cNvSpPr txBox="1">
            <a:spLocks/>
          </p:cNvSpPr>
          <p:nvPr/>
        </p:nvSpPr>
        <p:spPr>
          <a:xfrm>
            <a:off x="2095500" y="465002"/>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GB" dirty="0"/>
          </a:p>
        </p:txBody>
      </p:sp>
      <p:sp>
        <p:nvSpPr>
          <p:cNvPr id="2" name="TextBox 1"/>
          <p:cNvSpPr txBox="1"/>
          <p:nvPr/>
        </p:nvSpPr>
        <p:spPr>
          <a:xfrm>
            <a:off x="501805" y="278780"/>
            <a:ext cx="11552332" cy="954107"/>
          </a:xfrm>
          <a:prstGeom prst="rect">
            <a:avLst/>
          </a:prstGeom>
          <a:noFill/>
        </p:spPr>
        <p:txBody>
          <a:bodyPr wrap="square" rtlCol="0">
            <a:spAutoFit/>
          </a:bodyPr>
          <a:lstStyle/>
          <a:p>
            <a:pPr algn="ctr"/>
            <a:r>
              <a:rPr lang="en-US" sz="3200" b="1" dirty="0" smtClean="0">
                <a:solidFill>
                  <a:schemeClr val="accent1">
                    <a:lumMod val="50000"/>
                  </a:schemeClr>
                </a:solidFill>
                <a:ea typeface="Bell MT" charset="0"/>
                <a:cs typeface="Bell MT" charset="0"/>
              </a:rPr>
              <a:t>NATIONAL LEVEL Structural, Process  and Outcome Indicators  </a:t>
            </a:r>
            <a:r>
              <a:rPr lang="en-US" sz="3200" b="1" u="sng" dirty="0" smtClean="0">
                <a:solidFill>
                  <a:schemeClr val="accent1">
                    <a:lumMod val="50000"/>
                  </a:schemeClr>
                </a:solidFill>
                <a:ea typeface="Bell MT" charset="0"/>
                <a:cs typeface="Bell MT" charset="0"/>
              </a:rPr>
              <a:t> </a:t>
            </a:r>
            <a:endParaRPr lang="en-US" sz="3200" b="1" u="sng" dirty="0">
              <a:solidFill>
                <a:schemeClr val="accent1">
                  <a:lumMod val="50000"/>
                </a:schemeClr>
              </a:solidFill>
              <a:ea typeface="Bell MT" charset="0"/>
              <a:cs typeface="Bell MT" charset="0"/>
            </a:endParaRPr>
          </a:p>
          <a:p>
            <a:endParaRPr lang="en-US" sz="2400" b="1" u="sng" dirty="0">
              <a:solidFill>
                <a:srgbClr val="00B0F0"/>
              </a:solidFill>
              <a:ea typeface="Bell MT" charset="0"/>
              <a:cs typeface="Bell MT" charset="0"/>
            </a:endParaRPr>
          </a:p>
        </p:txBody>
      </p:sp>
    </p:spTree>
    <p:extLst>
      <p:ext uri="{BB962C8B-B14F-4D97-AF65-F5344CB8AC3E}">
        <p14:creationId xmlns:p14="http://schemas.microsoft.com/office/powerpoint/2010/main" val="9998703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Bell MT" charset="0"/>
                <a:ea typeface="Bell MT" charset="0"/>
                <a:cs typeface="Bell MT" charset="0"/>
              </a:rPr>
              <a:t>Synergies and Trade-offs </a:t>
            </a:r>
            <a:endParaRPr lang="en-US" dirty="0">
              <a:latin typeface="Bell MT" charset="0"/>
              <a:ea typeface="Bell MT" charset="0"/>
              <a:cs typeface="Bell MT" charset="0"/>
            </a:endParaRPr>
          </a:p>
        </p:txBody>
      </p:sp>
      <p:sp>
        <p:nvSpPr>
          <p:cNvPr id="3" name="Content Placeholder 2"/>
          <p:cNvSpPr>
            <a:spLocks noGrp="1"/>
          </p:cNvSpPr>
          <p:nvPr>
            <p:ph idx="1"/>
          </p:nvPr>
        </p:nvSpPr>
        <p:spPr>
          <a:xfrm>
            <a:off x="838200" y="1825625"/>
            <a:ext cx="11353800" cy="5013692"/>
          </a:xfrm>
        </p:spPr>
        <p:txBody>
          <a:bodyPr>
            <a:normAutofit lnSpcReduction="10000"/>
          </a:bodyPr>
          <a:lstStyle/>
          <a:p>
            <a:r>
              <a:rPr lang="en-US" dirty="0">
                <a:latin typeface="Bell MT" charset="0"/>
                <a:ea typeface="Bell MT" charset="0"/>
                <a:cs typeface="Bell MT" charset="0"/>
              </a:rPr>
              <a:t>SDGs provide a </a:t>
            </a:r>
            <a:r>
              <a:rPr lang="en-US" b="1" dirty="0">
                <a:latin typeface="Bell MT" charset="0"/>
                <a:ea typeface="Bell MT" charset="0"/>
                <a:cs typeface="Bell MT" charset="0"/>
              </a:rPr>
              <a:t>comprehensive, integrated </a:t>
            </a:r>
            <a:r>
              <a:rPr lang="en-US" dirty="0">
                <a:latin typeface="Bell MT" charset="0"/>
                <a:ea typeface="Bell MT" charset="0"/>
                <a:cs typeface="Bell MT" charset="0"/>
              </a:rPr>
              <a:t>development </a:t>
            </a:r>
            <a:r>
              <a:rPr lang="en-US" dirty="0" smtClean="0">
                <a:latin typeface="Bell MT" charset="0"/>
                <a:ea typeface="Bell MT" charset="0"/>
                <a:cs typeface="Bell MT" charset="0"/>
              </a:rPr>
              <a:t>framework with a Potentially </a:t>
            </a:r>
            <a:r>
              <a:rPr lang="en-US" dirty="0">
                <a:latin typeface="Bell MT" charset="0"/>
                <a:ea typeface="Bell MT" charset="0"/>
                <a:cs typeface="Bell MT" charset="0"/>
              </a:rPr>
              <a:t>a large number of </a:t>
            </a:r>
            <a:r>
              <a:rPr lang="en-US" b="1" dirty="0">
                <a:latin typeface="Bell MT" charset="0"/>
                <a:ea typeface="Bell MT" charset="0"/>
                <a:cs typeface="Bell MT" charset="0"/>
              </a:rPr>
              <a:t>synergies and complementarities </a:t>
            </a:r>
            <a:r>
              <a:rPr lang="en-US" dirty="0">
                <a:latin typeface="Bell MT" charset="0"/>
                <a:ea typeface="Bell MT" charset="0"/>
                <a:cs typeface="Bell MT" charset="0"/>
              </a:rPr>
              <a:t>among the different SDGs and targets </a:t>
            </a:r>
            <a:endParaRPr lang="en-US" dirty="0" smtClean="0">
              <a:latin typeface="Bell MT" charset="0"/>
              <a:ea typeface="Bell MT" charset="0"/>
              <a:cs typeface="Bell MT" charset="0"/>
            </a:endParaRPr>
          </a:p>
          <a:p>
            <a:endParaRPr lang="en-US" dirty="0">
              <a:latin typeface="Bell MT" charset="0"/>
              <a:ea typeface="Bell MT" charset="0"/>
              <a:cs typeface="Bell MT" charset="0"/>
            </a:endParaRPr>
          </a:p>
          <a:p>
            <a:pPr lvl="1"/>
            <a:r>
              <a:rPr lang="en-US" sz="2800" dirty="0" smtClean="0">
                <a:latin typeface="Bell MT" charset="0"/>
                <a:ea typeface="Bell MT" charset="0"/>
                <a:cs typeface="Bell MT" charset="0"/>
              </a:rPr>
              <a:t>Research </a:t>
            </a:r>
            <a:r>
              <a:rPr lang="en-US" sz="2800" dirty="0">
                <a:latin typeface="Bell MT" charset="0"/>
                <a:ea typeface="Bell MT" charset="0"/>
                <a:cs typeface="Bell MT" charset="0"/>
              </a:rPr>
              <a:t>efforts to identify possible </a:t>
            </a:r>
            <a:r>
              <a:rPr lang="en-US" sz="2800" b="1" dirty="0">
                <a:latin typeface="Bell MT" charset="0"/>
                <a:ea typeface="Bell MT" charset="0"/>
                <a:cs typeface="Bell MT" charset="0"/>
              </a:rPr>
              <a:t>synergies and trade-offs </a:t>
            </a:r>
            <a:r>
              <a:rPr lang="en-US" sz="2800" dirty="0">
                <a:latin typeface="Bell MT" charset="0"/>
                <a:ea typeface="Bell MT" charset="0"/>
                <a:cs typeface="Bell MT" charset="0"/>
              </a:rPr>
              <a:t>between goals and targets underway – e.g. GEO; the EU-JRC (</a:t>
            </a:r>
            <a:r>
              <a:rPr lang="en-US" sz="2800" b="1" dirty="0">
                <a:latin typeface="Bell MT" charset="0"/>
                <a:ea typeface="Bell MT" charset="0"/>
                <a:cs typeface="Bell MT" charset="0"/>
              </a:rPr>
              <a:t>visualization tool </a:t>
            </a:r>
            <a:endParaRPr lang="en-US" sz="2800" dirty="0" smtClean="0">
              <a:latin typeface="Bell MT" charset="0"/>
              <a:ea typeface="Bell MT" charset="0"/>
              <a:cs typeface="Bell MT" charset="0"/>
            </a:endParaRPr>
          </a:p>
          <a:p>
            <a:pPr marL="457200" lvl="1" indent="0" algn="ctr">
              <a:buNone/>
            </a:pPr>
            <a:r>
              <a:rPr lang="en-US" dirty="0" smtClean="0">
                <a:latin typeface="Bell MT" charset="0"/>
                <a:ea typeface="Bell MT" charset="0"/>
                <a:cs typeface="Bell MT" charset="0"/>
                <a:hlinkClick r:id="rId2"/>
              </a:rPr>
              <a:t>http</a:t>
            </a:r>
            <a:r>
              <a:rPr lang="en-US" dirty="0">
                <a:latin typeface="Bell MT" charset="0"/>
                <a:ea typeface="Bell MT" charset="0"/>
                <a:cs typeface="Bell MT" charset="0"/>
                <a:hlinkClick r:id="rId2"/>
              </a:rPr>
              <a:t>://knowsdgs.jrc.ec.europa.eu/interlinkages/info</a:t>
            </a:r>
            <a:r>
              <a:rPr lang="en-US" dirty="0" smtClean="0">
                <a:latin typeface="Bell MT" charset="0"/>
                <a:ea typeface="Bell MT" charset="0"/>
                <a:cs typeface="Bell MT" charset="0"/>
                <a:hlinkClick r:id="rId2"/>
              </a:rPr>
              <a:t>)</a:t>
            </a:r>
            <a:endParaRPr lang="en-US" dirty="0" smtClean="0">
              <a:latin typeface="Bell MT" charset="0"/>
              <a:ea typeface="Bell MT" charset="0"/>
              <a:cs typeface="Bell MT" charset="0"/>
            </a:endParaRPr>
          </a:p>
          <a:p>
            <a:pPr lvl="1"/>
            <a:endParaRPr lang="en-US" dirty="0" smtClean="0">
              <a:latin typeface="Bell MT" charset="0"/>
              <a:ea typeface="Bell MT" charset="0"/>
              <a:cs typeface="Bell MT" charset="0"/>
            </a:endParaRPr>
          </a:p>
          <a:p>
            <a:r>
              <a:rPr lang="en-US" dirty="0" smtClean="0">
                <a:latin typeface="Bell MT" charset="0"/>
                <a:ea typeface="Bell MT" charset="0"/>
                <a:cs typeface="Bell MT" charset="0"/>
              </a:rPr>
              <a:t>Human </a:t>
            </a:r>
            <a:r>
              <a:rPr lang="en-US" dirty="0">
                <a:latin typeface="Bell MT" charset="0"/>
                <a:ea typeface="Bell MT" charset="0"/>
                <a:cs typeface="Bell MT" charset="0"/>
              </a:rPr>
              <a:t>rights language </a:t>
            </a:r>
            <a:r>
              <a:rPr lang="en-US" dirty="0" smtClean="0">
                <a:latin typeface="Bell MT" charset="0"/>
                <a:ea typeface="Bell MT" charset="0"/>
                <a:cs typeface="Bell MT" charset="0"/>
              </a:rPr>
              <a:t>is </a:t>
            </a:r>
            <a:r>
              <a:rPr lang="en-US" b="1" dirty="0" smtClean="0">
                <a:latin typeface="Bell MT" charset="0"/>
                <a:ea typeface="Bell MT" charset="0"/>
                <a:cs typeface="Bell MT" charset="0"/>
              </a:rPr>
              <a:t>not </a:t>
            </a:r>
            <a:r>
              <a:rPr lang="en-US" b="1" dirty="0">
                <a:latin typeface="Bell MT" charset="0"/>
                <a:ea typeface="Bell MT" charset="0"/>
                <a:cs typeface="Bell MT" charset="0"/>
              </a:rPr>
              <a:t>immune  to trade-off  </a:t>
            </a:r>
            <a:r>
              <a:rPr lang="en-US" dirty="0" smtClean="0">
                <a:latin typeface="Bell MT" charset="0"/>
                <a:ea typeface="Bell MT" charset="0"/>
                <a:cs typeface="Bell MT" charset="0"/>
              </a:rPr>
              <a:t>(although it </a:t>
            </a:r>
            <a:r>
              <a:rPr lang="en-US" b="1" dirty="0" smtClean="0">
                <a:latin typeface="Bell MT" charset="0"/>
                <a:ea typeface="Bell MT" charset="0"/>
                <a:cs typeface="Bell MT" charset="0"/>
              </a:rPr>
              <a:t>cannot be loosely applied</a:t>
            </a:r>
            <a:r>
              <a:rPr lang="en-US" dirty="0" smtClean="0">
                <a:latin typeface="Bell MT" charset="0"/>
                <a:ea typeface="Bell MT" charset="0"/>
                <a:cs typeface="Bell MT" charset="0"/>
              </a:rPr>
              <a:t>) – </a:t>
            </a:r>
            <a:r>
              <a:rPr lang="en-US" b="1" dirty="0" smtClean="0">
                <a:latin typeface="Bell MT" charset="0"/>
                <a:ea typeface="Bell MT" charset="0"/>
                <a:cs typeface="Bell MT" charset="0"/>
              </a:rPr>
              <a:t>contextually </a:t>
            </a:r>
            <a:r>
              <a:rPr lang="en-US" dirty="0" smtClean="0">
                <a:latin typeface="Bell MT" charset="0"/>
                <a:ea typeface="Bell MT" charset="0"/>
                <a:cs typeface="Bell MT" charset="0"/>
              </a:rPr>
              <a:t>allow for opportunities where tradeoffs are a necessary </a:t>
            </a:r>
            <a:r>
              <a:rPr lang="en-US" dirty="0">
                <a:latin typeface="Bell MT" charset="0"/>
                <a:ea typeface="Bell MT" charset="0"/>
                <a:cs typeface="Bell MT" charset="0"/>
              </a:rPr>
              <a:t>part of </a:t>
            </a:r>
            <a:r>
              <a:rPr lang="en-US" dirty="0" smtClean="0">
                <a:latin typeface="Bell MT" charset="0"/>
                <a:ea typeface="Bell MT" charset="0"/>
                <a:cs typeface="Bell MT" charset="0"/>
              </a:rPr>
              <a:t>progress.  </a:t>
            </a:r>
          </a:p>
          <a:p>
            <a:pPr marL="0" indent="0" algn="ctr">
              <a:buNone/>
            </a:pPr>
            <a:r>
              <a:rPr lang="en-US" dirty="0">
                <a:solidFill>
                  <a:srgbClr val="C00000"/>
                </a:solidFill>
              </a:rPr>
              <a:t>Joint development and environmental </a:t>
            </a:r>
            <a:r>
              <a:rPr lang="en-US" dirty="0" smtClean="0">
                <a:solidFill>
                  <a:srgbClr val="C00000"/>
                </a:solidFill>
              </a:rPr>
              <a:t>outcomes?</a:t>
            </a:r>
            <a:endParaRPr lang="en-US" dirty="0" smtClean="0">
              <a:solidFill>
                <a:srgbClr val="C00000"/>
              </a:solidFill>
              <a:latin typeface="Bell MT" charset="0"/>
              <a:ea typeface="Bell MT" charset="0"/>
              <a:cs typeface="Bell MT" charset="0"/>
            </a:endParaRPr>
          </a:p>
          <a:p>
            <a:endParaRPr lang="en-US" sz="2000" dirty="0">
              <a:latin typeface="Bell MT" charset="0"/>
              <a:ea typeface="Bell MT" charset="0"/>
              <a:cs typeface="Bell MT" charset="0"/>
            </a:endParaRPr>
          </a:p>
          <a:p>
            <a:endParaRPr lang="en-US" dirty="0">
              <a:latin typeface="Bell MT" charset="0"/>
              <a:ea typeface="Bell MT" charset="0"/>
              <a:cs typeface="Bell MT" charset="0"/>
            </a:endParaRPr>
          </a:p>
        </p:txBody>
      </p:sp>
      <p:pic>
        <p:nvPicPr>
          <p:cNvPr id="4" name="Picture 3"/>
          <p:cNvPicPr>
            <a:picLocks noChangeAspect="1"/>
          </p:cNvPicPr>
          <p:nvPr/>
        </p:nvPicPr>
        <p:blipFill>
          <a:blip r:embed="rId3"/>
          <a:stretch>
            <a:fillRect/>
          </a:stretch>
        </p:blipFill>
        <p:spPr>
          <a:xfrm>
            <a:off x="9730153" y="68323"/>
            <a:ext cx="2327031" cy="1757302"/>
          </a:xfrm>
          <a:prstGeom prst="rect">
            <a:avLst/>
          </a:prstGeom>
        </p:spPr>
      </p:pic>
    </p:spTree>
    <p:extLst>
      <p:ext uri="{BB962C8B-B14F-4D97-AF65-F5344CB8AC3E}">
        <p14:creationId xmlns:p14="http://schemas.microsoft.com/office/powerpoint/2010/main" val="4879375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49983"/>
          </a:xfrm>
        </p:spPr>
        <p:txBody>
          <a:bodyPr>
            <a:normAutofit fontScale="90000"/>
          </a:bodyPr>
          <a:lstStyle/>
          <a:p>
            <a:endParaRPr lang="en-US" dirty="0"/>
          </a:p>
        </p:txBody>
      </p:sp>
      <p:sp>
        <p:nvSpPr>
          <p:cNvPr id="3" name="Content Placeholder 2"/>
          <p:cNvSpPr>
            <a:spLocks noGrp="1"/>
          </p:cNvSpPr>
          <p:nvPr>
            <p:ph idx="1"/>
          </p:nvPr>
        </p:nvSpPr>
        <p:spPr/>
        <p:txBody>
          <a:bodyPr/>
          <a:lstStyle/>
          <a:p>
            <a:r>
              <a:rPr lang="en-US" sz="4000" dirty="0"/>
              <a:t>Industrial projects (e.g. mining) could use the SDGs as a design checklist to ensure they do not cause negative impacts elsewhere and are a positive force for good.</a:t>
            </a:r>
          </a:p>
          <a:p>
            <a:endParaRPr lang="en-US" dirty="0"/>
          </a:p>
        </p:txBody>
      </p:sp>
    </p:spTree>
    <p:extLst>
      <p:ext uri="{BB962C8B-B14F-4D97-AF65-F5344CB8AC3E}">
        <p14:creationId xmlns:p14="http://schemas.microsoft.com/office/powerpoint/2010/main" val="20912323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370854"/>
          </a:xfrm>
        </p:spPr>
        <p:txBody>
          <a:bodyPr>
            <a:normAutofit fontScale="90000"/>
          </a:bodyPr>
          <a:lstStyle/>
          <a:p>
            <a:r>
              <a:rPr lang="en-US" b="1" dirty="0" smtClean="0">
                <a:latin typeface="Bell MT" charset="0"/>
                <a:ea typeface="Bell MT" charset="0"/>
                <a:cs typeface="Bell MT" charset="0"/>
              </a:rPr>
              <a:t>Speed  &amp; scale is needed…</a:t>
            </a:r>
            <a:endParaRPr lang="en-US" b="1" dirty="0">
              <a:latin typeface="Bell MT" charset="0"/>
              <a:ea typeface="Bell MT" charset="0"/>
              <a:cs typeface="Bell MT" charset="0"/>
            </a:endParaRPr>
          </a:p>
        </p:txBody>
      </p:sp>
      <p:sp>
        <p:nvSpPr>
          <p:cNvPr id="3" name="Content Placeholder 2"/>
          <p:cNvSpPr>
            <a:spLocks noGrp="1"/>
          </p:cNvSpPr>
          <p:nvPr>
            <p:ph idx="1"/>
          </p:nvPr>
        </p:nvSpPr>
        <p:spPr>
          <a:xfrm>
            <a:off x="1524000" y="836341"/>
            <a:ext cx="9144000" cy="6021659"/>
          </a:xfrm>
        </p:spPr>
        <p:txBody>
          <a:bodyPr>
            <a:normAutofit lnSpcReduction="10000"/>
          </a:bodyPr>
          <a:lstStyle/>
          <a:p>
            <a:pPr marL="514350" lvl="1" indent="-514350">
              <a:spcBef>
                <a:spcPts val="1000"/>
              </a:spcBef>
              <a:buAutoNum type="arabicPeriod"/>
            </a:pPr>
            <a:r>
              <a:rPr lang="en-US" sz="2800" b="1" dirty="0">
                <a:solidFill>
                  <a:srgbClr val="C00000"/>
                </a:solidFill>
              </a:rPr>
              <a:t>Improve ocean governance at global, regional, national and local levels </a:t>
            </a:r>
          </a:p>
          <a:p>
            <a:pPr marL="0" lvl="1" indent="0">
              <a:spcBef>
                <a:spcPts val="1000"/>
              </a:spcBef>
              <a:buNone/>
            </a:pPr>
            <a:r>
              <a:rPr lang="en-US" sz="2200" dirty="0"/>
              <a:t>a) Protection against pollution and ecosystem </a:t>
            </a:r>
            <a:r>
              <a:rPr lang="en-US" sz="2200" dirty="0"/>
              <a:t>degradation - </a:t>
            </a:r>
          </a:p>
          <a:p>
            <a:pPr marL="457200" lvl="2" indent="0">
              <a:spcBef>
                <a:spcPts val="1000"/>
              </a:spcBef>
              <a:buNone/>
            </a:pPr>
            <a:r>
              <a:rPr lang="en-US" sz="1700" dirty="0"/>
              <a:t>e.g</a:t>
            </a:r>
            <a:r>
              <a:rPr lang="en-US" sz="1700" dirty="0"/>
              <a:t>. </a:t>
            </a:r>
            <a:r>
              <a:rPr lang="en-GB" b="1" dirty="0"/>
              <a:t>Revised legislative proposals on waste  </a:t>
            </a:r>
            <a:r>
              <a:rPr lang="en-GB" dirty="0"/>
              <a:t>- to  promote </a:t>
            </a:r>
            <a:r>
              <a:rPr lang="en-US" dirty="0"/>
              <a:t>“closing the loop” of product </a:t>
            </a:r>
            <a:r>
              <a:rPr lang="en-US" dirty="0"/>
              <a:t>lifecycles</a:t>
            </a:r>
            <a:r>
              <a:rPr lang="en-US" dirty="0"/>
              <a:t>. </a:t>
            </a:r>
            <a:r>
              <a:rPr lang="en-GB" dirty="0"/>
              <a:t>E.g. Circular Economy Package</a:t>
            </a:r>
            <a:r>
              <a:rPr lang="en-US" dirty="0"/>
              <a:t>: EU Action Plan for the Circular Economy that establishes a concrete and ambitious </a:t>
            </a:r>
            <a:r>
              <a:rPr lang="en-US" dirty="0" err="1"/>
              <a:t>programme</a:t>
            </a:r>
            <a:r>
              <a:rPr lang="en-US" dirty="0"/>
              <a:t> of action, with set clear targets for reduction of waste  and with measures covering the whole cycle: from production and consumption to waste management and the market for secondary raw materials. </a:t>
            </a:r>
            <a:r>
              <a:rPr lang="en-US" dirty="0"/>
              <a:t>i.e. </a:t>
            </a:r>
            <a:r>
              <a:rPr lang="en-US" dirty="0">
                <a:solidFill>
                  <a:srgbClr val="C00000"/>
                </a:solidFill>
              </a:rPr>
              <a:t>adopt a systemic  approach </a:t>
            </a:r>
          </a:p>
          <a:p>
            <a:pPr marL="0" lvl="1" indent="0">
              <a:spcBef>
                <a:spcPts val="1000"/>
              </a:spcBef>
              <a:buNone/>
            </a:pPr>
            <a:r>
              <a:rPr lang="en-US" sz="2800" b="1" dirty="0">
                <a:solidFill>
                  <a:srgbClr val="C00000"/>
                </a:solidFill>
              </a:rPr>
              <a:t>2. Implementation of commitments/obligations - Standards for protection &amp;  compliance </a:t>
            </a:r>
          </a:p>
          <a:p>
            <a:pPr marL="457200" lvl="2" indent="0">
              <a:spcBef>
                <a:spcPts val="1000"/>
              </a:spcBef>
              <a:buNone/>
            </a:pPr>
            <a:r>
              <a:rPr lang="en-US" dirty="0" smtClean="0"/>
              <a:t>-     </a:t>
            </a:r>
            <a:r>
              <a:rPr lang="en-US" dirty="0" smtClean="0"/>
              <a:t>Mapping /establish the baseline</a:t>
            </a:r>
          </a:p>
          <a:p>
            <a:pPr marL="800100" lvl="2" indent="-342900">
              <a:spcBef>
                <a:spcPts val="1000"/>
              </a:spcBef>
              <a:buFontTx/>
              <a:buChar char="-"/>
            </a:pPr>
            <a:r>
              <a:rPr lang="en-US" dirty="0" smtClean="0"/>
              <a:t>Link  with on-going initiatives/processes</a:t>
            </a:r>
          </a:p>
          <a:p>
            <a:pPr marL="800100" lvl="2" indent="-342900">
              <a:spcBef>
                <a:spcPts val="1000"/>
              </a:spcBef>
              <a:buFontTx/>
              <a:buChar char="-"/>
            </a:pPr>
            <a:r>
              <a:rPr lang="en-US" dirty="0" smtClean="0"/>
              <a:t>Resource mobilization – means of </a:t>
            </a:r>
            <a:r>
              <a:rPr lang="en-US" dirty="0" err="1" smtClean="0"/>
              <a:t>impl</a:t>
            </a:r>
            <a:r>
              <a:rPr lang="en-US" dirty="0" smtClean="0"/>
              <a:t>. of plans  and targets</a:t>
            </a:r>
          </a:p>
          <a:p>
            <a:pPr marL="0" lvl="1" indent="0">
              <a:spcBef>
                <a:spcPts val="1000"/>
              </a:spcBef>
              <a:buNone/>
            </a:pPr>
            <a:r>
              <a:rPr lang="en-US" sz="2800" b="1" dirty="0">
                <a:solidFill>
                  <a:srgbClr val="0070C0"/>
                </a:solidFill>
              </a:rPr>
              <a:t>3. </a:t>
            </a:r>
            <a:r>
              <a:rPr lang="en-US" sz="2800" b="1" dirty="0">
                <a:solidFill>
                  <a:srgbClr val="C00000"/>
                </a:solidFill>
              </a:rPr>
              <a:t>Establishing </a:t>
            </a:r>
            <a:r>
              <a:rPr lang="en-US" sz="2800" b="1" dirty="0">
                <a:solidFill>
                  <a:srgbClr val="C00000"/>
                </a:solidFill>
              </a:rPr>
              <a:t>circular  profitable solutions/innovations </a:t>
            </a:r>
            <a:r>
              <a:rPr lang="en-US" sz="2000" b="1" dirty="0"/>
              <a:t>for businesses – e.g. through peer </a:t>
            </a:r>
            <a:r>
              <a:rPr lang="en-US" sz="2000" b="1" dirty="0"/>
              <a:t>co-creators – SDG17</a:t>
            </a:r>
          </a:p>
          <a:p>
            <a:pPr marL="0" lvl="1" indent="0">
              <a:spcBef>
                <a:spcPts val="1000"/>
              </a:spcBef>
              <a:buNone/>
            </a:pPr>
            <a:r>
              <a:rPr lang="en-GB" sz="2000" dirty="0"/>
              <a:t>Crucial to </a:t>
            </a:r>
            <a:r>
              <a:rPr lang="en-GB" sz="2000" b="1" dirty="0">
                <a:solidFill>
                  <a:srgbClr val="0070C0"/>
                </a:solidFill>
              </a:rPr>
              <a:t>review our modes of production and consumption</a:t>
            </a:r>
            <a:r>
              <a:rPr lang="en-GB" sz="2000" dirty="0"/>
              <a:t> at all levels of society.  </a:t>
            </a:r>
            <a:endParaRPr lang="en-GB" sz="2000" dirty="0" smtClean="0"/>
          </a:p>
          <a:p>
            <a:pPr marL="0" lvl="1" indent="0">
              <a:spcBef>
                <a:spcPts val="1000"/>
              </a:spcBef>
              <a:buNone/>
            </a:pPr>
            <a:endParaRPr lang="en-GB" sz="2000" dirty="0"/>
          </a:p>
          <a:p>
            <a:pPr marL="0" lvl="1" indent="0">
              <a:spcBef>
                <a:spcPts val="1000"/>
              </a:spcBef>
              <a:buNone/>
            </a:pPr>
            <a:endParaRPr lang="en-US" sz="2000" b="1" u="sng" dirty="0">
              <a:solidFill>
                <a:srgbClr val="C00000"/>
              </a:solidFill>
            </a:endParaRPr>
          </a:p>
          <a:p>
            <a:pPr marL="0" lvl="1" indent="0">
              <a:spcBef>
                <a:spcPts val="1000"/>
              </a:spcBef>
              <a:buNone/>
            </a:pPr>
            <a:endParaRPr lang="en-US" sz="2800" dirty="0"/>
          </a:p>
          <a:p>
            <a:pPr marL="0" lvl="1" indent="0">
              <a:spcBef>
                <a:spcPts val="1000"/>
              </a:spcBef>
              <a:buNone/>
            </a:pPr>
            <a:endParaRPr lang="en-US" sz="2800" b="1" dirty="0">
              <a:solidFill>
                <a:srgbClr val="0070C0"/>
              </a:solidFill>
            </a:endParaRPr>
          </a:p>
        </p:txBody>
      </p:sp>
    </p:spTree>
    <p:extLst>
      <p:ext uri="{BB962C8B-B14F-4D97-AF65-F5344CB8AC3E}">
        <p14:creationId xmlns:p14="http://schemas.microsoft.com/office/powerpoint/2010/main" val="12486830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063"/>
            <a:ext cx="11353800" cy="879230"/>
          </a:xfrm>
        </p:spPr>
        <p:txBody>
          <a:bodyPr>
            <a:normAutofit/>
          </a:bodyPr>
          <a:lstStyle/>
          <a:p>
            <a:pPr algn="ctr"/>
            <a:r>
              <a:rPr lang="en-US" b="1" dirty="0" smtClean="0">
                <a:latin typeface="Bell MT" charset="0"/>
                <a:ea typeface="Bell MT" charset="0"/>
                <a:cs typeface="Bell MT" charset="0"/>
              </a:rPr>
              <a:t>Right to Development </a:t>
            </a:r>
            <a:r>
              <a:rPr lang="en-US" dirty="0"/>
              <a:t> </a:t>
            </a:r>
          </a:p>
        </p:txBody>
      </p:sp>
      <p:sp>
        <p:nvSpPr>
          <p:cNvPr id="3" name="Content Placeholder 2"/>
          <p:cNvSpPr>
            <a:spLocks noGrp="1"/>
          </p:cNvSpPr>
          <p:nvPr>
            <p:ph idx="1"/>
          </p:nvPr>
        </p:nvSpPr>
        <p:spPr>
          <a:xfrm>
            <a:off x="164123" y="961294"/>
            <a:ext cx="12027877" cy="5744306"/>
          </a:xfrm>
        </p:spPr>
        <p:txBody>
          <a:bodyPr>
            <a:normAutofit/>
          </a:bodyPr>
          <a:lstStyle/>
          <a:p>
            <a:pPr lvl="0"/>
            <a:r>
              <a:rPr lang="en-US" dirty="0" smtClean="0"/>
              <a:t>Under </a:t>
            </a:r>
            <a:r>
              <a:rPr lang="en-US" dirty="0"/>
              <a:t>the United Nations Declaration on the Right to Development Article 2, the individual is the </a:t>
            </a:r>
            <a:r>
              <a:rPr lang="en-US" i="1" dirty="0"/>
              <a:t>active subject, not the object</a:t>
            </a:r>
            <a:r>
              <a:rPr lang="en-US" dirty="0"/>
              <a:t>, of economic and social development. </a:t>
            </a:r>
            <a:endParaRPr lang="en-US" dirty="0" smtClean="0"/>
          </a:p>
          <a:p>
            <a:pPr lvl="1">
              <a:buFont typeface="Wingdings" charset="2"/>
              <a:buChar char="ü"/>
            </a:pPr>
            <a:r>
              <a:rPr lang="en-US" dirty="0" smtClean="0"/>
              <a:t>The </a:t>
            </a:r>
            <a:r>
              <a:rPr lang="en-US" dirty="0"/>
              <a:t>individual however will ordinarily need </a:t>
            </a:r>
            <a:r>
              <a:rPr lang="en-US" i="1" dirty="0"/>
              <a:t>useable resources</a:t>
            </a:r>
            <a:r>
              <a:rPr lang="en-US" dirty="0"/>
              <a:t> (such as land, capital, </a:t>
            </a:r>
            <a:r>
              <a:rPr lang="en-US" dirty="0" err="1"/>
              <a:t>labour</a:t>
            </a:r>
            <a:r>
              <a:rPr lang="en-US" dirty="0"/>
              <a:t>), as well as </a:t>
            </a:r>
            <a:r>
              <a:rPr lang="en-US" i="1" dirty="0"/>
              <a:t>knowledge</a:t>
            </a:r>
            <a:r>
              <a:rPr lang="en-US" dirty="0" smtClean="0"/>
              <a:t>.</a:t>
            </a:r>
          </a:p>
          <a:p>
            <a:pPr lvl="1"/>
            <a:endParaRPr lang="en-US" dirty="0"/>
          </a:p>
          <a:p>
            <a:r>
              <a:rPr lang="en-US" dirty="0" smtClean="0"/>
              <a:t>The </a:t>
            </a:r>
            <a:r>
              <a:rPr lang="en-US" dirty="0"/>
              <a:t>realization of individual rights (economic, social, cultural rights) take place at the lowest/smallest economic unit – the </a:t>
            </a:r>
            <a:r>
              <a:rPr lang="en-US" b="1" dirty="0" smtClean="0"/>
              <a:t>household .</a:t>
            </a:r>
          </a:p>
          <a:p>
            <a:pPr lvl="1">
              <a:buFont typeface="Wingdings" charset="2"/>
              <a:buChar char="ü"/>
            </a:pPr>
            <a:r>
              <a:rPr lang="en-US" dirty="0" smtClean="0"/>
              <a:t> female/male </a:t>
            </a:r>
            <a:r>
              <a:rPr lang="en-US" dirty="0"/>
              <a:t>division of </a:t>
            </a:r>
            <a:r>
              <a:rPr lang="en-US" dirty="0" err="1"/>
              <a:t>labour</a:t>
            </a:r>
            <a:r>
              <a:rPr lang="en-US" dirty="0"/>
              <a:t> and control over production and </a:t>
            </a:r>
            <a:r>
              <a:rPr lang="en-US" dirty="0" smtClean="0"/>
              <a:t>consumption</a:t>
            </a:r>
          </a:p>
          <a:p>
            <a:pPr lvl="1">
              <a:buFont typeface="Wingdings" charset="2"/>
              <a:buChar char="ü"/>
            </a:pPr>
            <a:r>
              <a:rPr lang="en-US" dirty="0"/>
              <a:t>obligations towards the </a:t>
            </a:r>
            <a:r>
              <a:rPr lang="en-US" b="1" i="1" dirty="0"/>
              <a:t>elderly and disabled</a:t>
            </a:r>
            <a:r>
              <a:rPr lang="en-US" dirty="0"/>
              <a:t>, who in traditional agricultural society were taken care of by their families, must increasingly be borne by the state and, thus, by the national society as a whole.</a:t>
            </a:r>
            <a:r>
              <a:rPr lang="en-US" dirty="0"/>
              <a:t> </a:t>
            </a:r>
            <a:endParaRPr lang="en-US" dirty="0" smtClean="0"/>
          </a:p>
          <a:p>
            <a:pPr marL="0" indent="0" algn="ctr">
              <a:buNone/>
            </a:pPr>
            <a:r>
              <a:rPr lang="en-US" dirty="0">
                <a:solidFill>
                  <a:srgbClr val="C00000"/>
                </a:solidFill>
              </a:rPr>
              <a:t>SOCIAL-ECONOMIC DATA + Safeguard policies </a:t>
            </a:r>
          </a:p>
          <a:p>
            <a:pPr marL="0" indent="0" algn="ctr">
              <a:buNone/>
            </a:pPr>
            <a:endParaRPr lang="en-US" dirty="0">
              <a:solidFill>
                <a:srgbClr val="C00000"/>
              </a:solidFill>
            </a:endParaRPr>
          </a:p>
        </p:txBody>
      </p:sp>
    </p:spTree>
    <p:extLst>
      <p:ext uri="{BB962C8B-B14F-4D97-AF65-F5344CB8AC3E}">
        <p14:creationId xmlns:p14="http://schemas.microsoft.com/office/powerpoint/2010/main" val="11132530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224" y="685802"/>
            <a:ext cx="11430000" cy="719252"/>
          </a:xfrm>
        </p:spPr>
        <p:txBody>
          <a:bodyPr>
            <a:normAutofit/>
          </a:bodyPr>
          <a:lstStyle/>
          <a:p>
            <a:pPr algn="ctr"/>
            <a:r>
              <a:rPr lang="en-US" b="1" dirty="0" smtClean="0">
                <a:latin typeface="Bell MT" charset="0"/>
                <a:ea typeface="Bell MT" charset="0"/>
                <a:cs typeface="Bell MT" charset="0"/>
              </a:rPr>
              <a:t>NEXUS: Water, Food, Environment </a:t>
            </a:r>
            <a:endParaRPr lang="en-US" b="1" dirty="0">
              <a:latin typeface="Bell MT" charset="0"/>
              <a:ea typeface="Bell MT" charset="0"/>
              <a:cs typeface="Bell MT" charset="0"/>
            </a:endParaRPr>
          </a:p>
        </p:txBody>
      </p:sp>
      <p:sp>
        <p:nvSpPr>
          <p:cNvPr id="3" name="Content Placeholder 2"/>
          <p:cNvSpPr>
            <a:spLocks noGrp="1"/>
          </p:cNvSpPr>
          <p:nvPr>
            <p:ph idx="1"/>
          </p:nvPr>
        </p:nvSpPr>
        <p:spPr>
          <a:xfrm>
            <a:off x="0" y="1326994"/>
            <a:ext cx="12110224" cy="5531005"/>
          </a:xfrm>
        </p:spPr>
        <p:txBody>
          <a:bodyPr>
            <a:normAutofit/>
          </a:bodyPr>
          <a:lstStyle/>
          <a:p>
            <a:pPr>
              <a:buFont typeface="Wingdings" charset="2"/>
              <a:buChar char="q"/>
            </a:pPr>
            <a:r>
              <a:rPr lang="en-US" b="1" dirty="0" smtClean="0">
                <a:solidFill>
                  <a:srgbClr val="FF0000"/>
                </a:solidFill>
                <a:latin typeface="Bell MT" charset="0"/>
                <a:ea typeface="Bell MT" charset="0"/>
                <a:cs typeface="Bell MT" charset="0"/>
              </a:rPr>
              <a:t>Human beings are dependent on a </a:t>
            </a:r>
            <a:r>
              <a:rPr lang="en-US" b="1" dirty="0">
                <a:solidFill>
                  <a:srgbClr val="FF0000"/>
                </a:solidFill>
                <a:latin typeface="Bell MT" charset="0"/>
                <a:ea typeface="Bell MT" charset="0"/>
                <a:cs typeface="Bell MT" charset="0"/>
              </a:rPr>
              <a:t>safe, clean, healthy and sustainable environment </a:t>
            </a:r>
            <a:r>
              <a:rPr lang="en-US" b="1" dirty="0" smtClean="0">
                <a:solidFill>
                  <a:srgbClr val="FF0000"/>
                </a:solidFill>
                <a:latin typeface="Bell MT" charset="0"/>
                <a:ea typeface="Bell MT" charset="0"/>
                <a:cs typeface="Bell MT" charset="0"/>
              </a:rPr>
              <a:t>for life.</a:t>
            </a:r>
          </a:p>
          <a:p>
            <a:pPr marL="0" indent="0">
              <a:buNone/>
            </a:pPr>
            <a:r>
              <a:rPr lang="en-US" dirty="0">
                <a:latin typeface="Bell MT" charset="0"/>
                <a:ea typeface="Bell MT" charset="0"/>
                <a:cs typeface="Bell MT" charset="0"/>
              </a:rPr>
              <a:t>	</a:t>
            </a:r>
            <a:r>
              <a:rPr lang="en-US" dirty="0" smtClean="0">
                <a:latin typeface="Bell MT" charset="0"/>
                <a:ea typeface="Bell MT" charset="0"/>
                <a:cs typeface="Bell MT" charset="0"/>
              </a:rPr>
              <a:t>- Integral </a:t>
            </a:r>
            <a:r>
              <a:rPr lang="en-US" dirty="0">
                <a:latin typeface="Bell MT" charset="0"/>
                <a:ea typeface="Bell MT" charset="0"/>
                <a:cs typeface="Bell MT" charset="0"/>
              </a:rPr>
              <a:t>to the full enjoyment of a wide range of human </a:t>
            </a:r>
            <a:r>
              <a:rPr lang="en-US" dirty="0" smtClean="0">
                <a:latin typeface="Bell MT" charset="0"/>
                <a:ea typeface="Bell MT" charset="0"/>
                <a:cs typeface="Bell MT" charset="0"/>
              </a:rPr>
              <a:t>rights</a:t>
            </a:r>
            <a:r>
              <a:rPr lang="en-US" dirty="0">
                <a:latin typeface="Bell MT" charset="0"/>
                <a:ea typeface="Bell MT" charset="0"/>
                <a:cs typeface="Bell MT" charset="0"/>
              </a:rPr>
              <a:t>, </a:t>
            </a:r>
            <a:r>
              <a:rPr lang="en-US" dirty="0" smtClean="0">
                <a:latin typeface="Bell MT" charset="0"/>
                <a:ea typeface="Bell MT" charset="0"/>
                <a:cs typeface="Bell MT" charset="0"/>
              </a:rPr>
              <a:t>	including 	the </a:t>
            </a:r>
            <a:r>
              <a:rPr lang="en-US" dirty="0">
                <a:latin typeface="Bell MT" charset="0"/>
                <a:ea typeface="Bell MT" charset="0"/>
                <a:cs typeface="Bell MT" charset="0"/>
              </a:rPr>
              <a:t>rights to life, health, food, water and </a:t>
            </a:r>
            <a:r>
              <a:rPr lang="en-US" dirty="0" smtClean="0">
                <a:latin typeface="Bell MT" charset="0"/>
                <a:ea typeface="Bell MT" charset="0"/>
                <a:cs typeface="Bell MT" charset="0"/>
              </a:rPr>
              <a:t>sanitation - all 	part 	of an 	</a:t>
            </a:r>
            <a:r>
              <a:rPr lang="en-US" b="1" dirty="0" smtClean="0">
                <a:solidFill>
                  <a:srgbClr val="FF0000"/>
                </a:solidFill>
                <a:latin typeface="Bell MT" charset="0"/>
                <a:ea typeface="Bell MT" charset="0"/>
                <a:cs typeface="Bell MT" charset="0"/>
              </a:rPr>
              <a:t>adequate standard of living </a:t>
            </a:r>
            <a:r>
              <a:rPr lang="en-US" dirty="0"/>
              <a:t> </a:t>
            </a:r>
            <a:r>
              <a:rPr lang="en-US" dirty="0" smtClean="0"/>
              <a:t> </a:t>
            </a:r>
          </a:p>
          <a:p>
            <a:pPr marL="0" indent="0">
              <a:buNone/>
            </a:pPr>
            <a:r>
              <a:rPr lang="en-US" dirty="0"/>
              <a:t> </a:t>
            </a:r>
            <a:r>
              <a:rPr lang="en-US" dirty="0" smtClean="0"/>
              <a:t>	</a:t>
            </a:r>
            <a:endParaRPr lang="en-US" dirty="0">
              <a:latin typeface="Bell MT" charset="0"/>
              <a:ea typeface="Bell MT" charset="0"/>
              <a:cs typeface="Bell MT" charset="0"/>
            </a:endParaRPr>
          </a:p>
          <a:p>
            <a:pPr>
              <a:buFont typeface="Wingdings" charset="2"/>
              <a:buChar char="q"/>
            </a:pPr>
            <a:r>
              <a:rPr lang="en-US" b="1" dirty="0">
                <a:solidFill>
                  <a:srgbClr val="FF0000"/>
                </a:solidFill>
                <a:latin typeface="Bell MT" charset="0"/>
                <a:ea typeface="Bell MT" charset="0"/>
                <a:cs typeface="Bell MT" charset="0"/>
              </a:rPr>
              <a:t>Protecting human rights helps to protect the environment </a:t>
            </a:r>
            <a:endParaRPr lang="en-US" b="1" dirty="0" smtClean="0">
              <a:solidFill>
                <a:srgbClr val="FF0000"/>
              </a:solidFill>
              <a:latin typeface="Bell MT" charset="0"/>
              <a:ea typeface="Bell MT" charset="0"/>
              <a:cs typeface="Bell MT" charset="0"/>
            </a:endParaRPr>
          </a:p>
          <a:p>
            <a:pPr marL="0" indent="0">
              <a:buNone/>
            </a:pPr>
            <a:r>
              <a:rPr lang="en-US" dirty="0" smtClean="0">
                <a:latin typeface="Bell MT" charset="0"/>
                <a:ea typeface="Bell MT" charset="0"/>
                <a:cs typeface="Bell MT" charset="0"/>
              </a:rPr>
              <a:t>	- loss </a:t>
            </a:r>
            <a:r>
              <a:rPr lang="en-US" dirty="0">
                <a:latin typeface="Bell MT" charset="0"/>
                <a:ea typeface="Bell MT" charset="0"/>
                <a:cs typeface="Bell MT" charset="0"/>
              </a:rPr>
              <a:t>of biodiversity </a:t>
            </a:r>
            <a:r>
              <a:rPr lang="en-US" dirty="0" smtClean="0">
                <a:latin typeface="Bell MT" charset="0"/>
                <a:ea typeface="Bell MT" charset="0"/>
                <a:cs typeface="Bell MT" charset="0"/>
              </a:rPr>
              <a:t>and poor  ecosystem management undermines </a:t>
            </a:r>
            <a:r>
              <a:rPr lang="en-US" dirty="0">
                <a:latin typeface="Bell MT" charset="0"/>
                <a:ea typeface="Bell MT" charset="0"/>
                <a:cs typeface="Bell MT" charset="0"/>
              </a:rPr>
              <a:t>the </a:t>
            </a:r>
            <a:r>
              <a:rPr lang="en-US" dirty="0" smtClean="0">
                <a:latin typeface="Bell MT" charset="0"/>
                <a:ea typeface="Bell MT" charset="0"/>
                <a:cs typeface="Bell MT" charset="0"/>
              </a:rPr>
              <a:t>	enjoyment </a:t>
            </a:r>
            <a:r>
              <a:rPr lang="en-US" dirty="0">
                <a:latin typeface="Bell MT" charset="0"/>
                <a:ea typeface="Bell MT" charset="0"/>
                <a:cs typeface="Bell MT" charset="0"/>
              </a:rPr>
              <a:t>of a wide range </a:t>
            </a:r>
            <a:r>
              <a:rPr lang="en-US" dirty="0" smtClean="0">
                <a:latin typeface="Bell MT" charset="0"/>
                <a:ea typeface="Bell MT" charset="0"/>
                <a:cs typeface="Bell MT" charset="0"/>
              </a:rPr>
              <a:t>of human </a:t>
            </a:r>
            <a:r>
              <a:rPr lang="en-US" dirty="0">
                <a:latin typeface="Bell MT" charset="0"/>
                <a:ea typeface="Bell MT" charset="0"/>
                <a:cs typeface="Bell MT" charset="0"/>
              </a:rPr>
              <a:t>rights, including rights to life, </a:t>
            </a:r>
            <a:r>
              <a:rPr lang="en-US" dirty="0" smtClean="0">
                <a:latin typeface="Bell MT" charset="0"/>
                <a:ea typeface="Bell MT" charset="0"/>
                <a:cs typeface="Bell MT" charset="0"/>
              </a:rPr>
              <a:t>	health</a:t>
            </a:r>
            <a:r>
              <a:rPr lang="en-US" dirty="0">
                <a:latin typeface="Bell MT" charset="0"/>
                <a:ea typeface="Bell MT" charset="0"/>
                <a:cs typeface="Bell MT" charset="0"/>
              </a:rPr>
              <a:t>, food and </a:t>
            </a:r>
            <a:r>
              <a:rPr lang="en-US" dirty="0" smtClean="0">
                <a:latin typeface="Bell MT" charset="0"/>
                <a:ea typeface="Bell MT" charset="0"/>
                <a:cs typeface="Bell MT" charset="0"/>
              </a:rPr>
              <a:t>water!</a:t>
            </a:r>
            <a:endParaRPr lang="en-US" dirty="0">
              <a:latin typeface="Bell MT" charset="0"/>
              <a:ea typeface="Bell MT" charset="0"/>
              <a:cs typeface="Bell MT" charset="0"/>
            </a:endParaRPr>
          </a:p>
          <a:p>
            <a:pPr>
              <a:buFont typeface="Wingdings" charset="2"/>
              <a:buChar char="q"/>
            </a:pPr>
            <a:r>
              <a:rPr lang="en-US" b="1" dirty="0" smtClean="0">
                <a:solidFill>
                  <a:srgbClr val="FF0000"/>
                </a:solidFill>
                <a:latin typeface="Bell MT" charset="0"/>
                <a:ea typeface="Bell MT" charset="0"/>
                <a:cs typeface="Bell MT" charset="0"/>
              </a:rPr>
              <a:t>Adequate standard of living</a:t>
            </a:r>
          </a:p>
          <a:p>
            <a:pPr>
              <a:buFont typeface="Wingdings" charset="2"/>
              <a:buChar char="q"/>
            </a:pPr>
            <a:endParaRPr lang="en-US" dirty="0">
              <a:latin typeface="Bell MT" charset="0"/>
              <a:ea typeface="Bell MT" charset="0"/>
              <a:cs typeface="Bell MT" charset="0"/>
            </a:endParaRPr>
          </a:p>
          <a:p>
            <a:endParaRPr lang="en-US" dirty="0" smtClean="0"/>
          </a:p>
        </p:txBody>
      </p:sp>
      <p:pic>
        <p:nvPicPr>
          <p:cNvPr id="5" name="Picture 4"/>
          <p:cNvPicPr>
            <a:picLocks noChangeAspect="1"/>
          </p:cNvPicPr>
          <p:nvPr/>
        </p:nvPicPr>
        <p:blipFill>
          <a:blip r:embed="rId2"/>
          <a:stretch>
            <a:fillRect/>
          </a:stretch>
        </p:blipFill>
        <p:spPr>
          <a:xfrm>
            <a:off x="7157224" y="1"/>
            <a:ext cx="4953000" cy="685800"/>
          </a:xfrm>
          <a:prstGeom prst="rect">
            <a:avLst/>
          </a:prstGeom>
        </p:spPr>
      </p:pic>
    </p:spTree>
    <p:extLst>
      <p:ext uri="{BB962C8B-B14F-4D97-AF65-F5344CB8AC3E}">
        <p14:creationId xmlns:p14="http://schemas.microsoft.com/office/powerpoint/2010/main" val="6565148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a:t>
            </a:r>
            <a:endParaRPr lang="en-US" dirty="0"/>
          </a:p>
        </p:txBody>
      </p:sp>
      <p:sp>
        <p:nvSpPr>
          <p:cNvPr id="5" name="TextBox 4"/>
          <p:cNvSpPr txBox="1"/>
          <p:nvPr/>
        </p:nvSpPr>
        <p:spPr>
          <a:xfrm>
            <a:off x="3124200" y="1348739"/>
            <a:ext cx="5909310" cy="400110"/>
          </a:xfrm>
          <a:prstGeom prst="rect">
            <a:avLst/>
          </a:prstGeom>
          <a:noFill/>
        </p:spPr>
        <p:txBody>
          <a:bodyPr wrap="square" rtlCol="0">
            <a:spAutoFit/>
          </a:bodyPr>
          <a:lstStyle/>
          <a:p>
            <a:pPr algn="ctr"/>
            <a:r>
              <a:rPr lang="en-US" sz="2000"/>
              <a:t>Email:rose.alabaster@gmail.com</a:t>
            </a:r>
            <a:endParaRPr lang="en-US" sz="2000" dirty="0"/>
          </a:p>
        </p:txBody>
      </p:sp>
      <p:pic>
        <p:nvPicPr>
          <p:cNvPr id="7" name="Picture 6"/>
          <p:cNvPicPr>
            <a:picLocks noChangeAspect="1"/>
          </p:cNvPicPr>
          <p:nvPr/>
        </p:nvPicPr>
        <p:blipFill>
          <a:blip r:embed="rId2"/>
          <a:stretch>
            <a:fillRect/>
          </a:stretch>
        </p:blipFill>
        <p:spPr>
          <a:xfrm>
            <a:off x="1137139" y="1690688"/>
            <a:ext cx="9144000" cy="4771531"/>
          </a:xfrm>
          <a:prstGeom prst="rect">
            <a:avLst/>
          </a:prstGeom>
        </p:spPr>
      </p:pic>
    </p:spTree>
    <p:extLst>
      <p:ext uri="{BB962C8B-B14F-4D97-AF65-F5344CB8AC3E}">
        <p14:creationId xmlns:p14="http://schemas.microsoft.com/office/powerpoint/2010/main" val="18318793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873" y="685800"/>
            <a:ext cx="11128917" cy="585439"/>
          </a:xfrm>
        </p:spPr>
        <p:txBody>
          <a:bodyPr>
            <a:normAutofit fontScale="90000"/>
          </a:bodyPr>
          <a:lstStyle/>
          <a:p>
            <a:r>
              <a:rPr lang="en-US" b="1" dirty="0" err="1" smtClean="0">
                <a:latin typeface="Bell MT" charset="0"/>
                <a:ea typeface="Bell MT" charset="0"/>
                <a:cs typeface="Bell MT" charset="0"/>
              </a:rPr>
              <a:t>InterConnectedness</a:t>
            </a:r>
            <a:r>
              <a:rPr lang="en-US" b="1" dirty="0" smtClean="0">
                <a:latin typeface="Bell MT" charset="0"/>
                <a:ea typeface="Bell MT" charset="0"/>
                <a:cs typeface="Bell MT" charset="0"/>
              </a:rPr>
              <a:t>-Indivisibility-Universality</a:t>
            </a:r>
            <a:endParaRPr lang="en-US" b="1" dirty="0">
              <a:latin typeface="Bell MT" charset="0"/>
              <a:ea typeface="Bell MT" charset="0"/>
              <a:cs typeface="Bell MT" charset="0"/>
            </a:endParaRPr>
          </a:p>
        </p:txBody>
      </p:sp>
      <p:sp>
        <p:nvSpPr>
          <p:cNvPr id="3" name="Content Placeholder 2"/>
          <p:cNvSpPr>
            <a:spLocks noGrp="1"/>
          </p:cNvSpPr>
          <p:nvPr>
            <p:ph idx="1"/>
          </p:nvPr>
        </p:nvSpPr>
        <p:spPr>
          <a:xfrm>
            <a:off x="-1" y="1371600"/>
            <a:ext cx="12277493" cy="5486400"/>
          </a:xfrm>
        </p:spPr>
        <p:txBody>
          <a:bodyPr>
            <a:normAutofit/>
          </a:bodyPr>
          <a:lstStyle/>
          <a:p>
            <a:pPr>
              <a:buFont typeface="Wingdings" charset="2"/>
              <a:buChar char="q"/>
            </a:pPr>
            <a:r>
              <a:rPr lang="en-US" dirty="0" smtClean="0"/>
              <a:t>SDG 2 	- Right  to Adequate Food </a:t>
            </a:r>
          </a:p>
          <a:p>
            <a:pPr>
              <a:buFont typeface="Wingdings" charset="2"/>
              <a:buChar char="q"/>
            </a:pPr>
            <a:r>
              <a:rPr lang="en-US" dirty="0" smtClean="0"/>
              <a:t>SDG 6 	- Rights to water</a:t>
            </a:r>
          </a:p>
          <a:p>
            <a:pPr>
              <a:buFont typeface="Wingdings" charset="2"/>
              <a:buChar char="q"/>
            </a:pPr>
            <a:r>
              <a:rPr lang="en-US" dirty="0" smtClean="0"/>
              <a:t>SDG 14 	- Right to safe  Environment </a:t>
            </a:r>
          </a:p>
          <a:p>
            <a:pPr marL="0" indent="0">
              <a:buNone/>
            </a:pPr>
            <a:r>
              <a:rPr lang="en-US" dirty="0"/>
              <a:t>	</a:t>
            </a:r>
            <a:r>
              <a:rPr lang="en-US" dirty="0" smtClean="0"/>
              <a:t>	(role enforcement/regulation on solid waste</a:t>
            </a:r>
          </a:p>
          <a:p>
            <a:pPr marL="0" indent="0">
              <a:buNone/>
            </a:pPr>
            <a:r>
              <a:rPr lang="en-US" dirty="0"/>
              <a:t>	</a:t>
            </a:r>
            <a:r>
              <a:rPr lang="en-US" dirty="0" smtClean="0"/>
              <a:t>	 and pollution incl. all types of wastewater) </a:t>
            </a:r>
            <a:endParaRPr lang="en-US" dirty="0"/>
          </a:p>
          <a:p>
            <a:pPr>
              <a:buFont typeface="Wingdings" charset="2"/>
              <a:buChar char="q"/>
            </a:pPr>
            <a:r>
              <a:rPr lang="en-US" dirty="0"/>
              <a:t>SDG </a:t>
            </a:r>
            <a:r>
              <a:rPr lang="en-US" dirty="0" smtClean="0"/>
              <a:t>17</a:t>
            </a:r>
            <a:r>
              <a:rPr lang="en-US" dirty="0"/>
              <a:t> </a:t>
            </a:r>
            <a:r>
              <a:rPr lang="en-US" dirty="0" smtClean="0"/>
              <a:t>     -  Implementation and monitoring </a:t>
            </a:r>
          </a:p>
          <a:p>
            <a:pPr marL="0" indent="0">
              <a:buNone/>
            </a:pPr>
            <a:r>
              <a:rPr lang="en-US" i="1" dirty="0" smtClean="0"/>
              <a:t>(finance</a:t>
            </a:r>
            <a:r>
              <a:rPr lang="en-US" i="1" dirty="0"/>
              <a:t>, capacity building, trade, information and </a:t>
            </a:r>
            <a:r>
              <a:rPr lang="en-US" i="1" dirty="0" smtClean="0"/>
              <a:t> 			    communications </a:t>
            </a:r>
            <a:r>
              <a:rPr lang="en-US" i="1" dirty="0"/>
              <a:t>technology and data, monitoring and </a:t>
            </a:r>
            <a:r>
              <a:rPr lang="en-US" i="1" dirty="0" smtClean="0"/>
              <a:t>			    accountability) – part of the </a:t>
            </a:r>
            <a:r>
              <a:rPr lang="en-US" b="1" i="1" dirty="0" smtClean="0">
                <a:solidFill>
                  <a:srgbClr val="FF0000"/>
                </a:solidFill>
              </a:rPr>
              <a:t>progressive realization</a:t>
            </a:r>
            <a:endParaRPr lang="en-US" b="1" i="1" dirty="0">
              <a:solidFill>
                <a:srgbClr val="FF0000"/>
              </a:solidFill>
            </a:endParaRPr>
          </a:p>
          <a:p>
            <a:endParaRPr lang="en-US" dirty="0"/>
          </a:p>
        </p:txBody>
      </p:sp>
      <p:pic>
        <p:nvPicPr>
          <p:cNvPr id="4" name="Picture 3"/>
          <p:cNvPicPr>
            <a:picLocks noChangeAspect="1"/>
          </p:cNvPicPr>
          <p:nvPr/>
        </p:nvPicPr>
        <p:blipFill>
          <a:blip r:embed="rId2"/>
          <a:stretch>
            <a:fillRect/>
          </a:stretch>
        </p:blipFill>
        <p:spPr>
          <a:xfrm>
            <a:off x="7239000" y="0"/>
            <a:ext cx="4953000" cy="685800"/>
          </a:xfrm>
          <a:prstGeom prst="rect">
            <a:avLst/>
          </a:prstGeom>
        </p:spPr>
      </p:pic>
      <p:pic>
        <p:nvPicPr>
          <p:cNvPr id="5" name="Picture 4"/>
          <p:cNvPicPr>
            <a:picLocks noChangeAspect="1"/>
          </p:cNvPicPr>
          <p:nvPr/>
        </p:nvPicPr>
        <p:blipFill>
          <a:blip r:embed="rId3"/>
          <a:stretch>
            <a:fillRect/>
          </a:stretch>
        </p:blipFill>
        <p:spPr>
          <a:xfrm>
            <a:off x="8374566" y="1371601"/>
            <a:ext cx="3902926" cy="3802566"/>
          </a:xfrm>
          <a:prstGeom prst="rect">
            <a:avLst/>
          </a:prstGeom>
        </p:spPr>
      </p:pic>
    </p:spTree>
    <p:extLst>
      <p:ext uri="{BB962C8B-B14F-4D97-AF65-F5344CB8AC3E}">
        <p14:creationId xmlns:p14="http://schemas.microsoft.com/office/powerpoint/2010/main" val="9875350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ell MT" charset="0"/>
                <a:ea typeface="Bell MT" charset="0"/>
                <a:cs typeface="Bell MT" charset="0"/>
              </a:rPr>
              <a:t>Obligations to Respect, Protect, Fulfil</a:t>
            </a:r>
            <a:endParaRPr lang="en-US" b="1" dirty="0">
              <a:latin typeface="Bell MT" charset="0"/>
              <a:ea typeface="Bell MT" charset="0"/>
              <a:cs typeface="Bell MT" charset="0"/>
            </a:endParaRPr>
          </a:p>
        </p:txBody>
      </p:sp>
      <p:sp>
        <p:nvSpPr>
          <p:cNvPr id="3" name="Content Placeholder 2"/>
          <p:cNvSpPr>
            <a:spLocks noGrp="1"/>
          </p:cNvSpPr>
          <p:nvPr>
            <p:ph idx="1"/>
          </p:nvPr>
        </p:nvSpPr>
        <p:spPr/>
        <p:txBody>
          <a:bodyPr/>
          <a:lstStyle/>
          <a:p>
            <a:pPr marL="0" indent="0">
              <a:buNone/>
            </a:pPr>
            <a:r>
              <a:rPr lang="en-US" sz="4000" b="1" dirty="0" smtClean="0">
                <a:latin typeface="Bell MT" charset="0"/>
                <a:ea typeface="Bell MT" charset="0"/>
                <a:cs typeface="Bell MT" charset="0"/>
              </a:rPr>
              <a:t>Obligation </a:t>
            </a:r>
            <a:r>
              <a:rPr lang="en-US" sz="4000" b="1" dirty="0">
                <a:latin typeface="Bell MT" charset="0"/>
                <a:ea typeface="Bell MT" charset="0"/>
                <a:cs typeface="Bell MT" charset="0"/>
              </a:rPr>
              <a:t>to Respect</a:t>
            </a:r>
          </a:p>
          <a:p>
            <a:pPr marL="0" indent="0">
              <a:buNone/>
            </a:pPr>
            <a:r>
              <a:rPr lang="en-US" sz="3200" dirty="0">
                <a:latin typeface="Bell MT" charset="0"/>
                <a:ea typeface="Bell MT" charset="0"/>
                <a:cs typeface="Bell MT" charset="0"/>
              </a:rPr>
              <a:t>States should, at the primary level, </a:t>
            </a:r>
            <a:r>
              <a:rPr lang="en-US" sz="3200" i="1" dirty="0">
                <a:solidFill>
                  <a:srgbClr val="0070C0"/>
                </a:solidFill>
                <a:latin typeface="Bell MT" charset="0"/>
                <a:ea typeface="Bell MT" charset="0"/>
                <a:cs typeface="Bell MT" charset="0"/>
              </a:rPr>
              <a:t>respect the resources owned by the individual and the individual's freedom </a:t>
            </a:r>
            <a:r>
              <a:rPr lang="en-US" sz="3200" i="1" dirty="0">
                <a:latin typeface="Bell MT" charset="0"/>
                <a:ea typeface="Bell MT" charset="0"/>
                <a:cs typeface="Bell MT" charset="0"/>
              </a:rPr>
              <a:t>to find a job of preference, to make optimal use of her or his own knowledge and to take the necessary actions and use the necessary resources </a:t>
            </a:r>
            <a:r>
              <a:rPr lang="en-US" sz="3200" dirty="0">
                <a:latin typeface="Bell MT" charset="0"/>
                <a:ea typeface="Bell MT" charset="0"/>
                <a:cs typeface="Bell MT" charset="0"/>
              </a:rPr>
              <a:t>- alone or in association with others - to satisfy his or her own needs.</a:t>
            </a:r>
          </a:p>
          <a:p>
            <a:endParaRPr lang="en-US" dirty="0">
              <a:latin typeface="Bell MT" charset="0"/>
              <a:ea typeface="Bell MT" charset="0"/>
              <a:cs typeface="Bell MT" charset="0"/>
            </a:endParaRPr>
          </a:p>
        </p:txBody>
      </p:sp>
    </p:spTree>
    <p:extLst>
      <p:ext uri="{BB962C8B-B14F-4D97-AF65-F5344CB8AC3E}">
        <p14:creationId xmlns:p14="http://schemas.microsoft.com/office/powerpoint/2010/main" val="474754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784"/>
            <a:ext cx="12192000" cy="789897"/>
          </a:xfrm>
        </p:spPr>
        <p:txBody>
          <a:bodyPr>
            <a:normAutofit fontScale="90000"/>
          </a:bodyPr>
          <a:lstStyle/>
          <a:p>
            <a:pPr algn="ctr"/>
            <a:r>
              <a:rPr lang="en-US" b="1" dirty="0" smtClean="0"/>
              <a:t/>
            </a:r>
            <a:br>
              <a:rPr lang="en-US" b="1" dirty="0" smtClean="0"/>
            </a:br>
            <a:r>
              <a:rPr lang="en-US" b="1" dirty="0" smtClean="0">
                <a:latin typeface="Bell MT" charset="0"/>
                <a:ea typeface="Bell MT" charset="0"/>
                <a:cs typeface="Bell MT" charset="0"/>
              </a:rPr>
              <a:t>State Obligation </a:t>
            </a:r>
            <a:r>
              <a:rPr lang="en-US" b="1" dirty="0">
                <a:latin typeface="Bell MT" charset="0"/>
                <a:ea typeface="Bell MT" charset="0"/>
                <a:cs typeface="Bell MT" charset="0"/>
              </a:rPr>
              <a:t>to Protect</a:t>
            </a:r>
            <a:br>
              <a:rPr lang="en-US" b="1" dirty="0">
                <a:latin typeface="Bell MT" charset="0"/>
                <a:ea typeface="Bell MT" charset="0"/>
                <a:cs typeface="Bell MT" charset="0"/>
              </a:rPr>
            </a:br>
            <a:endParaRPr lang="en-US" b="1" dirty="0">
              <a:latin typeface="Bell MT" charset="0"/>
              <a:ea typeface="Bell MT" charset="0"/>
              <a:cs typeface="Bell MT" charset="0"/>
            </a:endParaRPr>
          </a:p>
        </p:txBody>
      </p:sp>
      <p:sp>
        <p:nvSpPr>
          <p:cNvPr id="3" name="Content Placeholder 2"/>
          <p:cNvSpPr>
            <a:spLocks noGrp="1"/>
          </p:cNvSpPr>
          <p:nvPr>
            <p:ph idx="1"/>
          </p:nvPr>
        </p:nvSpPr>
        <p:spPr>
          <a:xfrm>
            <a:off x="838200" y="883682"/>
            <a:ext cx="10515600" cy="5293281"/>
          </a:xfrm>
        </p:spPr>
        <p:txBody>
          <a:bodyPr>
            <a:normAutofit/>
          </a:bodyPr>
          <a:lstStyle/>
          <a:p>
            <a:pPr marL="0" indent="0">
              <a:buNone/>
            </a:pPr>
            <a:r>
              <a:rPr lang="en-US" u="sng" dirty="0" smtClean="0"/>
              <a:t>Primary level</a:t>
            </a:r>
            <a:r>
              <a:rPr lang="en-US" dirty="0"/>
              <a:t>:</a:t>
            </a:r>
            <a:r>
              <a:rPr lang="en-US" dirty="0" smtClean="0"/>
              <a:t> </a:t>
            </a:r>
            <a:r>
              <a:rPr lang="en-US" dirty="0"/>
              <a:t>the </a:t>
            </a:r>
            <a:r>
              <a:rPr lang="en-US" dirty="0">
                <a:solidFill>
                  <a:srgbClr val="0070C0"/>
                </a:solidFill>
              </a:rPr>
              <a:t>state cannot, be passive </a:t>
            </a:r>
            <a:r>
              <a:rPr lang="en-US" dirty="0"/>
              <a:t>in its acknowledgement of these rights and freedoms as </a:t>
            </a:r>
            <a:r>
              <a:rPr lang="en-US" i="1" dirty="0">
                <a:solidFill>
                  <a:srgbClr val="0070C0"/>
                </a:solidFill>
              </a:rPr>
              <a:t>third parties are likely to interfere negatively</a:t>
            </a:r>
            <a:r>
              <a:rPr lang="en-US" dirty="0">
                <a:solidFill>
                  <a:srgbClr val="0070C0"/>
                </a:solidFill>
              </a:rPr>
              <a:t> </a:t>
            </a:r>
            <a:r>
              <a:rPr lang="en-US" dirty="0"/>
              <a:t>with the possible options that individuals or groups otherwise might have had to satisfy their own needs. </a:t>
            </a:r>
            <a:endParaRPr lang="en-US" dirty="0" smtClean="0"/>
          </a:p>
          <a:p>
            <a:pPr marL="0" indent="0">
              <a:buNone/>
            </a:pPr>
            <a:r>
              <a:rPr lang="en-US" u="sng" dirty="0"/>
              <a:t>S</a:t>
            </a:r>
            <a:r>
              <a:rPr lang="en-US" u="sng" dirty="0" smtClean="0"/>
              <a:t>econdary </a:t>
            </a:r>
            <a:r>
              <a:rPr lang="en-US" u="sng" dirty="0"/>
              <a:t>level </a:t>
            </a:r>
            <a:r>
              <a:rPr lang="en-US" u="sng" dirty="0" smtClean="0"/>
              <a:t> - </a:t>
            </a:r>
            <a:r>
              <a:rPr lang="en-US" dirty="0" smtClean="0"/>
              <a:t>often </a:t>
            </a:r>
            <a:r>
              <a:rPr lang="en-US" dirty="0"/>
              <a:t>spelt out and </a:t>
            </a:r>
            <a:r>
              <a:rPr lang="en-US" dirty="0">
                <a:solidFill>
                  <a:srgbClr val="0070C0"/>
                </a:solidFill>
              </a:rPr>
              <a:t>clarified in national legislation  </a:t>
            </a:r>
            <a:r>
              <a:rPr lang="en-US" dirty="0"/>
              <a:t>within the given context  of the </a:t>
            </a:r>
            <a:r>
              <a:rPr lang="en-US" dirty="0" smtClean="0"/>
              <a:t>State </a:t>
            </a:r>
          </a:p>
          <a:p>
            <a:pPr marL="457200" lvl="1" indent="0">
              <a:buNone/>
            </a:pPr>
            <a:r>
              <a:rPr lang="en-US" dirty="0" smtClean="0"/>
              <a:t>-  </a:t>
            </a:r>
            <a:r>
              <a:rPr lang="en-US" dirty="0" err="1" smtClean="0">
                <a:solidFill>
                  <a:srgbClr val="0070C0"/>
                </a:solidFill>
              </a:rPr>
              <a:t>incl.active</a:t>
            </a:r>
            <a:r>
              <a:rPr lang="en-US" dirty="0" smtClean="0">
                <a:solidFill>
                  <a:srgbClr val="0070C0"/>
                </a:solidFill>
              </a:rPr>
              <a:t> </a:t>
            </a:r>
            <a:r>
              <a:rPr lang="en-US" dirty="0">
                <a:solidFill>
                  <a:srgbClr val="0070C0"/>
                </a:solidFill>
              </a:rPr>
              <a:t>protection against </a:t>
            </a:r>
            <a:r>
              <a:rPr lang="en-US" dirty="0"/>
              <a:t>other, more assertive or aggressive subjects, in particular against more powerful economic interests. </a:t>
            </a:r>
            <a:endParaRPr lang="en-US" dirty="0" smtClean="0"/>
          </a:p>
          <a:p>
            <a:pPr marL="457200" lvl="1" indent="0">
              <a:buNone/>
            </a:pPr>
            <a:r>
              <a:rPr lang="en-US" dirty="0" smtClean="0"/>
              <a:t>-protection from fraud</a:t>
            </a:r>
            <a:r>
              <a:rPr lang="en-US" dirty="0"/>
              <a:t>, unethical </a:t>
            </a:r>
            <a:r>
              <a:rPr lang="en-US" dirty="0" err="1"/>
              <a:t>behaviour</a:t>
            </a:r>
            <a:r>
              <a:rPr lang="en-US" dirty="0"/>
              <a:t> in trade and contractual relations, and the marketing and dumping of hazardous or dangerous products.</a:t>
            </a:r>
          </a:p>
          <a:p>
            <a:pPr marL="0" indent="0">
              <a:buNone/>
            </a:pPr>
            <a:r>
              <a:rPr lang="en-US" u="sng" dirty="0" smtClean="0"/>
              <a:t>Tertiary level: - </a:t>
            </a:r>
            <a:r>
              <a:rPr lang="en-US" i="1" dirty="0" smtClean="0"/>
              <a:t>obligation </a:t>
            </a:r>
            <a:r>
              <a:rPr lang="en-US" i="1" dirty="0"/>
              <a:t>to facilitate opportunities</a:t>
            </a:r>
            <a:r>
              <a:rPr lang="en-US" dirty="0"/>
              <a:t> by which the rights listed can be enjoyed </a:t>
            </a:r>
            <a:endParaRPr lang="en-US" u="sng" dirty="0"/>
          </a:p>
          <a:p>
            <a:pPr marL="0" indent="0">
              <a:buNone/>
            </a:pPr>
            <a:endParaRPr lang="en-US" dirty="0"/>
          </a:p>
          <a:p>
            <a:endParaRPr lang="en-US" dirty="0"/>
          </a:p>
        </p:txBody>
      </p:sp>
    </p:spTree>
    <p:extLst>
      <p:ext uri="{BB962C8B-B14F-4D97-AF65-F5344CB8AC3E}">
        <p14:creationId xmlns:p14="http://schemas.microsoft.com/office/powerpoint/2010/main" val="11535848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2030"/>
            <a:ext cx="10515600" cy="1207478"/>
          </a:xfrm>
        </p:spPr>
        <p:txBody>
          <a:bodyPr>
            <a:normAutofit fontScale="90000"/>
          </a:bodyPr>
          <a:lstStyle/>
          <a:p>
            <a:pPr algn="ctr"/>
            <a:r>
              <a:rPr lang="en-US" b="1" dirty="0">
                <a:latin typeface="Bell MT" charset="0"/>
                <a:ea typeface="Bell MT" charset="0"/>
                <a:cs typeface="Bell MT" charset="0"/>
              </a:rPr>
              <a:t>States Obligation to Fulfil</a:t>
            </a:r>
            <a:br>
              <a:rPr lang="en-US" b="1" dirty="0">
                <a:latin typeface="Bell MT" charset="0"/>
                <a:ea typeface="Bell MT" charset="0"/>
                <a:cs typeface="Bell MT" charset="0"/>
              </a:rPr>
            </a:br>
            <a:endParaRPr lang="en-US" b="1" dirty="0">
              <a:latin typeface="Bell MT" charset="0"/>
              <a:ea typeface="Bell MT" charset="0"/>
              <a:cs typeface="Bell MT" charset="0"/>
            </a:endParaRPr>
          </a:p>
        </p:txBody>
      </p:sp>
      <p:sp>
        <p:nvSpPr>
          <p:cNvPr id="3" name="Content Placeholder 2"/>
          <p:cNvSpPr>
            <a:spLocks noGrp="1"/>
          </p:cNvSpPr>
          <p:nvPr>
            <p:ph idx="1"/>
          </p:nvPr>
        </p:nvSpPr>
        <p:spPr>
          <a:xfrm>
            <a:off x="838200" y="1066800"/>
            <a:ext cx="10515600" cy="5650523"/>
          </a:xfrm>
        </p:spPr>
        <p:txBody>
          <a:bodyPr>
            <a:normAutofit fontScale="92500" lnSpcReduction="10000"/>
          </a:bodyPr>
          <a:lstStyle/>
          <a:p>
            <a:pPr marL="0" indent="0">
              <a:buNone/>
            </a:pPr>
            <a:r>
              <a:rPr lang="en-US" dirty="0"/>
              <a:t> </a:t>
            </a:r>
            <a:r>
              <a:rPr lang="en-US" dirty="0" smtClean="0"/>
              <a:t>General Duty  to </a:t>
            </a:r>
            <a:r>
              <a:rPr lang="en-US" b="1" dirty="0">
                <a:solidFill>
                  <a:srgbClr val="0070C0"/>
                </a:solidFill>
              </a:rPr>
              <a:t>fulfil their human rights obligations</a:t>
            </a:r>
            <a:r>
              <a:rPr lang="en-US" dirty="0">
                <a:solidFill>
                  <a:srgbClr val="0070C0"/>
                </a:solidFill>
              </a:rPr>
              <a:t> include a </a:t>
            </a:r>
            <a:r>
              <a:rPr lang="en-US" b="1" dirty="0">
                <a:solidFill>
                  <a:srgbClr val="0070C0"/>
                </a:solidFill>
              </a:rPr>
              <a:t>duty to protect the biodiversity </a:t>
            </a:r>
            <a:r>
              <a:rPr lang="en-US" dirty="0"/>
              <a:t>on which those rights depend. In addition to that general </a:t>
            </a:r>
            <a:r>
              <a:rPr lang="en-US" dirty="0" smtClean="0"/>
              <a:t>duty.</a:t>
            </a:r>
          </a:p>
          <a:p>
            <a:pPr marL="0" indent="0">
              <a:buNone/>
            </a:pPr>
            <a:r>
              <a:rPr lang="en-US" b="1" dirty="0" smtClean="0">
                <a:solidFill>
                  <a:srgbClr val="C00000"/>
                </a:solidFill>
              </a:rPr>
              <a:t>Specific </a:t>
            </a:r>
            <a:r>
              <a:rPr lang="en-US" b="1" dirty="0">
                <a:solidFill>
                  <a:srgbClr val="C00000"/>
                </a:solidFill>
              </a:rPr>
              <a:t>duties</a:t>
            </a:r>
            <a:r>
              <a:rPr lang="en-US" dirty="0">
                <a:solidFill>
                  <a:srgbClr val="C00000"/>
                </a:solidFill>
              </a:rPr>
              <a:t>, </a:t>
            </a:r>
            <a:r>
              <a:rPr lang="en-US" dirty="0"/>
              <a:t>which include:</a:t>
            </a:r>
          </a:p>
          <a:p>
            <a:pPr lvl="1"/>
            <a:r>
              <a:rPr lang="en-US" b="1" dirty="0"/>
              <a:t>public information</a:t>
            </a:r>
            <a:r>
              <a:rPr lang="en-US" dirty="0"/>
              <a:t> about measures that adversely affect biodiversity, </a:t>
            </a:r>
          </a:p>
          <a:p>
            <a:pPr lvl="1"/>
            <a:r>
              <a:rPr lang="en-US" dirty="0"/>
              <a:t>providing for the </a:t>
            </a:r>
            <a:r>
              <a:rPr lang="en-US" b="1" dirty="0"/>
              <a:t>participation of citizens</a:t>
            </a:r>
            <a:r>
              <a:rPr lang="en-US" dirty="0"/>
              <a:t> </a:t>
            </a:r>
            <a:r>
              <a:rPr lang="en-US" b="1" dirty="0"/>
              <a:t>in biodiversity-related decisions</a:t>
            </a:r>
            <a:r>
              <a:rPr lang="en-US" dirty="0"/>
              <a:t> and </a:t>
            </a:r>
          </a:p>
          <a:p>
            <a:pPr lvl="1"/>
            <a:r>
              <a:rPr lang="en-US" dirty="0"/>
              <a:t>providing </a:t>
            </a:r>
            <a:r>
              <a:rPr lang="en-US" b="1" dirty="0"/>
              <a:t>access to effective remedies</a:t>
            </a:r>
            <a:r>
              <a:rPr lang="en-US" dirty="0"/>
              <a:t> in cases of biodiversity loss and </a:t>
            </a:r>
            <a:r>
              <a:rPr lang="en-US" dirty="0" smtClean="0"/>
              <a:t>degradation</a:t>
            </a:r>
            <a:r>
              <a:rPr lang="en-US" dirty="0"/>
              <a:t>. </a:t>
            </a:r>
            <a:endParaRPr lang="en-US" dirty="0" smtClean="0"/>
          </a:p>
          <a:p>
            <a:pPr marL="0" indent="0">
              <a:buNone/>
            </a:pPr>
            <a:endParaRPr lang="en-US" dirty="0" smtClean="0"/>
          </a:p>
          <a:p>
            <a:pPr marL="0" indent="0">
              <a:buNone/>
            </a:pPr>
            <a:r>
              <a:rPr lang="en-US" dirty="0" smtClean="0"/>
              <a:t>Obligation consists </a:t>
            </a:r>
            <a:r>
              <a:rPr lang="en-US" dirty="0"/>
              <a:t>of the </a:t>
            </a:r>
            <a:r>
              <a:rPr lang="en-US" i="1" dirty="0">
                <a:solidFill>
                  <a:srgbClr val="0070C0"/>
                </a:solidFill>
              </a:rPr>
              <a:t>direct provision of basic needs such as food or resources </a:t>
            </a:r>
            <a:r>
              <a:rPr lang="en-US" dirty="0"/>
              <a:t>which can be used for food (through direct food aid or social security) when no other possibility exists, for example: </a:t>
            </a:r>
          </a:p>
          <a:p>
            <a:pPr lvl="1"/>
            <a:r>
              <a:rPr lang="en-US" dirty="0"/>
              <a:t>when unemployment sets in (such as during economic recession); </a:t>
            </a:r>
          </a:p>
          <a:p>
            <a:pPr lvl="1"/>
            <a:r>
              <a:rPr lang="en-US" dirty="0"/>
              <a:t>for the disadvantaged and elderly; </a:t>
            </a:r>
          </a:p>
          <a:p>
            <a:pPr lvl="1"/>
            <a:r>
              <a:rPr lang="en-US" dirty="0"/>
              <a:t>during </a:t>
            </a:r>
            <a:r>
              <a:rPr lang="en-US" dirty="0" err="1"/>
              <a:t>e</a:t>
            </a:r>
            <a:r>
              <a:rPr lang="en-US" dirty="0" err="1" smtClean="0"/>
              <a:t>megergencies</a:t>
            </a:r>
            <a:r>
              <a:rPr lang="en-US" dirty="0" smtClean="0"/>
              <a:t> sudden </a:t>
            </a:r>
            <a:r>
              <a:rPr lang="en-US" dirty="0"/>
              <a:t>situations of crisis or disaster; and </a:t>
            </a:r>
          </a:p>
          <a:p>
            <a:pPr lvl="1"/>
            <a:r>
              <a:rPr lang="en-US" dirty="0"/>
              <a:t>for those who are marginalized (as a result of, for example, structural transformations in the economy and production).</a:t>
            </a:r>
          </a:p>
          <a:p>
            <a:pPr lvl="2"/>
            <a:endParaRPr lang="en-US" dirty="0"/>
          </a:p>
        </p:txBody>
      </p:sp>
    </p:spTree>
    <p:extLst>
      <p:ext uri="{BB962C8B-B14F-4D97-AF65-F5344CB8AC3E}">
        <p14:creationId xmlns:p14="http://schemas.microsoft.com/office/powerpoint/2010/main" val="15813799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90054" r="-130"/>
          <a:stretch/>
        </p:blipFill>
        <p:spPr>
          <a:xfrm>
            <a:off x="9252123" y="4794947"/>
            <a:ext cx="479805" cy="470369"/>
          </a:xfrm>
          <a:prstGeom prst="rect">
            <a:avLst/>
          </a:prstGeom>
        </p:spPr>
      </p:pic>
      <p:pic>
        <p:nvPicPr>
          <p:cNvPr id="18" name="Picture 17" descr="Screen Clippi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80566" r="9732"/>
          <a:stretch/>
        </p:blipFill>
        <p:spPr>
          <a:xfrm>
            <a:off x="9059789" y="4104074"/>
            <a:ext cx="462044" cy="470369"/>
          </a:xfrm>
          <a:prstGeom prst="rect">
            <a:avLst/>
          </a:prstGeom>
        </p:spPr>
      </p:pic>
      <p:pic>
        <p:nvPicPr>
          <p:cNvPr id="19" name="Picture 18" descr="Screen Clippi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0893" r="19770"/>
          <a:stretch/>
        </p:blipFill>
        <p:spPr>
          <a:xfrm>
            <a:off x="8444861" y="3433094"/>
            <a:ext cx="444608" cy="470369"/>
          </a:xfrm>
          <a:prstGeom prst="rect">
            <a:avLst/>
          </a:prstGeom>
        </p:spPr>
      </p:pic>
      <p:pic>
        <p:nvPicPr>
          <p:cNvPr id="20" name="Picture 19"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l="61038" r="29442"/>
          <a:stretch/>
        </p:blipFill>
        <p:spPr>
          <a:xfrm>
            <a:off x="7689772" y="2971763"/>
            <a:ext cx="453326" cy="470369"/>
          </a:xfrm>
          <a:prstGeom prst="rect">
            <a:avLst/>
          </a:prstGeom>
        </p:spPr>
      </p:pic>
      <p:pic>
        <p:nvPicPr>
          <p:cNvPr id="21" name="Picture 20"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l="51366" r="38748"/>
          <a:stretch/>
        </p:blipFill>
        <p:spPr>
          <a:xfrm>
            <a:off x="6493078" y="2439921"/>
            <a:ext cx="470762" cy="470369"/>
          </a:xfrm>
          <a:prstGeom prst="rect">
            <a:avLst/>
          </a:prstGeom>
        </p:spPr>
      </p:pic>
      <p:pic>
        <p:nvPicPr>
          <p:cNvPr id="22" name="Picture 21"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l="38582" r="50983"/>
          <a:stretch/>
        </p:blipFill>
        <p:spPr>
          <a:xfrm>
            <a:off x="5348424" y="2450187"/>
            <a:ext cx="496914" cy="470369"/>
          </a:xfrm>
          <a:prstGeom prst="rect">
            <a:avLst/>
          </a:prstGeom>
        </p:spPr>
      </p:pic>
      <p:pic>
        <p:nvPicPr>
          <p:cNvPr id="23" name="Picture 22"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l="29093" r="61021"/>
          <a:stretch/>
        </p:blipFill>
        <p:spPr>
          <a:xfrm>
            <a:off x="4149412" y="2971763"/>
            <a:ext cx="470762" cy="470369"/>
          </a:xfrm>
          <a:prstGeom prst="rect">
            <a:avLst/>
          </a:prstGeom>
        </p:spPr>
      </p:pic>
      <p:pic>
        <p:nvPicPr>
          <p:cNvPr id="24" name="Picture 23"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l="19237" r="70877"/>
          <a:stretch/>
        </p:blipFill>
        <p:spPr>
          <a:xfrm>
            <a:off x="3534257" y="3433093"/>
            <a:ext cx="470761" cy="470369"/>
          </a:xfrm>
          <a:prstGeom prst="rect">
            <a:avLst/>
          </a:prstGeom>
        </p:spPr>
      </p:pic>
      <p:pic>
        <p:nvPicPr>
          <p:cNvPr id="25" name="Picture 24"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l="9565" r="80915"/>
          <a:stretch/>
        </p:blipFill>
        <p:spPr>
          <a:xfrm>
            <a:off x="3029951" y="4060693"/>
            <a:ext cx="453326" cy="470369"/>
          </a:xfrm>
          <a:prstGeom prst="rect">
            <a:avLst/>
          </a:prstGeom>
        </p:spPr>
      </p:pic>
      <p:pic>
        <p:nvPicPr>
          <p:cNvPr id="26" name="Picture 25"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r="90221"/>
          <a:stretch/>
        </p:blipFill>
        <p:spPr>
          <a:xfrm>
            <a:off x="2640060" y="4794947"/>
            <a:ext cx="465676" cy="470369"/>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2406" y="4339258"/>
            <a:ext cx="4182374" cy="1058582"/>
          </a:xfrm>
          <a:prstGeom prst="rect">
            <a:avLst/>
          </a:prstGeom>
        </p:spPr>
      </p:pic>
      <p:sp>
        <p:nvSpPr>
          <p:cNvPr id="29" name="TextBox 28"/>
          <p:cNvSpPr txBox="1"/>
          <p:nvPr/>
        </p:nvSpPr>
        <p:spPr>
          <a:xfrm>
            <a:off x="7802881" y="4868550"/>
            <a:ext cx="1413809" cy="323165"/>
          </a:xfrm>
          <a:prstGeom prst="rect">
            <a:avLst/>
          </a:prstGeom>
          <a:noFill/>
        </p:spPr>
        <p:txBody>
          <a:bodyPr wrap="square" rtlCol="0">
            <a:spAutoFit/>
          </a:bodyPr>
          <a:lstStyle/>
          <a:p>
            <a:r>
              <a:rPr lang="en-GB" sz="1500" dirty="0"/>
              <a:t>SUSTAINABILITY</a:t>
            </a:r>
          </a:p>
        </p:txBody>
      </p:sp>
      <p:sp>
        <p:nvSpPr>
          <p:cNvPr id="30" name="TextBox 29"/>
          <p:cNvSpPr txBox="1"/>
          <p:nvPr/>
        </p:nvSpPr>
        <p:spPr>
          <a:xfrm>
            <a:off x="7689772" y="4207897"/>
            <a:ext cx="1370017" cy="323165"/>
          </a:xfrm>
          <a:prstGeom prst="rect">
            <a:avLst/>
          </a:prstGeom>
          <a:noFill/>
        </p:spPr>
        <p:txBody>
          <a:bodyPr wrap="square" rtlCol="0">
            <a:spAutoFit/>
          </a:bodyPr>
          <a:lstStyle/>
          <a:p>
            <a:r>
              <a:rPr lang="en-GB" sz="1500" dirty="0"/>
              <a:t>PARTICIPATION</a:t>
            </a:r>
          </a:p>
        </p:txBody>
      </p:sp>
      <p:sp>
        <p:nvSpPr>
          <p:cNvPr id="31" name="TextBox 30"/>
          <p:cNvSpPr txBox="1"/>
          <p:nvPr/>
        </p:nvSpPr>
        <p:spPr>
          <a:xfrm>
            <a:off x="6858986" y="3555748"/>
            <a:ext cx="1585877" cy="323165"/>
          </a:xfrm>
          <a:prstGeom prst="rect">
            <a:avLst/>
          </a:prstGeom>
          <a:noFill/>
        </p:spPr>
        <p:txBody>
          <a:bodyPr wrap="square" rtlCol="0">
            <a:spAutoFit/>
          </a:bodyPr>
          <a:lstStyle/>
          <a:p>
            <a:pPr algn="r"/>
            <a:r>
              <a:rPr lang="en-GB" sz="1500" dirty="0"/>
              <a:t>ACCOUNTABILITY</a:t>
            </a:r>
          </a:p>
        </p:txBody>
      </p:sp>
      <p:sp>
        <p:nvSpPr>
          <p:cNvPr id="32" name="TextBox 31"/>
          <p:cNvSpPr txBox="1"/>
          <p:nvPr/>
        </p:nvSpPr>
        <p:spPr>
          <a:xfrm>
            <a:off x="6016252" y="2993201"/>
            <a:ext cx="1701514" cy="553998"/>
          </a:xfrm>
          <a:prstGeom prst="rect">
            <a:avLst/>
          </a:prstGeom>
          <a:noFill/>
        </p:spPr>
        <p:txBody>
          <a:bodyPr wrap="square" rtlCol="0">
            <a:spAutoFit/>
          </a:bodyPr>
          <a:lstStyle/>
          <a:p>
            <a:pPr algn="r"/>
            <a:r>
              <a:rPr lang="en-GB" sz="1500" dirty="0"/>
              <a:t>NON-DISCRIMINATION</a:t>
            </a:r>
          </a:p>
        </p:txBody>
      </p:sp>
      <p:sp>
        <p:nvSpPr>
          <p:cNvPr id="33" name="TextBox 32"/>
          <p:cNvSpPr txBox="1"/>
          <p:nvPr/>
        </p:nvSpPr>
        <p:spPr>
          <a:xfrm>
            <a:off x="6963840" y="2407201"/>
            <a:ext cx="1547178" cy="553998"/>
          </a:xfrm>
          <a:prstGeom prst="rect">
            <a:avLst/>
          </a:prstGeom>
          <a:noFill/>
        </p:spPr>
        <p:txBody>
          <a:bodyPr wrap="square" rtlCol="0">
            <a:spAutoFit/>
          </a:bodyPr>
          <a:lstStyle/>
          <a:p>
            <a:r>
              <a:rPr lang="en-GB" sz="1500" dirty="0"/>
              <a:t>ACCESS TO INFORMATION</a:t>
            </a:r>
          </a:p>
        </p:txBody>
      </p:sp>
      <p:sp>
        <p:nvSpPr>
          <p:cNvPr id="34" name="TextBox 33"/>
          <p:cNvSpPr txBox="1"/>
          <p:nvPr/>
        </p:nvSpPr>
        <p:spPr>
          <a:xfrm>
            <a:off x="3760820" y="2546653"/>
            <a:ext cx="1547178" cy="323165"/>
          </a:xfrm>
          <a:prstGeom prst="rect">
            <a:avLst/>
          </a:prstGeom>
          <a:noFill/>
        </p:spPr>
        <p:txBody>
          <a:bodyPr wrap="square" rtlCol="0">
            <a:spAutoFit/>
          </a:bodyPr>
          <a:lstStyle/>
          <a:p>
            <a:pPr algn="r"/>
            <a:r>
              <a:rPr lang="en-GB" sz="1500" dirty="0"/>
              <a:t>AVAILABILITY</a:t>
            </a:r>
          </a:p>
        </p:txBody>
      </p:sp>
      <p:sp>
        <p:nvSpPr>
          <p:cNvPr id="35" name="TextBox 34"/>
          <p:cNvSpPr txBox="1"/>
          <p:nvPr/>
        </p:nvSpPr>
        <p:spPr>
          <a:xfrm>
            <a:off x="4828946" y="3051619"/>
            <a:ext cx="1547178" cy="323165"/>
          </a:xfrm>
          <a:prstGeom prst="rect">
            <a:avLst/>
          </a:prstGeom>
          <a:noFill/>
        </p:spPr>
        <p:txBody>
          <a:bodyPr wrap="square" rtlCol="0">
            <a:spAutoFit/>
          </a:bodyPr>
          <a:lstStyle/>
          <a:p>
            <a:r>
              <a:rPr lang="en-GB" sz="1500" dirty="0"/>
              <a:t>QUALITY</a:t>
            </a:r>
          </a:p>
        </p:txBody>
      </p:sp>
      <p:sp>
        <p:nvSpPr>
          <p:cNvPr id="36" name="TextBox 35"/>
          <p:cNvSpPr txBox="1"/>
          <p:nvPr/>
        </p:nvSpPr>
        <p:spPr>
          <a:xfrm>
            <a:off x="4105527" y="3544077"/>
            <a:ext cx="1547178" cy="323165"/>
          </a:xfrm>
          <a:prstGeom prst="rect">
            <a:avLst/>
          </a:prstGeom>
          <a:noFill/>
        </p:spPr>
        <p:txBody>
          <a:bodyPr wrap="square" rtlCol="0">
            <a:spAutoFit/>
          </a:bodyPr>
          <a:lstStyle/>
          <a:p>
            <a:r>
              <a:rPr lang="en-GB" sz="1500" dirty="0"/>
              <a:t>AFFORDABILITY</a:t>
            </a:r>
          </a:p>
        </p:txBody>
      </p:sp>
      <p:sp>
        <p:nvSpPr>
          <p:cNvPr id="37" name="TextBox 36"/>
          <p:cNvSpPr txBox="1"/>
          <p:nvPr/>
        </p:nvSpPr>
        <p:spPr>
          <a:xfrm>
            <a:off x="3550457" y="4176362"/>
            <a:ext cx="1547178" cy="323165"/>
          </a:xfrm>
          <a:prstGeom prst="rect">
            <a:avLst/>
          </a:prstGeom>
          <a:noFill/>
        </p:spPr>
        <p:txBody>
          <a:bodyPr wrap="square" rtlCol="0">
            <a:spAutoFit/>
          </a:bodyPr>
          <a:lstStyle/>
          <a:p>
            <a:r>
              <a:rPr lang="en-GB" sz="1500" dirty="0"/>
              <a:t>ACCEPTABILITY</a:t>
            </a:r>
          </a:p>
        </p:txBody>
      </p:sp>
      <p:sp>
        <p:nvSpPr>
          <p:cNvPr id="38" name="TextBox 37"/>
          <p:cNvSpPr txBox="1"/>
          <p:nvPr/>
        </p:nvSpPr>
        <p:spPr>
          <a:xfrm>
            <a:off x="3209489" y="4868550"/>
            <a:ext cx="1547178" cy="323165"/>
          </a:xfrm>
          <a:prstGeom prst="rect">
            <a:avLst/>
          </a:prstGeom>
          <a:noFill/>
        </p:spPr>
        <p:txBody>
          <a:bodyPr wrap="square" rtlCol="0">
            <a:spAutoFit/>
          </a:bodyPr>
          <a:lstStyle/>
          <a:p>
            <a:r>
              <a:rPr lang="en-GB" sz="1500" dirty="0"/>
              <a:t>ACCESSIBILITY</a:t>
            </a:r>
          </a:p>
        </p:txBody>
      </p:sp>
      <p:sp>
        <p:nvSpPr>
          <p:cNvPr id="2" name="Rectangle 1"/>
          <p:cNvSpPr/>
          <p:nvPr/>
        </p:nvSpPr>
        <p:spPr>
          <a:xfrm>
            <a:off x="6507867" y="1545389"/>
            <a:ext cx="3780122" cy="369332"/>
          </a:xfrm>
          <a:prstGeom prst="rect">
            <a:avLst/>
          </a:prstGeom>
        </p:spPr>
        <p:txBody>
          <a:bodyPr wrap="square">
            <a:spAutoFit/>
          </a:bodyPr>
          <a:lstStyle/>
          <a:p>
            <a:pPr>
              <a:spcAft>
                <a:spcPts val="900"/>
              </a:spcAft>
            </a:pPr>
            <a:r>
              <a:rPr lang="en-US" b="1" dirty="0">
                <a:solidFill>
                  <a:srgbClr val="0D6FB3"/>
                </a:solidFill>
                <a:ea typeface="Times New Roman" panose="02020603050405020304" pitchFamily="18" charset="0"/>
                <a:cs typeface="Times New Roman" panose="02020603050405020304" pitchFamily="18" charset="0"/>
              </a:rPr>
              <a:t>Procedural aspects (HR principles)</a:t>
            </a:r>
            <a:endParaRPr lang="en-GB" dirty="0">
              <a:solidFill>
                <a:srgbClr val="0D6FB3"/>
              </a:solidFill>
              <a:ea typeface="Times New Roman" panose="02020603050405020304" pitchFamily="18" charset="0"/>
              <a:cs typeface="Times New Roman" panose="02020603050405020304" pitchFamily="18" charset="0"/>
            </a:endParaRPr>
          </a:p>
        </p:txBody>
      </p:sp>
      <p:sp>
        <p:nvSpPr>
          <p:cNvPr id="39" name="Rectangle 38"/>
          <p:cNvSpPr/>
          <p:nvPr/>
        </p:nvSpPr>
        <p:spPr>
          <a:xfrm>
            <a:off x="1586346" y="1545390"/>
            <a:ext cx="4351035" cy="369332"/>
          </a:xfrm>
          <a:prstGeom prst="rect">
            <a:avLst/>
          </a:prstGeom>
        </p:spPr>
        <p:txBody>
          <a:bodyPr wrap="square">
            <a:spAutoFit/>
          </a:bodyPr>
          <a:lstStyle/>
          <a:p>
            <a:pPr algn="r">
              <a:spcAft>
                <a:spcPts val="900"/>
              </a:spcAft>
            </a:pPr>
            <a:r>
              <a:rPr lang="en-US" b="1" dirty="0">
                <a:solidFill>
                  <a:srgbClr val="0D6FB3"/>
                </a:solidFill>
                <a:ea typeface="Times New Roman" panose="02020603050405020304" pitchFamily="18" charset="0"/>
                <a:cs typeface="Times New Roman" panose="02020603050405020304" pitchFamily="18" charset="0"/>
              </a:rPr>
              <a:t>Normative content of the right (criteria)</a:t>
            </a:r>
            <a:endParaRPr lang="en-GB" b="1" dirty="0">
              <a:solidFill>
                <a:srgbClr val="0D6FB3"/>
              </a:solidFill>
              <a:ea typeface="Times New Roman" panose="02020603050405020304" pitchFamily="18" charset="0"/>
              <a:cs typeface="Times New Roman" panose="02020603050405020304" pitchFamily="18" charset="0"/>
            </a:endParaRPr>
          </a:p>
        </p:txBody>
      </p:sp>
      <p:cxnSp>
        <p:nvCxnSpPr>
          <p:cNvPr id="15" name="Connecteur droit avec flèche 14"/>
          <p:cNvCxnSpPr/>
          <p:nvPr/>
        </p:nvCxnSpPr>
        <p:spPr>
          <a:xfrm flipH="1">
            <a:off x="1684313" y="2025233"/>
            <a:ext cx="4230588"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a:off x="6517318" y="2025233"/>
            <a:ext cx="3855086"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2" name="Title 1"/>
          <p:cNvSpPr>
            <a:spLocks noGrp="1"/>
          </p:cNvSpPr>
          <p:nvPr>
            <p:ph type="title"/>
          </p:nvPr>
        </p:nvSpPr>
        <p:spPr>
          <a:xfrm>
            <a:off x="2013647" y="173336"/>
            <a:ext cx="7886700" cy="1325563"/>
          </a:xfrm>
        </p:spPr>
        <p:txBody>
          <a:bodyPr/>
          <a:lstStyle/>
          <a:p>
            <a:pPr algn="ctr"/>
            <a:r>
              <a:rPr lang="en-CA" dirty="0" smtClean="0"/>
              <a:t>Human criteria </a:t>
            </a:r>
            <a:r>
              <a:rPr lang="en-CA" dirty="0"/>
              <a:t>and principles</a:t>
            </a:r>
          </a:p>
        </p:txBody>
      </p:sp>
    </p:spTree>
    <p:extLst>
      <p:ext uri="{BB962C8B-B14F-4D97-AF65-F5344CB8AC3E}">
        <p14:creationId xmlns:p14="http://schemas.microsoft.com/office/powerpoint/2010/main" val="133572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150" tmFilter="0, 0; .2, .5; .8, .5; 1, 0"/>
                                        <p:tgtEl>
                                          <p:spTgt spid="26"/>
                                        </p:tgtEl>
                                      </p:cBhvr>
                                    </p:animEffect>
                                    <p:animScale>
                                      <p:cBhvr>
                                        <p:cTn id="7" dur="75" autoRev="1" fill="hold"/>
                                        <p:tgtEl>
                                          <p:spTgt spid="26"/>
                                        </p:tgtEl>
                                      </p:cBhvr>
                                      <p:by x="105000" y="105000"/>
                                    </p:animScale>
                                  </p:childTnLst>
                                </p:cTn>
                              </p:par>
                            </p:childTnLst>
                          </p:cTn>
                        </p:par>
                        <p:par>
                          <p:cTn id="8" fill="hold">
                            <p:stCondLst>
                              <p:cond delay="150"/>
                            </p:stCondLst>
                            <p:childTnLst>
                              <p:par>
                                <p:cTn id="9" presetID="26" presetClass="emph" presetSubtype="0" fill="hold" nodeType="afterEffect">
                                  <p:stCondLst>
                                    <p:cond delay="0"/>
                                  </p:stCondLst>
                                  <p:childTnLst>
                                    <p:animEffect transition="out" filter="fade">
                                      <p:cBhvr>
                                        <p:cTn id="10" dur="150" tmFilter="0, 0; .2, .5; .8, .5; 1, 0"/>
                                        <p:tgtEl>
                                          <p:spTgt spid="25"/>
                                        </p:tgtEl>
                                      </p:cBhvr>
                                    </p:animEffect>
                                    <p:animScale>
                                      <p:cBhvr>
                                        <p:cTn id="11" dur="75" autoRev="1" fill="hold"/>
                                        <p:tgtEl>
                                          <p:spTgt spid="25"/>
                                        </p:tgtEl>
                                      </p:cBhvr>
                                      <p:by x="105000" y="105000"/>
                                    </p:animScale>
                                  </p:childTnLst>
                                </p:cTn>
                              </p:par>
                            </p:childTnLst>
                          </p:cTn>
                        </p:par>
                        <p:par>
                          <p:cTn id="12" fill="hold">
                            <p:stCondLst>
                              <p:cond delay="300"/>
                            </p:stCondLst>
                            <p:childTnLst>
                              <p:par>
                                <p:cTn id="13" presetID="26" presetClass="emph" presetSubtype="0" fill="hold" nodeType="afterEffect">
                                  <p:stCondLst>
                                    <p:cond delay="0"/>
                                  </p:stCondLst>
                                  <p:childTnLst>
                                    <p:animEffect transition="out" filter="fade">
                                      <p:cBhvr>
                                        <p:cTn id="14" dur="150" tmFilter="0, 0; .2, .5; .8, .5; 1, 0"/>
                                        <p:tgtEl>
                                          <p:spTgt spid="24"/>
                                        </p:tgtEl>
                                      </p:cBhvr>
                                    </p:animEffect>
                                    <p:animScale>
                                      <p:cBhvr>
                                        <p:cTn id="15" dur="75" autoRev="1" fill="hold"/>
                                        <p:tgtEl>
                                          <p:spTgt spid="24"/>
                                        </p:tgtEl>
                                      </p:cBhvr>
                                      <p:by x="105000" y="105000"/>
                                    </p:animScale>
                                  </p:childTnLst>
                                </p:cTn>
                              </p:par>
                            </p:childTnLst>
                          </p:cTn>
                        </p:par>
                        <p:par>
                          <p:cTn id="16" fill="hold">
                            <p:stCondLst>
                              <p:cond delay="450"/>
                            </p:stCondLst>
                            <p:childTnLst>
                              <p:par>
                                <p:cTn id="17" presetID="26" presetClass="emph" presetSubtype="0" fill="hold" nodeType="afterEffect">
                                  <p:stCondLst>
                                    <p:cond delay="0"/>
                                  </p:stCondLst>
                                  <p:childTnLst>
                                    <p:animEffect transition="out" filter="fade">
                                      <p:cBhvr>
                                        <p:cTn id="18" dur="150" tmFilter="0, 0; .2, .5; .8, .5; 1, 0"/>
                                        <p:tgtEl>
                                          <p:spTgt spid="23"/>
                                        </p:tgtEl>
                                      </p:cBhvr>
                                    </p:animEffect>
                                    <p:animScale>
                                      <p:cBhvr>
                                        <p:cTn id="19" dur="75" autoRev="1" fill="hold"/>
                                        <p:tgtEl>
                                          <p:spTgt spid="23"/>
                                        </p:tgtEl>
                                      </p:cBhvr>
                                      <p:by x="105000" y="105000"/>
                                    </p:animScale>
                                  </p:childTnLst>
                                </p:cTn>
                              </p:par>
                            </p:childTnLst>
                          </p:cTn>
                        </p:par>
                        <p:par>
                          <p:cTn id="20" fill="hold">
                            <p:stCondLst>
                              <p:cond delay="600"/>
                            </p:stCondLst>
                            <p:childTnLst>
                              <p:par>
                                <p:cTn id="21" presetID="26" presetClass="emph" presetSubtype="0" fill="hold" nodeType="afterEffect">
                                  <p:stCondLst>
                                    <p:cond delay="0"/>
                                  </p:stCondLst>
                                  <p:childTnLst>
                                    <p:animEffect transition="out" filter="fade">
                                      <p:cBhvr>
                                        <p:cTn id="22" dur="150" tmFilter="0, 0; .2, .5; .8, .5; 1, 0"/>
                                        <p:tgtEl>
                                          <p:spTgt spid="22"/>
                                        </p:tgtEl>
                                      </p:cBhvr>
                                    </p:animEffect>
                                    <p:animScale>
                                      <p:cBhvr>
                                        <p:cTn id="23" dur="75" autoRev="1" fill="hold"/>
                                        <p:tgtEl>
                                          <p:spTgt spid="22"/>
                                        </p:tgtEl>
                                      </p:cBhvr>
                                      <p:by x="105000" y="105000"/>
                                    </p:animScale>
                                  </p:childTnLst>
                                </p:cTn>
                              </p:par>
                            </p:childTnLst>
                          </p:cTn>
                        </p:par>
                        <p:par>
                          <p:cTn id="24" fill="hold">
                            <p:stCondLst>
                              <p:cond delay="750"/>
                            </p:stCondLst>
                            <p:childTnLst>
                              <p:par>
                                <p:cTn id="25" presetID="26" presetClass="emph" presetSubtype="0" fill="hold" nodeType="afterEffect">
                                  <p:stCondLst>
                                    <p:cond delay="0"/>
                                  </p:stCondLst>
                                  <p:childTnLst>
                                    <p:animEffect transition="out" filter="fade">
                                      <p:cBhvr>
                                        <p:cTn id="26" dur="150" tmFilter="0, 0; .2, .5; .8, .5; 1, 0"/>
                                        <p:tgtEl>
                                          <p:spTgt spid="21"/>
                                        </p:tgtEl>
                                      </p:cBhvr>
                                    </p:animEffect>
                                    <p:animScale>
                                      <p:cBhvr>
                                        <p:cTn id="27" dur="75" autoRev="1" fill="hold"/>
                                        <p:tgtEl>
                                          <p:spTgt spid="21"/>
                                        </p:tgtEl>
                                      </p:cBhvr>
                                      <p:by x="105000" y="105000"/>
                                    </p:animScale>
                                  </p:childTnLst>
                                </p:cTn>
                              </p:par>
                            </p:childTnLst>
                          </p:cTn>
                        </p:par>
                        <p:par>
                          <p:cTn id="28" fill="hold">
                            <p:stCondLst>
                              <p:cond delay="900"/>
                            </p:stCondLst>
                            <p:childTnLst>
                              <p:par>
                                <p:cTn id="29" presetID="26" presetClass="emph" presetSubtype="0" fill="hold" nodeType="afterEffect">
                                  <p:stCondLst>
                                    <p:cond delay="0"/>
                                  </p:stCondLst>
                                  <p:childTnLst>
                                    <p:animEffect transition="out" filter="fade">
                                      <p:cBhvr>
                                        <p:cTn id="30" dur="150" tmFilter="0, 0; .2, .5; .8, .5; 1, 0"/>
                                        <p:tgtEl>
                                          <p:spTgt spid="20"/>
                                        </p:tgtEl>
                                      </p:cBhvr>
                                    </p:animEffect>
                                    <p:animScale>
                                      <p:cBhvr>
                                        <p:cTn id="31" dur="75" autoRev="1" fill="hold"/>
                                        <p:tgtEl>
                                          <p:spTgt spid="20"/>
                                        </p:tgtEl>
                                      </p:cBhvr>
                                      <p:by x="105000" y="105000"/>
                                    </p:animScale>
                                  </p:childTnLst>
                                </p:cTn>
                              </p:par>
                            </p:childTnLst>
                          </p:cTn>
                        </p:par>
                        <p:par>
                          <p:cTn id="32" fill="hold">
                            <p:stCondLst>
                              <p:cond delay="1050"/>
                            </p:stCondLst>
                            <p:childTnLst>
                              <p:par>
                                <p:cTn id="33" presetID="26" presetClass="emph" presetSubtype="0" fill="hold" nodeType="afterEffect">
                                  <p:stCondLst>
                                    <p:cond delay="0"/>
                                  </p:stCondLst>
                                  <p:childTnLst>
                                    <p:animEffect transition="out" filter="fade">
                                      <p:cBhvr>
                                        <p:cTn id="34" dur="150" tmFilter="0, 0; .2, .5; .8, .5; 1, 0"/>
                                        <p:tgtEl>
                                          <p:spTgt spid="19"/>
                                        </p:tgtEl>
                                      </p:cBhvr>
                                    </p:animEffect>
                                    <p:animScale>
                                      <p:cBhvr>
                                        <p:cTn id="35" dur="75" autoRev="1" fill="hold"/>
                                        <p:tgtEl>
                                          <p:spTgt spid="19"/>
                                        </p:tgtEl>
                                      </p:cBhvr>
                                      <p:by x="105000" y="105000"/>
                                    </p:animScale>
                                  </p:childTnLst>
                                </p:cTn>
                              </p:par>
                            </p:childTnLst>
                          </p:cTn>
                        </p:par>
                        <p:par>
                          <p:cTn id="36" fill="hold">
                            <p:stCondLst>
                              <p:cond delay="1200"/>
                            </p:stCondLst>
                            <p:childTnLst>
                              <p:par>
                                <p:cTn id="37" presetID="26" presetClass="emph" presetSubtype="0" fill="hold" nodeType="afterEffect">
                                  <p:stCondLst>
                                    <p:cond delay="0"/>
                                  </p:stCondLst>
                                  <p:childTnLst>
                                    <p:animEffect transition="out" filter="fade">
                                      <p:cBhvr>
                                        <p:cTn id="38" dur="150" tmFilter="0, 0; .2, .5; .8, .5; 1, 0"/>
                                        <p:tgtEl>
                                          <p:spTgt spid="18"/>
                                        </p:tgtEl>
                                      </p:cBhvr>
                                    </p:animEffect>
                                    <p:animScale>
                                      <p:cBhvr>
                                        <p:cTn id="39" dur="75" autoRev="1" fill="hold"/>
                                        <p:tgtEl>
                                          <p:spTgt spid="18"/>
                                        </p:tgtEl>
                                      </p:cBhvr>
                                      <p:by x="105000" y="105000"/>
                                    </p:animScale>
                                  </p:childTnLst>
                                </p:cTn>
                              </p:par>
                            </p:childTnLst>
                          </p:cTn>
                        </p:par>
                        <p:par>
                          <p:cTn id="40" fill="hold">
                            <p:stCondLst>
                              <p:cond delay="1350"/>
                            </p:stCondLst>
                            <p:childTnLst>
                              <p:par>
                                <p:cTn id="41" presetID="26" presetClass="emph" presetSubtype="0" fill="hold" nodeType="afterEffect">
                                  <p:stCondLst>
                                    <p:cond delay="0"/>
                                  </p:stCondLst>
                                  <p:childTnLst>
                                    <p:animEffect transition="out" filter="fade">
                                      <p:cBhvr>
                                        <p:cTn id="42" dur="150" tmFilter="0, 0; .2, .5; .8, .5; 1, 0"/>
                                        <p:tgtEl>
                                          <p:spTgt spid="7"/>
                                        </p:tgtEl>
                                      </p:cBhvr>
                                    </p:animEffect>
                                    <p:animScale>
                                      <p:cBhvr>
                                        <p:cTn id="43" dur="75" autoRev="1" fill="hold"/>
                                        <p:tgtEl>
                                          <p:spTgt spid="7"/>
                                        </p:tgtEl>
                                      </p:cBhvr>
                                      <p:by x="105000" y="105000"/>
                                    </p:animScale>
                                  </p:childTnLst>
                                </p:cTn>
                              </p:par>
                            </p:childTnLst>
                          </p:cTn>
                        </p:par>
                        <p:par>
                          <p:cTn id="44" fill="hold">
                            <p:stCondLst>
                              <p:cond delay="1500"/>
                            </p:stCondLst>
                            <p:childTnLst>
                              <p:par>
                                <p:cTn id="45" presetID="26" presetClass="emph" presetSubtype="0" fill="hold" nodeType="afterEffect">
                                  <p:stCondLst>
                                    <p:cond delay="0"/>
                                  </p:stCondLst>
                                  <p:childTnLst>
                                    <p:animEffect transition="out" filter="fade">
                                      <p:cBhvr>
                                        <p:cTn id="46" dur="50" tmFilter="0, 0; .2, .5; .8, .5; 1, 0"/>
                                        <p:tgtEl>
                                          <p:spTgt spid="7"/>
                                        </p:tgtEl>
                                      </p:cBhvr>
                                    </p:animEffect>
                                    <p:animScale>
                                      <p:cBhvr>
                                        <p:cTn id="47" dur="25" autoRev="1" fill="hold"/>
                                        <p:tgtEl>
                                          <p:spTgt spid="7"/>
                                        </p:tgtEl>
                                      </p:cBhvr>
                                      <p:by x="105000" y="105000"/>
                                    </p:animScale>
                                  </p:childTnLst>
                                </p:cTn>
                              </p:par>
                            </p:childTnLst>
                          </p:cTn>
                        </p:par>
                        <p:par>
                          <p:cTn id="48" fill="hold">
                            <p:stCondLst>
                              <p:cond delay="1550"/>
                            </p:stCondLst>
                            <p:childTnLst>
                              <p:par>
                                <p:cTn id="49" presetID="26" presetClass="emph" presetSubtype="0" fill="hold" nodeType="afterEffect">
                                  <p:stCondLst>
                                    <p:cond delay="0"/>
                                  </p:stCondLst>
                                  <p:childTnLst>
                                    <p:animEffect transition="out" filter="fade">
                                      <p:cBhvr>
                                        <p:cTn id="50" dur="50" tmFilter="0, 0; .2, .5; .8, .5; 1, 0"/>
                                        <p:tgtEl>
                                          <p:spTgt spid="18"/>
                                        </p:tgtEl>
                                      </p:cBhvr>
                                    </p:animEffect>
                                    <p:animScale>
                                      <p:cBhvr>
                                        <p:cTn id="51" dur="25" autoRev="1" fill="hold"/>
                                        <p:tgtEl>
                                          <p:spTgt spid="18"/>
                                        </p:tgtEl>
                                      </p:cBhvr>
                                      <p:by x="105000" y="105000"/>
                                    </p:animScale>
                                  </p:childTnLst>
                                </p:cTn>
                              </p:par>
                            </p:childTnLst>
                          </p:cTn>
                        </p:par>
                        <p:par>
                          <p:cTn id="52" fill="hold">
                            <p:stCondLst>
                              <p:cond delay="1600"/>
                            </p:stCondLst>
                            <p:childTnLst>
                              <p:par>
                                <p:cTn id="53" presetID="26" presetClass="emph" presetSubtype="0" fill="hold" nodeType="afterEffect">
                                  <p:stCondLst>
                                    <p:cond delay="0"/>
                                  </p:stCondLst>
                                  <p:childTnLst>
                                    <p:animEffect transition="out" filter="fade">
                                      <p:cBhvr>
                                        <p:cTn id="54" dur="50" tmFilter="0, 0; .2, .5; .8, .5; 1, 0"/>
                                        <p:tgtEl>
                                          <p:spTgt spid="19"/>
                                        </p:tgtEl>
                                      </p:cBhvr>
                                    </p:animEffect>
                                    <p:animScale>
                                      <p:cBhvr>
                                        <p:cTn id="55" dur="25" autoRev="1" fill="hold"/>
                                        <p:tgtEl>
                                          <p:spTgt spid="19"/>
                                        </p:tgtEl>
                                      </p:cBhvr>
                                      <p:by x="105000" y="105000"/>
                                    </p:animScale>
                                  </p:childTnLst>
                                </p:cTn>
                              </p:par>
                            </p:childTnLst>
                          </p:cTn>
                        </p:par>
                        <p:par>
                          <p:cTn id="56" fill="hold">
                            <p:stCondLst>
                              <p:cond delay="1650"/>
                            </p:stCondLst>
                            <p:childTnLst>
                              <p:par>
                                <p:cTn id="57" presetID="26" presetClass="emph" presetSubtype="0" fill="hold" nodeType="afterEffect">
                                  <p:stCondLst>
                                    <p:cond delay="0"/>
                                  </p:stCondLst>
                                  <p:childTnLst>
                                    <p:animEffect transition="out" filter="fade">
                                      <p:cBhvr>
                                        <p:cTn id="58" dur="50" tmFilter="0, 0; .2, .5; .8, .5; 1, 0"/>
                                        <p:tgtEl>
                                          <p:spTgt spid="20"/>
                                        </p:tgtEl>
                                      </p:cBhvr>
                                    </p:animEffect>
                                    <p:animScale>
                                      <p:cBhvr>
                                        <p:cTn id="59" dur="25" autoRev="1" fill="hold"/>
                                        <p:tgtEl>
                                          <p:spTgt spid="20"/>
                                        </p:tgtEl>
                                      </p:cBhvr>
                                      <p:by x="105000" y="105000"/>
                                    </p:animScale>
                                  </p:childTnLst>
                                </p:cTn>
                              </p:par>
                            </p:childTnLst>
                          </p:cTn>
                        </p:par>
                        <p:par>
                          <p:cTn id="60" fill="hold">
                            <p:stCondLst>
                              <p:cond delay="1700"/>
                            </p:stCondLst>
                            <p:childTnLst>
                              <p:par>
                                <p:cTn id="61" presetID="26" presetClass="emph" presetSubtype="0" fill="hold" nodeType="afterEffect">
                                  <p:stCondLst>
                                    <p:cond delay="0"/>
                                  </p:stCondLst>
                                  <p:childTnLst>
                                    <p:animEffect transition="out" filter="fade">
                                      <p:cBhvr>
                                        <p:cTn id="62" dur="50" tmFilter="0, 0; .2, .5; .8, .5; 1, 0"/>
                                        <p:tgtEl>
                                          <p:spTgt spid="21"/>
                                        </p:tgtEl>
                                      </p:cBhvr>
                                    </p:animEffect>
                                    <p:animScale>
                                      <p:cBhvr>
                                        <p:cTn id="63" dur="25" autoRev="1" fill="hold"/>
                                        <p:tgtEl>
                                          <p:spTgt spid="21"/>
                                        </p:tgtEl>
                                      </p:cBhvr>
                                      <p:by x="105000" y="105000"/>
                                    </p:animScale>
                                  </p:childTnLst>
                                </p:cTn>
                              </p:par>
                            </p:childTnLst>
                          </p:cTn>
                        </p:par>
                        <p:par>
                          <p:cTn id="64" fill="hold">
                            <p:stCondLst>
                              <p:cond delay="1750"/>
                            </p:stCondLst>
                            <p:childTnLst>
                              <p:par>
                                <p:cTn id="65" presetID="26" presetClass="emph" presetSubtype="0" fill="hold" nodeType="afterEffect">
                                  <p:stCondLst>
                                    <p:cond delay="0"/>
                                  </p:stCondLst>
                                  <p:childTnLst>
                                    <p:animEffect transition="out" filter="fade">
                                      <p:cBhvr>
                                        <p:cTn id="66" dur="50" tmFilter="0, 0; .2, .5; .8, .5; 1, 0"/>
                                        <p:tgtEl>
                                          <p:spTgt spid="22"/>
                                        </p:tgtEl>
                                      </p:cBhvr>
                                    </p:animEffect>
                                    <p:animScale>
                                      <p:cBhvr>
                                        <p:cTn id="67" dur="25" autoRev="1" fill="hold"/>
                                        <p:tgtEl>
                                          <p:spTgt spid="22"/>
                                        </p:tgtEl>
                                      </p:cBhvr>
                                      <p:by x="105000" y="105000"/>
                                    </p:animScale>
                                  </p:childTnLst>
                                </p:cTn>
                              </p:par>
                            </p:childTnLst>
                          </p:cTn>
                        </p:par>
                        <p:par>
                          <p:cTn id="68" fill="hold">
                            <p:stCondLst>
                              <p:cond delay="1800"/>
                            </p:stCondLst>
                            <p:childTnLst>
                              <p:par>
                                <p:cTn id="69" presetID="26" presetClass="emph" presetSubtype="0" fill="hold" nodeType="afterEffect">
                                  <p:stCondLst>
                                    <p:cond delay="0"/>
                                  </p:stCondLst>
                                  <p:childTnLst>
                                    <p:animEffect transition="out" filter="fade">
                                      <p:cBhvr>
                                        <p:cTn id="70" dur="50" tmFilter="0, 0; .2, .5; .8, .5; 1, 0"/>
                                        <p:tgtEl>
                                          <p:spTgt spid="23"/>
                                        </p:tgtEl>
                                      </p:cBhvr>
                                    </p:animEffect>
                                    <p:animScale>
                                      <p:cBhvr>
                                        <p:cTn id="71" dur="25" autoRev="1" fill="hold"/>
                                        <p:tgtEl>
                                          <p:spTgt spid="23"/>
                                        </p:tgtEl>
                                      </p:cBhvr>
                                      <p:by x="105000" y="105000"/>
                                    </p:animScale>
                                  </p:childTnLst>
                                </p:cTn>
                              </p:par>
                            </p:childTnLst>
                          </p:cTn>
                        </p:par>
                        <p:par>
                          <p:cTn id="72" fill="hold">
                            <p:stCondLst>
                              <p:cond delay="1850"/>
                            </p:stCondLst>
                            <p:childTnLst>
                              <p:par>
                                <p:cTn id="73" presetID="26" presetClass="emph" presetSubtype="0" fill="hold" nodeType="afterEffect">
                                  <p:stCondLst>
                                    <p:cond delay="0"/>
                                  </p:stCondLst>
                                  <p:childTnLst>
                                    <p:animEffect transition="out" filter="fade">
                                      <p:cBhvr>
                                        <p:cTn id="74" dur="50" tmFilter="0, 0; .2, .5; .8, .5; 1, 0"/>
                                        <p:tgtEl>
                                          <p:spTgt spid="24"/>
                                        </p:tgtEl>
                                      </p:cBhvr>
                                    </p:animEffect>
                                    <p:animScale>
                                      <p:cBhvr>
                                        <p:cTn id="75" dur="25" autoRev="1" fill="hold"/>
                                        <p:tgtEl>
                                          <p:spTgt spid="24"/>
                                        </p:tgtEl>
                                      </p:cBhvr>
                                      <p:by x="105000" y="105000"/>
                                    </p:animScale>
                                  </p:childTnLst>
                                </p:cTn>
                              </p:par>
                            </p:childTnLst>
                          </p:cTn>
                        </p:par>
                        <p:par>
                          <p:cTn id="76" fill="hold">
                            <p:stCondLst>
                              <p:cond delay="1900"/>
                            </p:stCondLst>
                            <p:childTnLst>
                              <p:par>
                                <p:cTn id="77" presetID="26" presetClass="emph" presetSubtype="0" fill="hold" nodeType="afterEffect">
                                  <p:stCondLst>
                                    <p:cond delay="0"/>
                                  </p:stCondLst>
                                  <p:childTnLst>
                                    <p:animEffect transition="out" filter="fade">
                                      <p:cBhvr>
                                        <p:cTn id="78" dur="50" tmFilter="0, 0; .2, .5; .8, .5; 1, 0"/>
                                        <p:tgtEl>
                                          <p:spTgt spid="25"/>
                                        </p:tgtEl>
                                      </p:cBhvr>
                                    </p:animEffect>
                                    <p:animScale>
                                      <p:cBhvr>
                                        <p:cTn id="79" dur="25" autoRev="1" fill="hold"/>
                                        <p:tgtEl>
                                          <p:spTgt spid="25"/>
                                        </p:tgtEl>
                                      </p:cBhvr>
                                      <p:by x="105000" y="105000"/>
                                    </p:animScale>
                                  </p:childTnLst>
                                </p:cTn>
                              </p:par>
                            </p:childTnLst>
                          </p:cTn>
                        </p:par>
                        <p:par>
                          <p:cTn id="80" fill="hold">
                            <p:stCondLst>
                              <p:cond delay="1950"/>
                            </p:stCondLst>
                            <p:childTnLst>
                              <p:par>
                                <p:cTn id="81" presetID="26" presetClass="emph" presetSubtype="0" fill="hold" nodeType="afterEffect">
                                  <p:stCondLst>
                                    <p:cond delay="0"/>
                                  </p:stCondLst>
                                  <p:childTnLst>
                                    <p:animEffect transition="out" filter="fade">
                                      <p:cBhvr>
                                        <p:cTn id="82" dur="50" tmFilter="0, 0; .2, .5; .8, .5; 1, 0"/>
                                        <p:tgtEl>
                                          <p:spTgt spid="26"/>
                                        </p:tgtEl>
                                      </p:cBhvr>
                                    </p:animEffect>
                                    <p:animScale>
                                      <p:cBhvr>
                                        <p:cTn id="83" dur="25"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7084" y="355249"/>
            <a:ext cx="8857834" cy="887941"/>
          </a:xfrm>
        </p:spPr>
        <p:txBody>
          <a:bodyPr>
            <a:normAutofit fontScale="90000"/>
          </a:bodyPr>
          <a:lstStyle/>
          <a:p>
            <a:pPr algn="ctr"/>
            <a:r>
              <a:rPr lang="fr-CA" dirty="0" err="1" smtClean="0"/>
              <a:t>P</a:t>
            </a:r>
            <a:r>
              <a:rPr lang="fr-CA" dirty="0" err="1" smtClean="0"/>
              <a:t>rinciples</a:t>
            </a:r>
            <a:r>
              <a:rPr lang="fr-CA" dirty="0" smtClean="0"/>
              <a:t> for </a:t>
            </a:r>
            <a:r>
              <a:rPr lang="fr-CA" dirty="0" err="1" smtClean="0"/>
              <a:t>implementation</a:t>
            </a:r>
            <a:r>
              <a:rPr lang="fr-CA" dirty="0" smtClean="0"/>
              <a:t> (</a:t>
            </a:r>
            <a:r>
              <a:rPr lang="fr-CA" dirty="0" err="1" smtClean="0"/>
              <a:t>Improved</a:t>
            </a:r>
            <a:r>
              <a:rPr lang="fr-CA" dirty="0" smtClean="0"/>
              <a:t>  </a:t>
            </a:r>
            <a:r>
              <a:rPr lang="fr-CA" dirty="0" err="1" smtClean="0"/>
              <a:t>Governance</a:t>
            </a:r>
            <a:r>
              <a:rPr lang="fr-CA" dirty="0" smtClean="0"/>
              <a:t>)</a:t>
            </a:r>
            <a:endParaRPr lang="fr-C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09142575"/>
              </p:ext>
            </p:extLst>
          </p:nvPr>
        </p:nvGraphicFramePr>
        <p:xfrm>
          <a:off x="1667083" y="1243189"/>
          <a:ext cx="8857835" cy="5730240"/>
        </p:xfrm>
        <a:graphic>
          <a:graphicData uri="http://schemas.openxmlformats.org/drawingml/2006/table">
            <a:tbl>
              <a:tblPr firstRow="1" bandRow="1">
                <a:tableStyleId>{D7AC3CCA-C797-4891-BE02-D94E43425B78}</a:tableStyleId>
              </a:tblPr>
              <a:tblGrid>
                <a:gridCol w="1979366">
                  <a:extLst>
                    <a:ext uri="{9D8B030D-6E8A-4147-A177-3AD203B41FA5}">
                      <a16:colId xmlns:a16="http://schemas.microsoft.com/office/drawing/2014/main" xmlns="" val="4033963089"/>
                    </a:ext>
                  </a:extLst>
                </a:gridCol>
                <a:gridCol w="6878469">
                  <a:extLst>
                    <a:ext uri="{9D8B030D-6E8A-4147-A177-3AD203B41FA5}">
                      <a16:colId xmlns:a16="http://schemas.microsoft.com/office/drawing/2014/main" xmlns="" val="2102133577"/>
                    </a:ext>
                  </a:extLst>
                </a:gridCol>
              </a:tblGrid>
              <a:tr h="573489">
                <a:tc>
                  <a:txBody>
                    <a:bodyPr/>
                    <a:lstStyle/>
                    <a:p>
                      <a:r>
                        <a:rPr lang="fr-CA" sz="1800" b="1" dirty="0">
                          <a:solidFill>
                            <a:schemeClr val="bg1"/>
                          </a:solidFill>
                        </a:rPr>
                        <a:t>Access to information</a:t>
                      </a:r>
                    </a:p>
                  </a:txBody>
                  <a:tcPr>
                    <a:solidFill>
                      <a:schemeClr val="accent1"/>
                    </a:solidFill>
                  </a:tcPr>
                </a:tc>
                <a:tc>
                  <a:txBody>
                    <a:bodyPr/>
                    <a:lstStyle/>
                    <a:p>
                      <a:r>
                        <a:rPr lang="en-GB" sz="1600" b="0" baseline="0" dirty="0"/>
                        <a:t>Accessibility includes the right </a:t>
                      </a:r>
                      <a:r>
                        <a:rPr lang="en-GB" sz="1600" b="1" baseline="0" dirty="0"/>
                        <a:t>to seek, receive and impart information </a:t>
                      </a:r>
                      <a:r>
                        <a:rPr lang="en-GB" sz="1600" b="0" baseline="0" dirty="0"/>
                        <a:t>concerning </a:t>
                      </a:r>
                      <a:r>
                        <a:rPr lang="en-GB" sz="1600" b="1" baseline="0" dirty="0"/>
                        <a:t>water, water services and the environment</a:t>
                      </a:r>
                      <a:r>
                        <a:rPr lang="en-GB" sz="1600" b="0" baseline="0" dirty="0"/>
                        <a:t>, held by </a:t>
                      </a:r>
                      <a:r>
                        <a:rPr lang="en-GB" sz="1600" b="1" baseline="0" dirty="0"/>
                        <a:t>public authorities or third parties </a:t>
                      </a:r>
                    </a:p>
                    <a:p>
                      <a:r>
                        <a:rPr lang="en-GB" sz="1600" b="0" baseline="0" dirty="0"/>
                        <a:t>Individuals must both be </a:t>
                      </a:r>
                      <a:r>
                        <a:rPr lang="en-GB" sz="1600" b="1" baseline="0" dirty="0"/>
                        <a:t>aware</a:t>
                      </a:r>
                      <a:r>
                        <a:rPr lang="en-GB" sz="1600" b="0" baseline="0" dirty="0"/>
                        <a:t> of their rights and also </a:t>
                      </a:r>
                      <a:r>
                        <a:rPr lang="en-GB" sz="1600" b="1" baseline="0" dirty="0"/>
                        <a:t>know how to claim </a:t>
                      </a:r>
                      <a:r>
                        <a:rPr lang="en-GB" sz="1600" b="0" baseline="0" dirty="0"/>
                        <a:t>them. </a:t>
                      </a:r>
                    </a:p>
                    <a:p>
                      <a:r>
                        <a:rPr lang="en-GB" sz="1600" b="1" baseline="0" dirty="0"/>
                        <a:t>Dissemination of information </a:t>
                      </a:r>
                      <a:r>
                        <a:rPr lang="en-GB" sz="1600" b="0" baseline="0" dirty="0"/>
                        <a:t>via e.g. the radio, internet and official journals </a:t>
                      </a:r>
                    </a:p>
                    <a:p>
                      <a:r>
                        <a:rPr lang="en-GB" sz="1600" b="0" baseline="0" dirty="0"/>
                        <a:t>Appropriate </a:t>
                      </a:r>
                      <a:r>
                        <a:rPr lang="en-GB" sz="1600" b="1" baseline="0" dirty="0"/>
                        <a:t>education </a:t>
                      </a:r>
                      <a:r>
                        <a:rPr lang="en-GB" sz="1600" b="0" baseline="0" dirty="0"/>
                        <a:t>concerning the hygienic use of water, protection of water sources and methods to minimize water wastage </a:t>
                      </a:r>
                      <a:endParaRPr lang="fr-CA" sz="1600" b="0" baseline="0" dirty="0"/>
                    </a:p>
                  </a:txBody>
                  <a:tcPr>
                    <a:solidFill>
                      <a:schemeClr val="bg1"/>
                    </a:solidFill>
                  </a:tcPr>
                </a:tc>
                <a:extLst>
                  <a:ext uri="{0D108BD9-81ED-4DB2-BD59-A6C34878D82A}">
                    <a16:rowId xmlns:a16="http://schemas.microsoft.com/office/drawing/2014/main" xmlns="" val="1376418071"/>
                  </a:ext>
                </a:extLst>
              </a:tr>
              <a:tr h="701976">
                <a:tc>
                  <a:txBody>
                    <a:bodyPr/>
                    <a:lstStyle/>
                    <a:p>
                      <a:r>
                        <a:rPr lang="fr-CA" sz="1800" b="1" dirty="0">
                          <a:solidFill>
                            <a:schemeClr val="bg1"/>
                          </a:solidFill>
                        </a:rPr>
                        <a:t>Participation</a:t>
                      </a:r>
                    </a:p>
                    <a:p>
                      <a:endParaRPr lang="fr-CA" sz="1800" b="1" dirty="0">
                        <a:solidFill>
                          <a:schemeClr val="bg1"/>
                        </a:solidFill>
                      </a:endParaRPr>
                    </a:p>
                  </a:txBody>
                  <a:tcPr>
                    <a:solidFill>
                      <a:schemeClr val="accent1"/>
                    </a:solidFill>
                  </a:tcPr>
                </a:tc>
                <a:tc>
                  <a:txBody>
                    <a:bodyPr/>
                    <a:lstStyle/>
                    <a:p>
                      <a:r>
                        <a:rPr lang="en-GB" sz="1600" b="1" dirty="0"/>
                        <a:t>Full, free and meaningful participation </a:t>
                      </a:r>
                      <a:r>
                        <a:rPr lang="en-GB" sz="1600" dirty="0"/>
                        <a:t>in </a:t>
                      </a:r>
                      <a:r>
                        <a:rPr lang="en-GB" sz="1600" b="1" dirty="0"/>
                        <a:t>decision-making processes </a:t>
                      </a:r>
                      <a:r>
                        <a:rPr lang="en-GB" sz="1600" dirty="0"/>
                        <a:t>by people </a:t>
                      </a:r>
                      <a:r>
                        <a:rPr lang="en-GB" sz="1600" b="1" dirty="0"/>
                        <a:t>affected</a:t>
                      </a:r>
                      <a:r>
                        <a:rPr lang="en-GB" sz="1600" dirty="0"/>
                        <a:t> by the decisions. </a:t>
                      </a:r>
                    </a:p>
                    <a:p>
                      <a:r>
                        <a:rPr lang="en-GB" sz="1600" dirty="0"/>
                        <a:t>Participation must be an integral part of any </a:t>
                      </a:r>
                      <a:r>
                        <a:rPr lang="en-GB" sz="1600" b="1" dirty="0"/>
                        <a:t>policy, programme or strategy </a:t>
                      </a:r>
                      <a:r>
                        <a:rPr lang="en-GB" sz="1600" dirty="0"/>
                        <a:t>concerning water, and </a:t>
                      </a:r>
                      <a:r>
                        <a:rPr lang="en-GB" sz="1600" b="1" dirty="0"/>
                        <a:t>concerned individuals </a:t>
                      </a:r>
                      <a:r>
                        <a:rPr lang="en-GB" sz="1600" dirty="0"/>
                        <a:t>and groups must be </a:t>
                      </a:r>
                      <a:r>
                        <a:rPr lang="en-GB" sz="1600" b="1" dirty="0"/>
                        <a:t>made aware of participatory processes and how they function</a:t>
                      </a:r>
                      <a:r>
                        <a:rPr lang="en-GB" sz="1600" dirty="0"/>
                        <a:t>.</a:t>
                      </a:r>
                      <a:endParaRPr lang="fr-CA" sz="1600" dirty="0"/>
                    </a:p>
                  </a:txBody>
                  <a:tcPr>
                    <a:solidFill>
                      <a:schemeClr val="bg1"/>
                    </a:solidFill>
                  </a:tcPr>
                </a:tc>
                <a:extLst>
                  <a:ext uri="{0D108BD9-81ED-4DB2-BD59-A6C34878D82A}">
                    <a16:rowId xmlns:a16="http://schemas.microsoft.com/office/drawing/2014/main" xmlns="" val="2428383985"/>
                  </a:ext>
                </a:extLst>
              </a:tr>
              <a:tr h="1206750">
                <a:tc>
                  <a:txBody>
                    <a:bodyPr/>
                    <a:lstStyle/>
                    <a:p>
                      <a:r>
                        <a:rPr lang="fr-CA" sz="1800" b="1" dirty="0" err="1" smtClean="0">
                          <a:solidFill>
                            <a:schemeClr val="bg1"/>
                          </a:solidFill>
                        </a:rPr>
                        <a:t>Accountability</a:t>
                      </a:r>
                      <a:endParaRPr lang="fr-CA" sz="1800" b="1" dirty="0">
                        <a:solidFill>
                          <a:schemeClr val="bg1"/>
                        </a:solidFill>
                      </a:endParaRPr>
                    </a:p>
                  </a:txBody>
                  <a:tcPr>
                    <a:solidFill>
                      <a:schemeClr val="accent1"/>
                    </a:solidFill>
                  </a:tcPr>
                </a:tc>
                <a:tc>
                  <a:txBody>
                    <a:bodyPr/>
                    <a:lstStyle/>
                    <a:p>
                      <a:r>
                        <a:rPr lang="en-GB" sz="1600" dirty="0"/>
                        <a:t>Access to </a:t>
                      </a:r>
                      <a:r>
                        <a:rPr lang="en-GB" sz="1600" b="1" dirty="0"/>
                        <a:t>effective</a:t>
                      </a:r>
                      <a:r>
                        <a:rPr lang="en-GB" sz="1600" dirty="0"/>
                        <a:t> judicial or other independent review </a:t>
                      </a:r>
                      <a:r>
                        <a:rPr lang="en-GB" sz="1600" b="1" dirty="0"/>
                        <a:t>mechanisms</a:t>
                      </a:r>
                      <a:r>
                        <a:rPr lang="en-GB" sz="1600" dirty="0"/>
                        <a:t> at </a:t>
                      </a:r>
                      <a:r>
                        <a:rPr lang="en-GB" sz="1600" b="1" dirty="0"/>
                        <a:t>national, local, regional and international levels</a:t>
                      </a:r>
                      <a:r>
                        <a:rPr lang="en-GB" sz="1600" dirty="0"/>
                        <a:t>. All victims of violations of the right to water should be entitled to </a:t>
                      </a:r>
                      <a:r>
                        <a:rPr lang="en-GB" sz="1600" b="1" dirty="0"/>
                        <a:t>adequate reparation</a:t>
                      </a:r>
                      <a:r>
                        <a:rPr lang="en-GB" sz="1600" dirty="0"/>
                        <a:t>. Accountability covers also</a:t>
                      </a:r>
                      <a:r>
                        <a:rPr lang="en-GB" sz="1600" baseline="0" dirty="0"/>
                        <a:t> </a:t>
                      </a:r>
                      <a:r>
                        <a:rPr lang="en-GB" sz="1600" b="1" dirty="0"/>
                        <a:t>monitoring and other mechanisms for controlling</a:t>
                      </a:r>
                      <a:r>
                        <a:rPr lang="en-GB" sz="1600" dirty="0"/>
                        <a:t> the different </a:t>
                      </a:r>
                      <a:r>
                        <a:rPr lang="en-GB" sz="1600" b="1" dirty="0"/>
                        <a:t>actors responsible </a:t>
                      </a:r>
                      <a:r>
                        <a:rPr lang="en-GB" sz="1600" dirty="0"/>
                        <a:t>for ensuring access to water services. </a:t>
                      </a:r>
                      <a:endParaRPr lang="fr-CA" sz="1600" dirty="0"/>
                    </a:p>
                  </a:txBody>
                  <a:tcPr>
                    <a:solidFill>
                      <a:schemeClr val="bg1"/>
                    </a:solidFill>
                  </a:tcPr>
                </a:tc>
                <a:extLst>
                  <a:ext uri="{0D108BD9-81ED-4DB2-BD59-A6C34878D82A}">
                    <a16:rowId xmlns:a16="http://schemas.microsoft.com/office/drawing/2014/main" xmlns="" val="3830776574"/>
                  </a:ext>
                </a:extLst>
              </a:tr>
              <a:tr h="610050">
                <a:tc>
                  <a:txBody>
                    <a:bodyPr/>
                    <a:lstStyle/>
                    <a:p>
                      <a:r>
                        <a:rPr lang="fr-CA" sz="1800" b="1" dirty="0" err="1" smtClean="0">
                          <a:solidFill>
                            <a:schemeClr val="bg1"/>
                          </a:solidFill>
                        </a:rPr>
                        <a:t>Sustainability</a:t>
                      </a:r>
                      <a:endParaRPr lang="fr-CA" sz="1800" b="1" dirty="0">
                        <a:solidFill>
                          <a:schemeClr val="bg1"/>
                        </a:solidFill>
                      </a:endParaRPr>
                    </a:p>
                  </a:txBody>
                  <a:tcPr>
                    <a:solidFill>
                      <a:schemeClr val="accent1"/>
                    </a:solidFill>
                  </a:tcPr>
                </a:tc>
                <a:tc>
                  <a:txBody>
                    <a:bodyPr/>
                    <a:lstStyle/>
                    <a:p>
                      <a:r>
                        <a:rPr lang="en-GB" sz="1600" dirty="0"/>
                        <a:t>Ensure that the right can be realized for </a:t>
                      </a:r>
                      <a:r>
                        <a:rPr lang="en-GB" sz="1600" b="1" dirty="0"/>
                        <a:t>present and future generations</a:t>
                      </a:r>
                      <a:r>
                        <a:rPr lang="en-GB" sz="1600" dirty="0"/>
                        <a:t>. </a:t>
                      </a:r>
                    </a:p>
                    <a:p>
                      <a:r>
                        <a:rPr lang="en-GB" sz="1600" dirty="0"/>
                        <a:t>Water and sanitation must be provided in a way that respects the environment and ensures a </a:t>
                      </a:r>
                      <a:r>
                        <a:rPr lang="en-GB" sz="1600" b="1" dirty="0"/>
                        <a:t>balance of the different dimensions of economic, social and environmental sustainability</a:t>
                      </a:r>
                      <a:r>
                        <a:rPr lang="en-GB" sz="1600" dirty="0"/>
                        <a:t>. Sufficient </a:t>
                      </a:r>
                      <a:r>
                        <a:rPr lang="en-GB" sz="1600" b="1" dirty="0"/>
                        <a:t>expenditure in operation and maintenance </a:t>
                      </a:r>
                      <a:r>
                        <a:rPr lang="en-GB" sz="1600" dirty="0"/>
                        <a:t>of existing services must be ensured.</a:t>
                      </a:r>
                      <a:endParaRPr lang="fr-CA" sz="1600" dirty="0"/>
                    </a:p>
                  </a:txBody>
                  <a:tcPr>
                    <a:solidFill>
                      <a:schemeClr val="bg1"/>
                    </a:solidFill>
                  </a:tcPr>
                </a:tc>
                <a:extLst>
                  <a:ext uri="{0D108BD9-81ED-4DB2-BD59-A6C34878D82A}">
                    <a16:rowId xmlns:a16="http://schemas.microsoft.com/office/drawing/2014/main" xmlns="" val="419565866"/>
                  </a:ext>
                </a:extLst>
              </a:tr>
            </a:tbl>
          </a:graphicData>
        </a:graphic>
      </p:graphicFrame>
    </p:spTree>
    <p:extLst>
      <p:ext uri="{BB962C8B-B14F-4D97-AF65-F5344CB8AC3E}">
        <p14:creationId xmlns:p14="http://schemas.microsoft.com/office/powerpoint/2010/main" val="12326035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8509"/>
            <a:ext cx="7886700" cy="1325563"/>
          </a:xfrm>
        </p:spPr>
        <p:txBody>
          <a:bodyPr>
            <a:normAutofit/>
          </a:bodyPr>
          <a:lstStyle/>
          <a:p>
            <a:pPr algn="ctr"/>
            <a:r>
              <a:rPr lang="fr-CA" sz="3600" dirty="0" smtClean="0"/>
              <a:t>Non-Discrimination- </a:t>
            </a:r>
            <a:r>
              <a:rPr lang="fr-CA" sz="3600" dirty="0" err="1" smtClean="0"/>
              <a:t>Disaggregation</a:t>
            </a:r>
            <a:r>
              <a:rPr lang="fr-CA" sz="3600" dirty="0" smtClean="0"/>
              <a:t> </a:t>
            </a:r>
            <a:r>
              <a:rPr lang="fr-CA" sz="3600" dirty="0" err="1"/>
              <a:t>levels</a:t>
            </a:r>
            <a:endParaRPr lang="fr-CA" sz="3600" dirty="0"/>
          </a:p>
        </p:txBody>
      </p:sp>
      <p:graphicFrame>
        <p:nvGraphicFramePr>
          <p:cNvPr id="4" name="Content Placeholder 3"/>
          <p:cNvGraphicFramePr>
            <a:graphicFrameLocks noGrp="1"/>
          </p:cNvGraphicFramePr>
          <p:nvPr>
            <p:ph idx="1"/>
            <p:extLst/>
          </p:nvPr>
        </p:nvGraphicFramePr>
        <p:xfrm>
          <a:off x="2152650" y="1364071"/>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2631688" y="5715409"/>
            <a:ext cx="6913755" cy="923330"/>
          </a:xfrm>
          <a:prstGeom prst="rect">
            <a:avLst/>
          </a:prstGeom>
        </p:spPr>
        <p:txBody>
          <a:bodyPr wrap="square">
            <a:spAutoFit/>
          </a:bodyPr>
          <a:lstStyle/>
          <a:p>
            <a:r>
              <a:rPr lang="en-US" dirty="0">
                <a:latin typeface="Bell MT" charset="0"/>
                <a:ea typeface="Calibri" charset="0"/>
                <a:cs typeface="Times New Roman" charset="0"/>
              </a:rPr>
              <a:t>The universal Declaration of Human Rights (UDHR) envisaged that </a:t>
            </a:r>
            <a:r>
              <a:rPr lang="en-US" dirty="0">
                <a:solidFill>
                  <a:srgbClr val="00B0F0"/>
                </a:solidFill>
                <a:latin typeface="Bell MT" charset="0"/>
                <a:ea typeface="Calibri" charset="0"/>
                <a:cs typeface="Times New Roman" charset="0"/>
              </a:rPr>
              <a:t>EVERYONE</a:t>
            </a:r>
            <a:r>
              <a:rPr lang="en-US" dirty="0">
                <a:latin typeface="Bell MT" charset="0"/>
                <a:ea typeface="Calibri" charset="0"/>
                <a:cs typeface="Times New Roman" charset="0"/>
              </a:rPr>
              <a:t> throughout the world should enjoy the rights contained therein.</a:t>
            </a:r>
            <a:r>
              <a:rPr lang="en-US" dirty="0"/>
              <a:t> </a:t>
            </a:r>
          </a:p>
        </p:txBody>
      </p:sp>
    </p:spTree>
    <p:extLst>
      <p:ext uri="{BB962C8B-B14F-4D97-AF65-F5344CB8AC3E}">
        <p14:creationId xmlns:p14="http://schemas.microsoft.com/office/powerpoint/2010/main" val="15949577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1507</TotalTime>
  <Words>1617</Words>
  <Application>Microsoft Macintosh PowerPoint</Application>
  <PresentationFormat>Widescreen</PresentationFormat>
  <Paragraphs>181</Paragraphs>
  <Slides>20</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Bell MT</vt:lpstr>
      <vt:lpstr>Calibri</vt:lpstr>
      <vt:lpstr>Calibri Light</vt:lpstr>
      <vt:lpstr>Tahoma</vt:lpstr>
      <vt:lpstr>Times New Roman</vt:lpstr>
      <vt:lpstr>Wingdings</vt:lpstr>
      <vt:lpstr>Arial</vt:lpstr>
      <vt:lpstr>Office Theme</vt:lpstr>
      <vt:lpstr> Water, Food, Environment</vt:lpstr>
      <vt:lpstr>NEXUS: Water, Food, Environment </vt:lpstr>
      <vt:lpstr>InterConnectedness-Indivisibility-Universality</vt:lpstr>
      <vt:lpstr>Obligations to Respect, Protect, Fulfil</vt:lpstr>
      <vt:lpstr> State Obligation to Protect </vt:lpstr>
      <vt:lpstr>States Obligation to Fulfil </vt:lpstr>
      <vt:lpstr>Human criteria and principles</vt:lpstr>
      <vt:lpstr>Principles for implementation (Improved  Governance)</vt:lpstr>
      <vt:lpstr>Non-Discrimination- Disaggregation levels</vt:lpstr>
      <vt:lpstr>The Right to Adequate Food</vt:lpstr>
      <vt:lpstr>Elements of the Right to food</vt:lpstr>
      <vt:lpstr>A Legally binding HR obligation</vt:lpstr>
      <vt:lpstr>PowerPoint Presentation</vt:lpstr>
      <vt:lpstr>Entry points for integrating and monitoring progressive realization</vt:lpstr>
      <vt:lpstr>PowerPoint Presentation</vt:lpstr>
      <vt:lpstr>Synergies and Trade-offs </vt:lpstr>
      <vt:lpstr>PowerPoint Presentation</vt:lpstr>
      <vt:lpstr>Speed  &amp; scale is needed…</vt:lpstr>
      <vt:lpstr>Right to Development  </vt:lpstr>
      <vt:lpstr>Thank You!</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Right to Adequate Food</dc:title>
  <dc:creator>rose alabaster</dc:creator>
  <cp:lastModifiedBy>rose alabaster</cp:lastModifiedBy>
  <cp:revision>29</cp:revision>
  <dcterms:created xsi:type="dcterms:W3CDTF">2018-01-18T15:29:56Z</dcterms:created>
  <dcterms:modified xsi:type="dcterms:W3CDTF">2018-01-19T17:46:09Z</dcterms:modified>
</cp:coreProperties>
</file>