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0"/>
  </p:notesMasterIdLst>
  <p:sldIdLst>
    <p:sldId id="256" r:id="rId2"/>
    <p:sldId id="258" r:id="rId3"/>
    <p:sldId id="257" r:id="rId4"/>
    <p:sldId id="261" r:id="rId5"/>
    <p:sldId id="262" r:id="rId6"/>
    <p:sldId id="260" r:id="rId7"/>
    <p:sldId id="259"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8F5D39-7C85-4B23-AB02-3CBDE629244D}" v="4" dt="2018-11-25T03:26:29.3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1871" autoAdjust="0"/>
  </p:normalViewPr>
  <p:slideViewPr>
    <p:cSldViewPr snapToGrid="0">
      <p:cViewPr varScale="1">
        <p:scale>
          <a:sx n="38" d="100"/>
          <a:sy n="38" d="100"/>
        </p:scale>
        <p:origin x="-760"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6" Type="http://schemas.microsoft.com/office/2016/11/relationships/changesInfo" Target="changesInfos/changesInfo1.xml"/><Relationship Id="rId17"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Sybrandy" userId="e7c9d1c653139790" providerId="LiveId" clId="{AA8F5D39-7C85-4B23-AB02-3CBDE629244D}"/>
    <pc:docChg chg="custSel modSld">
      <pc:chgData name="Andy Sybrandy" userId="e7c9d1c653139790" providerId="LiveId" clId="{AA8F5D39-7C85-4B23-AB02-3CBDE629244D}" dt="2018-11-25T03:29:42.550" v="54" actId="20577"/>
      <pc:docMkLst>
        <pc:docMk/>
      </pc:docMkLst>
      <pc:sldChg chg="modSp">
        <pc:chgData name="Andy Sybrandy" userId="e7c9d1c653139790" providerId="LiveId" clId="{AA8F5D39-7C85-4B23-AB02-3CBDE629244D}" dt="2018-11-25T03:29:42.550" v="54" actId="20577"/>
        <pc:sldMkLst>
          <pc:docMk/>
          <pc:sldMk cId="3723811066" sldId="256"/>
        </pc:sldMkLst>
        <pc:spChg chg="mod">
          <ac:chgData name="Andy Sybrandy" userId="e7c9d1c653139790" providerId="LiveId" clId="{AA8F5D39-7C85-4B23-AB02-3CBDE629244D}" dt="2018-11-25T02:59:27.792" v="6" actId="20577"/>
          <ac:spMkLst>
            <pc:docMk/>
            <pc:sldMk cId="3723811066" sldId="256"/>
            <ac:spMk id="2" creationId="{0FFA3792-2F90-4557-B937-4023AC82AC51}"/>
          </ac:spMkLst>
        </pc:spChg>
        <pc:spChg chg="mod">
          <ac:chgData name="Andy Sybrandy" userId="e7c9d1c653139790" providerId="LiveId" clId="{AA8F5D39-7C85-4B23-AB02-3CBDE629244D}" dt="2018-11-25T03:29:42.550" v="54" actId="20577"/>
          <ac:spMkLst>
            <pc:docMk/>
            <pc:sldMk cId="3723811066" sldId="256"/>
            <ac:spMk id="3" creationId="{480E203E-90E1-4424-8327-CB0C7E62C245}"/>
          </ac:spMkLst>
        </pc:spChg>
      </pc:sldChg>
      <pc:sldChg chg="modNotesTx">
        <pc:chgData name="Andy Sybrandy" userId="e7c9d1c653139790" providerId="LiveId" clId="{AA8F5D39-7C85-4B23-AB02-3CBDE629244D}" dt="2018-11-25T03:19:08.170" v="23" actId="20577"/>
        <pc:sldMkLst>
          <pc:docMk/>
          <pc:sldMk cId="2610343271" sldId="262"/>
        </pc:sldMkLst>
      </pc:sldChg>
      <pc:sldChg chg="modNotesTx">
        <pc:chgData name="Andy Sybrandy" userId="e7c9d1c653139790" providerId="LiveId" clId="{AA8F5D39-7C85-4B23-AB02-3CBDE629244D}" dt="2018-11-25T03:22:28.731" v="28" actId="20577"/>
        <pc:sldMkLst>
          <pc:docMk/>
          <pc:sldMk cId="1216093903" sldId="263"/>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Style" Target="style1.xml"/><Relationship Id="rId3"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microsoft.com/office/2011/relationships/chartStyle" Target="style2.xml"/><Relationship Id="rId3" Type="http://schemas.microsoft.com/office/2011/relationships/chartColorStyle" Target="colors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 Id="rId2" Type="http://schemas.microsoft.com/office/2011/relationships/chartStyle" Target="style3.xml"/><Relationship Id="rId3" Type="http://schemas.microsoft.com/office/2011/relationships/chartColorStyle" Target="colors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 Id="rId2" Type="http://schemas.microsoft.com/office/2011/relationships/chartStyle" Target="style4.xml"/><Relationship Id="rId3" Type="http://schemas.microsoft.com/office/2011/relationships/chartColorStyle" Target="colors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 Id="rId2" Type="http://schemas.microsoft.com/office/2011/relationships/chartStyle" Target="style5.xml"/><Relationship Id="rId3" Type="http://schemas.microsoft.com/office/2011/relationships/chartColorStyle" Target="colors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1" dirty="0"/>
              <a:t>Mass</a:t>
            </a:r>
            <a:r>
              <a:rPr lang="en-US" sz="2400" baseline="0" dirty="0"/>
              <a:t> of Objects</a:t>
            </a:r>
            <a:endParaRPr lang="en-US" sz="2400" dirty="0"/>
          </a:p>
        </c:rich>
      </c:tx>
      <c:layout>
        <c:manualLayout>
          <c:xMode val="edge"/>
          <c:yMode val="edge"/>
          <c:x val="0.248076003922328"/>
          <c:y val="0.0318598208023055"/>
        </c:manualLayout>
      </c:layout>
      <c:overlay val="0"/>
      <c:spPr>
        <a:noFill/>
        <a:ln>
          <a:noFill/>
        </a:ln>
        <a:effectLst/>
      </c:sp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426A-48AB-94CE-CE8F5FD9EEA8}"/>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426A-48AB-94CE-CE8F5FD9EEA8}"/>
              </c:ext>
            </c:extLst>
          </c:dPt>
          <c:cat>
            <c:strRef>
              <c:f>Sheet1!$C$1:$D$1</c:f>
              <c:strCache>
                <c:ptCount val="2"/>
                <c:pt idx="0">
                  <c:v>Microplastics</c:v>
                </c:pt>
                <c:pt idx="1">
                  <c:v>Fishing Gear</c:v>
                </c:pt>
              </c:strCache>
            </c:strRef>
          </c:cat>
          <c:val>
            <c:numRef>
              <c:f>Sheet1!$C$2:$D$2</c:f>
              <c:numCache>
                <c:formatCode>General</c:formatCode>
                <c:ptCount val="2"/>
                <c:pt idx="0">
                  <c:v>6320.0</c:v>
                </c:pt>
                <c:pt idx="1">
                  <c:v>72680.0</c:v>
                </c:pt>
              </c:numCache>
            </c:numRef>
          </c:val>
          <c:extLst xmlns:c16r2="http://schemas.microsoft.com/office/drawing/2015/06/chart">
            <c:ext xmlns:c16="http://schemas.microsoft.com/office/drawing/2014/chart" uri="{C3380CC4-5D6E-409C-BE32-E72D297353CC}">
              <c16:uniqueId val="{00000004-426A-48AB-94CE-CE8F5FD9EEA8}"/>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1" dirty="0"/>
              <a:t>Count</a:t>
            </a:r>
            <a:r>
              <a:rPr lang="en-US" sz="2400" dirty="0"/>
              <a:t> of Objects</a:t>
            </a:r>
          </a:p>
        </c:rich>
      </c:tx>
      <c:layout/>
      <c:overlay val="0"/>
      <c:spPr>
        <a:noFill/>
        <a:ln>
          <a:noFill/>
        </a:ln>
        <a:effectLst/>
      </c:sp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2DE9-4BA1-B392-E2CF9BEF5D1B}"/>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2DE9-4BA1-B392-E2CF9BEF5D1B}"/>
              </c:ext>
            </c:extLst>
          </c:dPt>
          <c:cat>
            <c:strRef>
              <c:f>Sheet1!$G$1:$H$1</c:f>
              <c:strCache>
                <c:ptCount val="2"/>
                <c:pt idx="0">
                  <c:v>Microplastics</c:v>
                </c:pt>
                <c:pt idx="1">
                  <c:v>Fishing Gear</c:v>
                </c:pt>
              </c:strCache>
            </c:strRef>
          </c:cat>
          <c:val>
            <c:numRef>
              <c:f>Sheet1!$G$2:$H$2</c:f>
              <c:numCache>
                <c:formatCode>General</c:formatCode>
                <c:ptCount val="2"/>
                <c:pt idx="0">
                  <c:v>94.0</c:v>
                </c:pt>
                <c:pt idx="1">
                  <c:v>6.0</c:v>
                </c:pt>
              </c:numCache>
            </c:numRef>
          </c:val>
          <c:extLst xmlns:c16r2="http://schemas.microsoft.com/office/drawing/2015/06/chart">
            <c:ext xmlns:c16="http://schemas.microsoft.com/office/drawing/2014/chart" uri="{C3380CC4-5D6E-409C-BE32-E72D297353CC}">
              <c16:uniqueId val="{00000004-2DE9-4BA1-B392-E2CF9BEF5D1B}"/>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0167609908136483"/>
          <c:y val="0.826543344909904"/>
          <c:w val="0.969299618736589"/>
          <c:h val="0.17331852989080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B2A7-4007-A242-A9D318896ABB}"/>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B2A7-4007-A242-A9D318896ABB}"/>
              </c:ext>
            </c:extLst>
          </c:dPt>
          <c:cat>
            <c:strRef>
              <c:f>Sheet1!$C$1:$D$1</c:f>
              <c:strCache>
                <c:ptCount val="2"/>
                <c:pt idx="0">
                  <c:v>Microplastics</c:v>
                </c:pt>
                <c:pt idx="1">
                  <c:v>Fishing Gear</c:v>
                </c:pt>
              </c:strCache>
            </c:strRef>
          </c:cat>
          <c:val>
            <c:numRef>
              <c:f>Sheet1!$C$2:$D$2</c:f>
              <c:numCache>
                <c:formatCode>General</c:formatCode>
                <c:ptCount val="2"/>
                <c:pt idx="0">
                  <c:v>6320.0</c:v>
                </c:pt>
                <c:pt idx="1">
                  <c:v>72680.0</c:v>
                </c:pt>
              </c:numCache>
            </c:numRef>
          </c:val>
          <c:extLst xmlns:c16r2="http://schemas.microsoft.com/office/drawing/2015/06/chart">
            <c:ext xmlns:c16="http://schemas.microsoft.com/office/drawing/2014/chart" uri="{C3380CC4-5D6E-409C-BE32-E72D297353CC}">
              <c16:uniqueId val="{00000004-B2A7-4007-A242-A9D318896ABB}"/>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1C29-4F7D-AE39-041017D65519}"/>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1C29-4F7D-AE39-041017D65519}"/>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1C29-4F7D-AE39-041017D65519}"/>
              </c:ext>
            </c:extLst>
          </c:dPt>
          <c:cat>
            <c:strRef>
              <c:f>Sheet1!$K$1:$M$1</c:f>
              <c:strCache>
                <c:ptCount val="3"/>
                <c:pt idx="0">
                  <c:v>Microplastics</c:v>
                </c:pt>
                <c:pt idx="1">
                  <c:v>Non-net Fishing Gear</c:v>
                </c:pt>
                <c:pt idx="2">
                  <c:v>Abandoned Nets (Ghost Nets)</c:v>
                </c:pt>
              </c:strCache>
            </c:strRef>
          </c:cat>
          <c:val>
            <c:numRef>
              <c:f>Sheet1!$K$2:$M$2</c:f>
              <c:numCache>
                <c:formatCode>General</c:formatCode>
                <c:ptCount val="3"/>
                <c:pt idx="0">
                  <c:v>6320.0</c:v>
                </c:pt>
                <c:pt idx="1">
                  <c:v>36340.0</c:v>
                </c:pt>
                <c:pt idx="2">
                  <c:v>36340.0</c:v>
                </c:pt>
              </c:numCache>
            </c:numRef>
          </c:val>
          <c:extLst xmlns:c16r2="http://schemas.microsoft.com/office/drawing/2015/06/chart">
            <c:ext xmlns:c16="http://schemas.microsoft.com/office/drawing/2014/chart" uri="{C3380CC4-5D6E-409C-BE32-E72D297353CC}">
              <c16:uniqueId val="{00000006-1C29-4F7D-AE39-041017D6551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016761014122011"/>
          <c:y val="0.80742756159103"/>
          <c:w val="0.969299618736589"/>
          <c:h val="0.17331852989080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811940-2FB2-4288-81F3-E809075E6BB7}" type="datetimeFigureOut">
              <a:rPr lang="en-US" smtClean="0"/>
              <a:t>11/26/18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29988F-1EEC-44F2-8E54-CBA5A8AB75EC}" type="slidenum">
              <a:rPr lang="en-US" smtClean="0"/>
              <a:t>‹#›</a:t>
            </a:fld>
            <a:endParaRPr lang="en-US"/>
          </a:p>
        </p:txBody>
      </p:sp>
    </p:spTree>
    <p:extLst>
      <p:ext uri="{BB962C8B-B14F-4D97-AF65-F5344CB8AC3E}">
        <p14:creationId xmlns:p14="http://schemas.microsoft.com/office/powerpoint/2010/main" val="3926076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2015 </a:t>
            </a:r>
            <a:r>
              <a:rPr lang="en-US" dirty="0" err="1"/>
              <a:t>Jambeck</a:t>
            </a:r>
            <a:r>
              <a:rPr lang="en-US" dirty="0"/>
              <a:t> et. al. published the results from a model of plastic entering the ocean from 192 countries with cities along the coast generated between 4.8 and 12.7 million metric tons of plastic marine debris in the form of plastic bottles and packaging. The result is a growing accumulation of microplastics in the five global oceanic gyres.</a:t>
            </a:r>
          </a:p>
        </p:txBody>
      </p:sp>
      <p:sp>
        <p:nvSpPr>
          <p:cNvPr id="4" name="Slide Number Placeholder 3"/>
          <p:cNvSpPr>
            <a:spLocks noGrp="1"/>
          </p:cNvSpPr>
          <p:nvPr>
            <p:ph type="sldNum" sz="quarter" idx="5"/>
          </p:nvPr>
        </p:nvSpPr>
        <p:spPr/>
        <p:txBody>
          <a:bodyPr/>
          <a:lstStyle/>
          <a:p>
            <a:fld id="{3329988F-1EEC-44F2-8E54-CBA5A8AB75EC}" type="slidenum">
              <a:rPr lang="en-US" smtClean="0"/>
              <a:t>1</a:t>
            </a:fld>
            <a:endParaRPr lang="en-US"/>
          </a:p>
        </p:txBody>
      </p:sp>
    </p:spTree>
    <p:extLst>
      <p:ext uri="{BB962C8B-B14F-4D97-AF65-F5344CB8AC3E}">
        <p14:creationId xmlns:p14="http://schemas.microsoft.com/office/powerpoint/2010/main" val="1875921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this is alarming, this past March </a:t>
            </a:r>
            <a:r>
              <a:rPr lang="en-US" dirty="0" err="1"/>
              <a:t>Lebreton</a:t>
            </a:r>
            <a:r>
              <a:rPr lang="en-US" dirty="0"/>
              <a:t> et. al.  find that within the Great Pacific Garbage Patch the majority of mass of plastic is fishing gear, not microplastics.  </a:t>
            </a:r>
          </a:p>
          <a:p>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kern="1200" dirty="0" err="1">
                <a:solidFill>
                  <a:schemeClr val="tx1"/>
                </a:solidFill>
                <a:effectLst/>
                <a:latin typeface="+mn-lt"/>
                <a:ea typeface="+mn-ea"/>
                <a:cs typeface="+mn-cs"/>
              </a:rPr>
              <a:t>Jambeck</a:t>
            </a:r>
            <a:r>
              <a:rPr lang="en-US" sz="1200" b="0" i="0" kern="1200" dirty="0">
                <a:solidFill>
                  <a:schemeClr val="tx1"/>
                </a:solidFill>
                <a:effectLst/>
                <a:latin typeface="+mn-lt"/>
                <a:ea typeface="+mn-ea"/>
                <a:cs typeface="+mn-cs"/>
              </a:rPr>
              <a:t>, J. R., Geyer, R., Wilcox, C., Siegler, T. R., Perryman, M., </a:t>
            </a:r>
            <a:r>
              <a:rPr lang="en-US" sz="1200" b="0" i="0" kern="1200" dirty="0" err="1">
                <a:solidFill>
                  <a:schemeClr val="tx1"/>
                </a:solidFill>
                <a:effectLst/>
                <a:latin typeface="+mn-lt"/>
                <a:ea typeface="+mn-ea"/>
                <a:cs typeface="+mn-cs"/>
              </a:rPr>
              <a:t>Andrady</a:t>
            </a:r>
            <a:r>
              <a:rPr lang="en-US" sz="1200" b="0" i="0" kern="1200" dirty="0">
                <a:solidFill>
                  <a:schemeClr val="tx1"/>
                </a:solidFill>
                <a:effectLst/>
                <a:latin typeface="+mn-lt"/>
                <a:ea typeface="+mn-ea"/>
                <a:cs typeface="+mn-cs"/>
              </a:rPr>
              <a:t>, A., . . . Law, K. L. (2015, February 13). Plastic waste inputs from land into the ocean. Retrieved November 24, 2018, from http://science.sciencemag.org/content/347/6223/768.full</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kern="1200" dirty="0">
                <a:solidFill>
                  <a:schemeClr val="tx1"/>
                </a:solidFill>
                <a:effectLst/>
                <a:latin typeface="+mn-lt"/>
                <a:ea typeface="+mn-ea"/>
                <a:cs typeface="+mn-cs"/>
              </a:rPr>
              <a:t>Evidence that the Great Pacific Garbage Patch is rapidly ... (n.d.). Retrieved from https://www.theoceancleanup.com/fileadmin/media-archive/Documents/Lebreton2018_SciRep.pdf</a:t>
            </a:r>
          </a:p>
          <a:p>
            <a:endParaRPr lang="en-US" dirty="0"/>
          </a:p>
        </p:txBody>
      </p:sp>
      <p:sp>
        <p:nvSpPr>
          <p:cNvPr id="4" name="Slide Number Placeholder 3"/>
          <p:cNvSpPr>
            <a:spLocks noGrp="1"/>
          </p:cNvSpPr>
          <p:nvPr>
            <p:ph type="sldNum" sz="quarter" idx="5"/>
          </p:nvPr>
        </p:nvSpPr>
        <p:spPr/>
        <p:txBody>
          <a:bodyPr/>
          <a:lstStyle/>
          <a:p>
            <a:fld id="{3329988F-1EEC-44F2-8E54-CBA5A8AB75EC}" type="slidenum">
              <a:rPr lang="en-US" smtClean="0"/>
              <a:t>2</a:t>
            </a:fld>
            <a:endParaRPr lang="en-US"/>
          </a:p>
        </p:txBody>
      </p:sp>
    </p:spTree>
    <p:extLst>
      <p:ext uri="{BB962C8B-B14F-4D97-AF65-F5344CB8AC3E}">
        <p14:creationId xmlns:p14="http://schemas.microsoft.com/office/powerpoint/2010/main" val="520037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 that fishing gear, 46 percent is abandoned fishing nets. This nets are often referred to as “Ghost Nets”</a:t>
            </a:r>
          </a:p>
          <a:p>
            <a:endParaRPr lang="en-US" dirty="0"/>
          </a:p>
        </p:txBody>
      </p:sp>
      <p:sp>
        <p:nvSpPr>
          <p:cNvPr id="4" name="Slide Number Placeholder 3"/>
          <p:cNvSpPr>
            <a:spLocks noGrp="1"/>
          </p:cNvSpPr>
          <p:nvPr>
            <p:ph type="sldNum" sz="quarter" idx="5"/>
          </p:nvPr>
        </p:nvSpPr>
        <p:spPr/>
        <p:txBody>
          <a:bodyPr/>
          <a:lstStyle/>
          <a:p>
            <a:fld id="{3329988F-1EEC-44F2-8E54-CBA5A8AB75EC}" type="slidenum">
              <a:rPr lang="en-US" smtClean="0"/>
              <a:t>3</a:t>
            </a:fld>
            <a:endParaRPr lang="en-US"/>
          </a:p>
        </p:txBody>
      </p:sp>
    </p:spTree>
    <p:extLst>
      <p:ext uri="{BB962C8B-B14F-4D97-AF65-F5344CB8AC3E}">
        <p14:creationId xmlns:p14="http://schemas.microsoft.com/office/powerpoint/2010/main" val="3233706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obvious problem with Ghost Nets is they trap marine animals. These are just a few images of this tragedy.</a:t>
            </a:r>
          </a:p>
        </p:txBody>
      </p:sp>
      <p:sp>
        <p:nvSpPr>
          <p:cNvPr id="4" name="Slide Number Placeholder 3"/>
          <p:cNvSpPr>
            <a:spLocks noGrp="1"/>
          </p:cNvSpPr>
          <p:nvPr>
            <p:ph type="sldNum" sz="quarter" idx="5"/>
          </p:nvPr>
        </p:nvSpPr>
        <p:spPr/>
        <p:txBody>
          <a:bodyPr/>
          <a:lstStyle/>
          <a:p>
            <a:fld id="{3329988F-1EEC-44F2-8E54-CBA5A8AB75EC}" type="slidenum">
              <a:rPr lang="en-US" smtClean="0"/>
              <a:t>4</a:t>
            </a:fld>
            <a:endParaRPr lang="en-US"/>
          </a:p>
        </p:txBody>
      </p:sp>
    </p:spTree>
    <p:extLst>
      <p:ext uri="{BB962C8B-B14F-4D97-AF65-F5344CB8AC3E}">
        <p14:creationId xmlns:p14="http://schemas.microsoft.com/office/powerpoint/2010/main" val="4115480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Ghost Nets also eventually breakdown and become microplastics. These plastics are ingested by marine animals and harvested seafood. Harmful chemicals in the plastics leach into the fish and then into us.</a:t>
            </a:r>
          </a:p>
        </p:txBody>
      </p:sp>
      <p:sp>
        <p:nvSpPr>
          <p:cNvPr id="4" name="Slide Number Placeholder 3"/>
          <p:cNvSpPr>
            <a:spLocks noGrp="1"/>
          </p:cNvSpPr>
          <p:nvPr>
            <p:ph type="sldNum" sz="quarter" idx="5"/>
          </p:nvPr>
        </p:nvSpPr>
        <p:spPr/>
        <p:txBody>
          <a:bodyPr/>
          <a:lstStyle/>
          <a:p>
            <a:fld id="{3329988F-1EEC-44F2-8E54-CBA5A8AB75EC}" type="slidenum">
              <a:rPr lang="en-US" smtClean="0"/>
              <a:t>5</a:t>
            </a:fld>
            <a:endParaRPr lang="en-US"/>
          </a:p>
        </p:txBody>
      </p:sp>
    </p:spTree>
    <p:extLst>
      <p:ext uri="{BB962C8B-B14F-4D97-AF65-F5344CB8AC3E}">
        <p14:creationId xmlns:p14="http://schemas.microsoft.com/office/powerpoint/2010/main" val="3709634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 Crowley founded Ocean Voyages in 1979 as a sail boat chartering company. Mary has traveled the oceans extensively including visiting the Galapagos archipelago 17 times. She previously served as Executive </a:t>
            </a:r>
            <a:r>
              <a:rPr lang="en-US" dirty="0" err="1"/>
              <a:t>Directo</a:t>
            </a:r>
            <a:r>
              <a:rPr lang="en-US" dirty="0"/>
              <a:t> of the Oceanic Society, publisher of Oceans magazine. She along with a group of international sailor, educator and conservationists also founded the Ocean Voyages Institute. </a:t>
            </a:r>
            <a:r>
              <a:rPr lang="en-US" sz="1200" b="0" i="0" kern="1200" dirty="0">
                <a:solidFill>
                  <a:schemeClr val="tx1"/>
                </a:solidFill>
                <a:effectLst/>
                <a:latin typeface="+mn-lt"/>
                <a:ea typeface="+mn-ea"/>
                <a:cs typeface="+mn-cs"/>
              </a:rPr>
              <a:t> The Institute is dedicated to providing sail training opportunity to youth on a worldwide basis as well as providing access to the ocean world and educational programs. In 2009, Project </a:t>
            </a:r>
            <a:r>
              <a:rPr lang="en-US" sz="1200" b="0" i="0" kern="1200" dirty="0" err="1">
                <a:solidFill>
                  <a:schemeClr val="tx1"/>
                </a:solidFill>
                <a:effectLst/>
                <a:latin typeface="+mn-lt"/>
                <a:ea typeface="+mn-ea"/>
                <a:cs typeface="+mn-cs"/>
              </a:rPr>
              <a:t>Kaisei</a:t>
            </a:r>
            <a:r>
              <a:rPr lang="en-US" sz="1200" b="0" i="0" kern="1200" dirty="0">
                <a:solidFill>
                  <a:schemeClr val="tx1"/>
                </a:solidFill>
                <a:effectLst/>
                <a:latin typeface="+mn-lt"/>
                <a:ea typeface="+mn-ea"/>
                <a:cs typeface="+mn-cs"/>
              </a:rPr>
              <a:t> was established to increase the understanding and the scale of plastic marine debris, its impact on our ocean environment, and how we can introduce solutions for both prevention and clean-up.</a:t>
            </a:r>
          </a:p>
          <a:p>
            <a:endParaRPr lang="en-US" dirty="0"/>
          </a:p>
          <a:p>
            <a:r>
              <a:rPr lang="en-US" dirty="0"/>
              <a:t>Andy Sybrandy of Pacific Gyre met Mary Crowley in 2011 at the International Marine Debris Conference in Honolulu, where they first began discussing solutions to tracking marine debris.</a:t>
            </a:r>
          </a:p>
        </p:txBody>
      </p:sp>
      <p:sp>
        <p:nvSpPr>
          <p:cNvPr id="4" name="Slide Number Placeholder 3"/>
          <p:cNvSpPr>
            <a:spLocks noGrp="1"/>
          </p:cNvSpPr>
          <p:nvPr>
            <p:ph type="sldNum" sz="quarter" idx="5"/>
          </p:nvPr>
        </p:nvSpPr>
        <p:spPr/>
        <p:txBody>
          <a:bodyPr/>
          <a:lstStyle/>
          <a:p>
            <a:fld id="{3329988F-1EEC-44F2-8E54-CBA5A8AB75EC}" type="slidenum">
              <a:rPr lang="en-US" smtClean="0"/>
              <a:t>6</a:t>
            </a:fld>
            <a:endParaRPr lang="en-US"/>
          </a:p>
        </p:txBody>
      </p:sp>
    </p:spTree>
    <p:extLst>
      <p:ext uri="{BB962C8B-B14F-4D97-AF65-F5344CB8AC3E}">
        <p14:creationId xmlns:p14="http://schemas.microsoft.com/office/powerpoint/2010/main" val="174910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Pacific Gyre has worked with Project </a:t>
            </a:r>
            <a:r>
              <a:rPr lang="en-US" dirty="0" err="1"/>
              <a:t>Kaisei</a:t>
            </a:r>
            <a:r>
              <a:rPr lang="en-US" dirty="0"/>
              <a:t> and previously with </a:t>
            </a:r>
            <a:r>
              <a:rPr lang="en-US" dirty="0" err="1"/>
              <a:t>GhostNets</a:t>
            </a:r>
            <a:r>
              <a:rPr lang="en-US" dirty="0"/>
              <a:t> </a:t>
            </a:r>
            <a:r>
              <a:rPr lang="en-US" dirty="0" err="1"/>
              <a:t>Austalia</a:t>
            </a:r>
            <a:r>
              <a:rPr lang="en-US" dirty="0"/>
              <a:t> to track abandoned drift nets.</a:t>
            </a:r>
          </a:p>
          <a:p>
            <a:endParaRPr lang="en-US" dirty="0"/>
          </a:p>
          <a:p>
            <a:r>
              <a:rPr lang="en-US" dirty="0"/>
              <a:t>Building marine Lagrangian drifters, and trackers since 1994, the debris trackers are a modified Universal Tracker to include a special tether to attach the tracker to Ghost Nets.</a:t>
            </a:r>
          </a:p>
          <a:p>
            <a:endParaRPr lang="en-US" dirty="0"/>
          </a:p>
          <a:p>
            <a:r>
              <a:rPr lang="en-US" dirty="0"/>
              <a:t>These trackers calculate their positions using very sensitive GNSS receivers able to utilize GPS, GLONASS, and </a:t>
            </a:r>
            <a:r>
              <a:rPr lang="en-US" dirty="0" err="1"/>
              <a:t>Beidou</a:t>
            </a:r>
            <a:r>
              <a:rPr lang="en-US" dirty="0"/>
              <a:t> global positioning systems. Positions are transmitted back to Pacific Gyre servers using the Iridium Satellite telemetry system. The trackers include batteries with enough energy to power them for several years in the ocean.</a:t>
            </a:r>
          </a:p>
          <a:p>
            <a:endParaRPr lang="en-US" dirty="0"/>
          </a:p>
          <a:p>
            <a:r>
              <a:rPr lang="en-US" dirty="0"/>
              <a:t>Project </a:t>
            </a:r>
            <a:r>
              <a:rPr lang="en-US" dirty="0" err="1"/>
              <a:t>Kaisei</a:t>
            </a:r>
            <a:r>
              <a:rPr lang="en-US" dirty="0"/>
              <a:t> can then use this data to display Ghost Net tracks and raise awareness of the problem.</a:t>
            </a:r>
          </a:p>
        </p:txBody>
      </p:sp>
      <p:sp>
        <p:nvSpPr>
          <p:cNvPr id="4" name="Slide Number Placeholder 3"/>
          <p:cNvSpPr>
            <a:spLocks noGrp="1"/>
          </p:cNvSpPr>
          <p:nvPr>
            <p:ph type="sldNum" sz="quarter" idx="5"/>
          </p:nvPr>
        </p:nvSpPr>
        <p:spPr/>
        <p:txBody>
          <a:bodyPr/>
          <a:lstStyle/>
          <a:p>
            <a:fld id="{3329988F-1EEC-44F2-8E54-CBA5A8AB75EC}" type="slidenum">
              <a:rPr lang="en-US" smtClean="0"/>
              <a:t>7</a:t>
            </a:fld>
            <a:endParaRPr lang="en-US"/>
          </a:p>
        </p:txBody>
      </p:sp>
    </p:spTree>
    <p:extLst>
      <p:ext uri="{BB962C8B-B14F-4D97-AF65-F5344CB8AC3E}">
        <p14:creationId xmlns:p14="http://schemas.microsoft.com/office/powerpoint/2010/main" val="3421924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a:t>
            </a:r>
            <a:r>
              <a:rPr lang="en-US" dirty="0" err="1"/>
              <a:t>Kaisei</a:t>
            </a:r>
            <a:r>
              <a:rPr lang="en-US" dirty="0"/>
              <a:t> currently has an inventory of 50 trackers, with 15 deployed attached to Ghost Nets in the Pacific.</a:t>
            </a:r>
          </a:p>
          <a:p>
            <a:endParaRPr lang="en-US" dirty="0"/>
          </a:p>
          <a:p>
            <a:r>
              <a:rPr lang="en-US" dirty="0"/>
              <a:t>The project needs help finding vessels willing to take the time to deploy the debris trackers.</a:t>
            </a:r>
          </a:p>
          <a:p>
            <a:endParaRPr lang="en-US" dirty="0"/>
          </a:p>
          <a:p>
            <a:r>
              <a:rPr lang="en-US" dirty="0"/>
              <a:t>The engineering focus of the project is developing the best method of attaching the trackers to the nets. This will be evaluated by visiting the nets to be certain the trackers are still attached and to evaluate their current condition.</a:t>
            </a:r>
          </a:p>
          <a:p>
            <a:endParaRPr lang="en-US" dirty="0"/>
          </a:p>
          <a:p>
            <a:r>
              <a:rPr lang="en-US" dirty="0"/>
              <a:t>In the future Project </a:t>
            </a:r>
            <a:r>
              <a:rPr lang="en-US" dirty="0" err="1"/>
              <a:t>Kaisei</a:t>
            </a:r>
            <a:r>
              <a:rPr lang="en-US" dirty="0"/>
              <a:t> hopes to organize efforts to retrieve the nets.</a:t>
            </a:r>
          </a:p>
        </p:txBody>
      </p:sp>
      <p:sp>
        <p:nvSpPr>
          <p:cNvPr id="4" name="Slide Number Placeholder 3"/>
          <p:cNvSpPr>
            <a:spLocks noGrp="1"/>
          </p:cNvSpPr>
          <p:nvPr>
            <p:ph type="sldNum" sz="quarter" idx="5"/>
          </p:nvPr>
        </p:nvSpPr>
        <p:spPr/>
        <p:txBody>
          <a:bodyPr/>
          <a:lstStyle/>
          <a:p>
            <a:fld id="{3329988F-1EEC-44F2-8E54-CBA5A8AB75EC}" type="slidenum">
              <a:rPr lang="en-US" smtClean="0"/>
              <a:t>8</a:t>
            </a:fld>
            <a:endParaRPr lang="en-US"/>
          </a:p>
        </p:txBody>
      </p:sp>
    </p:spTree>
    <p:extLst>
      <p:ext uri="{BB962C8B-B14F-4D97-AF65-F5344CB8AC3E}">
        <p14:creationId xmlns:p14="http://schemas.microsoft.com/office/powerpoint/2010/main" val="807043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7B677C-BDA6-45B7-8D96-6A5D0A92E3CC}" type="datetimeFigureOut">
              <a:rPr lang="en-US" smtClean="0"/>
              <a:t>11/26/18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DE34C-12F3-4CA3-8D55-15F9C315CC90}"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4408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EF7B677C-BDA6-45B7-8D96-6A5D0A92E3CC}" type="datetimeFigureOut">
              <a:rPr lang="en-US" smtClean="0"/>
              <a:t>11/26/18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FDE34C-12F3-4CA3-8D55-15F9C315CC90}" type="slidenum">
              <a:rPr lang="en-US" smtClean="0"/>
              <a:t>‹#›</a:t>
            </a:fld>
            <a:endParaRPr lang="en-US"/>
          </a:p>
        </p:txBody>
      </p:sp>
    </p:spTree>
    <p:extLst>
      <p:ext uri="{BB962C8B-B14F-4D97-AF65-F5344CB8AC3E}">
        <p14:creationId xmlns:p14="http://schemas.microsoft.com/office/powerpoint/2010/main" val="2947517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7B677C-BDA6-45B7-8D96-6A5D0A92E3CC}" type="datetimeFigureOut">
              <a:rPr lang="en-US" smtClean="0"/>
              <a:t>11/26/18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DE34C-12F3-4CA3-8D55-15F9C315CC90}" type="slidenum">
              <a:rPr lang="en-US" smtClean="0"/>
              <a:t>‹#›</a:t>
            </a:fld>
            <a:endParaRPr lang="en-US"/>
          </a:p>
        </p:txBody>
      </p:sp>
    </p:spTree>
    <p:extLst>
      <p:ext uri="{BB962C8B-B14F-4D97-AF65-F5344CB8AC3E}">
        <p14:creationId xmlns:p14="http://schemas.microsoft.com/office/powerpoint/2010/main" val="2893462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7B677C-BDA6-45B7-8D96-6A5D0A92E3CC}" type="datetimeFigureOut">
              <a:rPr lang="en-US" smtClean="0"/>
              <a:t>11/26/18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DE34C-12F3-4CA3-8D55-15F9C315CC90}"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356666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7B677C-BDA6-45B7-8D96-6A5D0A92E3CC}" type="datetimeFigureOut">
              <a:rPr lang="en-US" smtClean="0"/>
              <a:t>11/26/18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DE34C-12F3-4CA3-8D55-15F9C315CC90}" type="slidenum">
              <a:rPr lang="en-US" smtClean="0"/>
              <a:t>‹#›</a:t>
            </a:fld>
            <a:endParaRPr lang="en-US"/>
          </a:p>
        </p:txBody>
      </p:sp>
    </p:spTree>
    <p:extLst>
      <p:ext uri="{BB962C8B-B14F-4D97-AF65-F5344CB8AC3E}">
        <p14:creationId xmlns:p14="http://schemas.microsoft.com/office/powerpoint/2010/main" val="1560387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7B677C-BDA6-45B7-8D96-6A5D0A92E3CC}" type="datetimeFigureOut">
              <a:rPr lang="en-US" smtClean="0"/>
              <a:t>11/26/18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DE34C-12F3-4CA3-8D55-15F9C315CC90}"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03231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7B677C-BDA6-45B7-8D96-6A5D0A92E3CC}" type="datetimeFigureOut">
              <a:rPr lang="en-US" smtClean="0"/>
              <a:t>11/26/18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DE34C-12F3-4CA3-8D55-15F9C315CC90}" type="slidenum">
              <a:rPr lang="en-US" smtClean="0"/>
              <a:t>‹#›</a:t>
            </a:fld>
            <a:endParaRPr lang="en-US"/>
          </a:p>
        </p:txBody>
      </p:sp>
    </p:spTree>
    <p:extLst>
      <p:ext uri="{BB962C8B-B14F-4D97-AF65-F5344CB8AC3E}">
        <p14:creationId xmlns:p14="http://schemas.microsoft.com/office/powerpoint/2010/main" val="103466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7B677C-BDA6-45B7-8D96-6A5D0A92E3CC}" type="datetimeFigureOut">
              <a:rPr lang="en-US" smtClean="0"/>
              <a:t>11/26/18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DE34C-12F3-4CA3-8D55-15F9C315CC90}" type="slidenum">
              <a:rPr lang="en-US" smtClean="0"/>
              <a:t>‹#›</a:t>
            </a:fld>
            <a:endParaRPr lang="en-US"/>
          </a:p>
        </p:txBody>
      </p:sp>
    </p:spTree>
    <p:extLst>
      <p:ext uri="{BB962C8B-B14F-4D97-AF65-F5344CB8AC3E}">
        <p14:creationId xmlns:p14="http://schemas.microsoft.com/office/powerpoint/2010/main" val="696817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7B677C-BDA6-45B7-8D96-6A5D0A92E3CC}" type="datetimeFigureOut">
              <a:rPr lang="en-US" smtClean="0"/>
              <a:t>11/26/18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DE34C-12F3-4CA3-8D55-15F9C315CC90}" type="slidenum">
              <a:rPr lang="en-US" smtClean="0"/>
              <a:t>‹#›</a:t>
            </a:fld>
            <a:endParaRPr lang="en-US"/>
          </a:p>
        </p:txBody>
      </p:sp>
    </p:spTree>
    <p:extLst>
      <p:ext uri="{BB962C8B-B14F-4D97-AF65-F5344CB8AC3E}">
        <p14:creationId xmlns:p14="http://schemas.microsoft.com/office/powerpoint/2010/main" val="1982132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7B677C-BDA6-45B7-8D96-6A5D0A92E3CC}" type="datetimeFigureOut">
              <a:rPr lang="en-US" smtClean="0"/>
              <a:t>11/26/18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DE34C-12F3-4CA3-8D55-15F9C315CC90}" type="slidenum">
              <a:rPr lang="en-US" smtClean="0"/>
              <a:t>‹#›</a:t>
            </a:fld>
            <a:endParaRPr lang="en-US"/>
          </a:p>
        </p:txBody>
      </p:sp>
    </p:spTree>
    <p:extLst>
      <p:ext uri="{BB962C8B-B14F-4D97-AF65-F5344CB8AC3E}">
        <p14:creationId xmlns:p14="http://schemas.microsoft.com/office/powerpoint/2010/main" val="416575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7B677C-BDA6-45B7-8D96-6A5D0A92E3CC}" type="datetimeFigureOut">
              <a:rPr lang="en-US" smtClean="0"/>
              <a:t>11/26/18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DE34C-12F3-4CA3-8D55-15F9C315CC90}" type="slidenum">
              <a:rPr lang="en-US" smtClean="0"/>
              <a:t>‹#›</a:t>
            </a:fld>
            <a:endParaRPr lang="en-US"/>
          </a:p>
        </p:txBody>
      </p:sp>
    </p:spTree>
    <p:extLst>
      <p:ext uri="{BB962C8B-B14F-4D97-AF65-F5344CB8AC3E}">
        <p14:creationId xmlns:p14="http://schemas.microsoft.com/office/powerpoint/2010/main" val="548978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7B677C-BDA6-45B7-8D96-6A5D0A92E3CC}" type="datetimeFigureOut">
              <a:rPr lang="en-US" smtClean="0"/>
              <a:t>11/26/18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FDE34C-12F3-4CA3-8D55-15F9C315CC90}" type="slidenum">
              <a:rPr lang="en-US" smtClean="0"/>
              <a:t>‹#›</a:t>
            </a:fld>
            <a:endParaRPr lang="en-US"/>
          </a:p>
        </p:txBody>
      </p:sp>
    </p:spTree>
    <p:extLst>
      <p:ext uri="{BB962C8B-B14F-4D97-AF65-F5344CB8AC3E}">
        <p14:creationId xmlns:p14="http://schemas.microsoft.com/office/powerpoint/2010/main" val="3161382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7B677C-BDA6-45B7-8D96-6A5D0A92E3CC}" type="datetimeFigureOut">
              <a:rPr lang="en-US" smtClean="0"/>
              <a:t>11/26/18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FDE34C-12F3-4CA3-8D55-15F9C315CC90}" type="slidenum">
              <a:rPr lang="en-US" smtClean="0"/>
              <a:t>‹#›</a:t>
            </a:fld>
            <a:endParaRPr lang="en-US"/>
          </a:p>
        </p:txBody>
      </p:sp>
    </p:spTree>
    <p:extLst>
      <p:ext uri="{BB962C8B-B14F-4D97-AF65-F5344CB8AC3E}">
        <p14:creationId xmlns:p14="http://schemas.microsoft.com/office/powerpoint/2010/main" val="395695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7B677C-BDA6-45B7-8D96-6A5D0A92E3CC}" type="datetimeFigureOut">
              <a:rPr lang="en-US" smtClean="0"/>
              <a:t>11/26/18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FDE34C-12F3-4CA3-8D55-15F9C315CC90}" type="slidenum">
              <a:rPr lang="en-US" smtClean="0"/>
              <a:t>‹#›</a:t>
            </a:fld>
            <a:endParaRPr lang="en-US"/>
          </a:p>
        </p:txBody>
      </p:sp>
    </p:spTree>
    <p:extLst>
      <p:ext uri="{BB962C8B-B14F-4D97-AF65-F5344CB8AC3E}">
        <p14:creationId xmlns:p14="http://schemas.microsoft.com/office/powerpoint/2010/main" val="125812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7B677C-BDA6-45B7-8D96-6A5D0A92E3CC}" type="datetimeFigureOut">
              <a:rPr lang="en-US" smtClean="0"/>
              <a:t>11/26/18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FDE34C-12F3-4CA3-8D55-15F9C315CC90}" type="slidenum">
              <a:rPr lang="en-US" smtClean="0"/>
              <a:t>‹#›</a:t>
            </a:fld>
            <a:endParaRPr lang="en-US"/>
          </a:p>
        </p:txBody>
      </p:sp>
    </p:spTree>
    <p:extLst>
      <p:ext uri="{BB962C8B-B14F-4D97-AF65-F5344CB8AC3E}">
        <p14:creationId xmlns:p14="http://schemas.microsoft.com/office/powerpoint/2010/main" val="4037097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F7B677C-BDA6-45B7-8D96-6A5D0A92E3CC}" type="datetimeFigureOut">
              <a:rPr lang="en-US" smtClean="0"/>
              <a:t>11/26/18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FDE34C-12F3-4CA3-8D55-15F9C315CC90}" type="slidenum">
              <a:rPr lang="en-US" smtClean="0"/>
              <a:t>‹#›</a:t>
            </a:fld>
            <a:endParaRPr lang="en-US"/>
          </a:p>
        </p:txBody>
      </p:sp>
    </p:spTree>
    <p:extLst>
      <p:ext uri="{BB962C8B-B14F-4D97-AF65-F5344CB8AC3E}">
        <p14:creationId xmlns:p14="http://schemas.microsoft.com/office/powerpoint/2010/main" val="3759652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F7B677C-BDA6-45B7-8D96-6A5D0A92E3CC}" type="datetimeFigureOut">
              <a:rPr lang="en-US" smtClean="0"/>
              <a:t>11/26/18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FDE34C-12F3-4CA3-8D55-15F9C315CC90}" type="slidenum">
              <a:rPr lang="en-US" smtClean="0"/>
              <a:t>‹#›</a:t>
            </a:fld>
            <a:endParaRPr lang="en-US"/>
          </a:p>
        </p:txBody>
      </p:sp>
    </p:spTree>
    <p:extLst>
      <p:ext uri="{BB962C8B-B14F-4D97-AF65-F5344CB8AC3E}">
        <p14:creationId xmlns:p14="http://schemas.microsoft.com/office/powerpoint/2010/main" val="35788456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F7B677C-BDA6-45B7-8D96-6A5D0A92E3CC}" type="datetimeFigureOut">
              <a:rPr lang="en-US" smtClean="0"/>
              <a:t>11/26/18</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BCFDE34C-12F3-4CA3-8D55-15F9C315CC90}" type="slidenum">
              <a:rPr lang="en-US" smtClean="0"/>
              <a:t>‹#›</a:t>
            </a:fld>
            <a:endParaRPr lang="en-US"/>
          </a:p>
        </p:txBody>
      </p:sp>
    </p:spTree>
    <p:extLst>
      <p:ext uri="{BB962C8B-B14F-4D97-AF65-F5344CB8AC3E}">
        <p14:creationId xmlns:p14="http://schemas.microsoft.com/office/powerpoint/2010/main" val="4212617704"/>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5" Type="http://schemas.openxmlformats.org/officeDocument/2006/relationships/chart" Target="../charts/chart5.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FA3792-2F90-4557-B937-4023AC82AC51}"/>
              </a:ext>
            </a:extLst>
          </p:cNvPr>
          <p:cNvSpPr>
            <a:spLocks noGrp="1"/>
          </p:cNvSpPr>
          <p:nvPr>
            <p:ph type="ctrTitle"/>
          </p:nvPr>
        </p:nvSpPr>
        <p:spPr>
          <a:xfrm>
            <a:off x="834337" y="1392072"/>
            <a:ext cx="8001000" cy="2347415"/>
          </a:xfrm>
        </p:spPr>
        <p:txBody>
          <a:bodyPr/>
          <a:lstStyle/>
          <a:p>
            <a:r>
              <a:rPr lang="en-US" dirty="0"/>
              <a:t>Tracking Ghost Nets in the Pacific</a:t>
            </a:r>
          </a:p>
        </p:txBody>
      </p:sp>
      <p:sp>
        <p:nvSpPr>
          <p:cNvPr id="3" name="Subtitle 2">
            <a:extLst>
              <a:ext uri="{FF2B5EF4-FFF2-40B4-BE49-F238E27FC236}">
                <a16:creationId xmlns:a16="http://schemas.microsoft.com/office/drawing/2014/main" xmlns="" id="{480E203E-90E1-4424-8327-CB0C7E62C245}"/>
              </a:ext>
            </a:extLst>
          </p:cNvPr>
          <p:cNvSpPr>
            <a:spLocks noGrp="1"/>
          </p:cNvSpPr>
          <p:nvPr>
            <p:ph type="subTitle" idx="1"/>
          </p:nvPr>
        </p:nvSpPr>
        <p:spPr>
          <a:xfrm>
            <a:off x="834337" y="3844703"/>
            <a:ext cx="9358534" cy="2556097"/>
          </a:xfrm>
        </p:spPr>
        <p:txBody>
          <a:bodyPr>
            <a:normAutofit/>
          </a:bodyPr>
          <a:lstStyle/>
          <a:p>
            <a:r>
              <a:rPr lang="en-US" dirty="0"/>
              <a:t>Risa Lowy Sybrandy</a:t>
            </a:r>
          </a:p>
          <a:p>
            <a:r>
              <a:rPr lang="en-US" i="1" dirty="0"/>
              <a:t>Technologies for observing and monitoring plastics in the oceans</a:t>
            </a:r>
          </a:p>
          <a:p>
            <a:r>
              <a:rPr lang="en-US" i="1"/>
              <a:t>November 26th, </a:t>
            </a:r>
            <a:r>
              <a:rPr lang="en-US" i="1" dirty="0"/>
              <a:t>2018</a:t>
            </a:r>
          </a:p>
          <a:p>
            <a:r>
              <a:rPr lang="en-US" i="1" dirty="0"/>
              <a:t>Brest, France</a:t>
            </a:r>
          </a:p>
        </p:txBody>
      </p:sp>
      <p:pic>
        <p:nvPicPr>
          <p:cNvPr id="4" name="Picture 3">
            <a:extLst>
              <a:ext uri="{FF2B5EF4-FFF2-40B4-BE49-F238E27FC236}">
                <a16:creationId xmlns:a16="http://schemas.microsoft.com/office/drawing/2014/main" xmlns="" id="{D8E7A624-A0E5-446A-94F1-BECB156713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566" y="294142"/>
            <a:ext cx="4771990" cy="992714"/>
          </a:xfrm>
          <a:prstGeom prst="rect">
            <a:avLst/>
          </a:prstGeom>
        </p:spPr>
      </p:pic>
    </p:spTree>
    <p:extLst>
      <p:ext uri="{BB962C8B-B14F-4D97-AF65-F5344CB8AC3E}">
        <p14:creationId xmlns:p14="http://schemas.microsoft.com/office/powerpoint/2010/main" val="3723811066"/>
      </p:ext>
    </p:extLst>
  </p:cSld>
  <p:clrMapOvr>
    <a:masterClrMapping/>
  </p:clrMapOvr>
  <mc:AlternateContent xmlns:mc="http://schemas.openxmlformats.org/markup-compatibility/2006" xmlns:p14="http://schemas.microsoft.com/office/powerpoint/2010/main">
    <mc:Choice Requires="p14">
      <p:transition spd="slow" p14:dur="2000" advTm="2839"/>
    </mc:Choice>
    <mc:Fallback xmlns="">
      <p:transition spd="slow" advTm="2839"/>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D99DBD-E1E8-4C73-AD20-AEB70A44DE5C}"/>
              </a:ext>
            </a:extLst>
          </p:cNvPr>
          <p:cNvSpPr>
            <a:spLocks noGrp="1"/>
          </p:cNvSpPr>
          <p:nvPr>
            <p:ph type="title"/>
          </p:nvPr>
        </p:nvSpPr>
        <p:spPr>
          <a:xfrm>
            <a:off x="246429" y="101862"/>
            <a:ext cx="12192000" cy="1507067"/>
          </a:xfrm>
        </p:spPr>
        <p:txBody>
          <a:bodyPr>
            <a:normAutofit/>
          </a:bodyPr>
          <a:lstStyle/>
          <a:p>
            <a:r>
              <a:rPr lang="en-US" sz="3200" dirty="0"/>
              <a:t>Composition of the GREAT Pacific Garbage patch</a:t>
            </a:r>
          </a:p>
        </p:txBody>
      </p:sp>
      <p:graphicFrame>
        <p:nvGraphicFramePr>
          <p:cNvPr id="4" name="Chart 3">
            <a:extLst>
              <a:ext uri="{FF2B5EF4-FFF2-40B4-BE49-F238E27FC236}">
                <a16:creationId xmlns:a16="http://schemas.microsoft.com/office/drawing/2014/main" xmlns="" id="{71E10842-2285-41A9-8A0B-060267AB6B2D}"/>
              </a:ext>
            </a:extLst>
          </p:cNvPr>
          <p:cNvGraphicFramePr>
            <a:graphicFrameLocks/>
          </p:cNvGraphicFramePr>
          <p:nvPr>
            <p:extLst>
              <p:ext uri="{D42A27DB-BD31-4B8C-83A1-F6EECF244321}">
                <p14:modId xmlns:p14="http://schemas.microsoft.com/office/powerpoint/2010/main" val="1122084243"/>
              </p:ext>
            </p:extLst>
          </p:nvPr>
        </p:nvGraphicFramePr>
        <p:xfrm>
          <a:off x="4873315" y="1919922"/>
          <a:ext cx="4257675" cy="39862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xmlns="" id="{B9A39053-418D-4C71-92A6-59271F07E8C2}"/>
              </a:ext>
            </a:extLst>
          </p:cNvPr>
          <p:cNvGraphicFramePr>
            <a:graphicFrameLocks/>
          </p:cNvGraphicFramePr>
          <p:nvPr>
            <p:extLst>
              <p:ext uri="{D42A27DB-BD31-4B8C-83A1-F6EECF244321}">
                <p14:modId xmlns:p14="http://schemas.microsoft.com/office/powerpoint/2010/main" val="3497048237"/>
              </p:ext>
            </p:extLst>
          </p:nvPr>
        </p:nvGraphicFramePr>
        <p:xfrm>
          <a:off x="246429" y="1938971"/>
          <a:ext cx="4252913" cy="39671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525519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6D268D-314E-431F-AC3E-3D5E5D9209EF}"/>
              </a:ext>
            </a:extLst>
          </p:cNvPr>
          <p:cNvSpPr>
            <a:spLocks noGrp="1"/>
          </p:cNvSpPr>
          <p:nvPr>
            <p:ph type="title"/>
          </p:nvPr>
        </p:nvSpPr>
        <p:spPr>
          <a:xfrm>
            <a:off x="435035" y="4561606"/>
            <a:ext cx="4757726" cy="1507067"/>
          </a:xfrm>
        </p:spPr>
        <p:txBody>
          <a:bodyPr>
            <a:noAutofit/>
          </a:bodyPr>
          <a:lstStyle/>
          <a:p>
            <a:r>
              <a:rPr lang="en-US" sz="6000" dirty="0">
                <a:ln w="3175" cmpd="sn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ln>
                <a:solidFill>
                  <a:srgbClr val="00B050"/>
                </a:solidFill>
              </a:rPr>
              <a:t>Ghost Nets</a:t>
            </a:r>
          </a:p>
        </p:txBody>
      </p:sp>
      <p:graphicFrame>
        <p:nvGraphicFramePr>
          <p:cNvPr id="4" name="Content Placeholder 3">
            <a:extLst>
              <a:ext uri="{FF2B5EF4-FFF2-40B4-BE49-F238E27FC236}">
                <a16:creationId xmlns:a16="http://schemas.microsoft.com/office/drawing/2014/main" xmlns="" id="{98299F1C-FADE-4CB0-9E46-4820E9380D9C}"/>
              </a:ext>
            </a:extLst>
          </p:cNvPr>
          <p:cNvGraphicFramePr>
            <a:graphicFrameLocks noGrp="1"/>
          </p:cNvGraphicFramePr>
          <p:nvPr>
            <p:ph idx="1"/>
            <p:extLst>
              <p:ext uri="{D42A27DB-BD31-4B8C-83A1-F6EECF244321}">
                <p14:modId xmlns:p14="http://schemas.microsoft.com/office/powerpoint/2010/main" val="3333539596"/>
              </p:ext>
            </p:extLst>
          </p:nvPr>
        </p:nvGraphicFramePr>
        <p:xfrm>
          <a:off x="4150744" y="177421"/>
          <a:ext cx="7067716" cy="61551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xmlns="" id="{8F42BBEA-3675-4165-A42A-5F213579EA66}"/>
              </a:ext>
            </a:extLst>
          </p:cNvPr>
          <p:cNvGraphicFramePr>
            <a:graphicFrameLocks/>
          </p:cNvGraphicFramePr>
          <p:nvPr>
            <p:extLst>
              <p:ext uri="{D42A27DB-BD31-4B8C-83A1-F6EECF244321}">
                <p14:modId xmlns:p14="http://schemas.microsoft.com/office/powerpoint/2010/main" val="996036097"/>
              </p:ext>
            </p:extLst>
          </p:nvPr>
        </p:nvGraphicFramePr>
        <p:xfrm>
          <a:off x="369838" y="311508"/>
          <a:ext cx="4257675" cy="39862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xmlns="" id="{FEC1FD4E-504D-4559-BE8B-68DA22B66204}"/>
              </a:ext>
            </a:extLst>
          </p:cNvPr>
          <p:cNvGraphicFramePr>
            <a:graphicFrameLocks/>
          </p:cNvGraphicFramePr>
          <p:nvPr>
            <p:extLst>
              <p:ext uri="{D42A27DB-BD31-4B8C-83A1-F6EECF244321}">
                <p14:modId xmlns:p14="http://schemas.microsoft.com/office/powerpoint/2010/main" val="839942304"/>
              </p:ext>
            </p:extLst>
          </p:nvPr>
        </p:nvGraphicFramePr>
        <p:xfrm>
          <a:off x="5192761" y="311508"/>
          <a:ext cx="4500563" cy="461618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3323536"/>
      </p:ext>
    </p:extLst>
  </p:cSld>
  <p:clrMapOvr>
    <a:masterClrMapping/>
  </p:clrMapOvr>
  <mc:AlternateContent xmlns:mc="http://schemas.openxmlformats.org/markup-compatibility/2006" xmlns:p14="http://schemas.microsoft.com/office/powerpoint/2010/main">
    <mc:Choice Requires="p14">
      <p:transition spd="slow" p14:dur="2000" advTm="5405"/>
    </mc:Choice>
    <mc:Fallback xmlns="">
      <p:transition spd="slow" advTm="5405"/>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CE669C0-13AE-4463-9AB4-33B0F341A28D}"/>
              </a:ext>
            </a:extLst>
          </p:cNvPr>
          <p:cNvSpPr>
            <a:spLocks noGrp="1"/>
          </p:cNvSpPr>
          <p:nvPr>
            <p:ph idx="1"/>
          </p:nvPr>
        </p:nvSpPr>
        <p:spPr>
          <a:xfrm>
            <a:off x="684212" y="685800"/>
            <a:ext cx="2836910" cy="3615267"/>
          </a:xfrm>
        </p:spPr>
        <p:txBody>
          <a:bodyPr/>
          <a:lstStyle/>
          <a:p>
            <a:r>
              <a:rPr lang="en-US" dirty="0"/>
              <a:t>Trap </a:t>
            </a:r>
          </a:p>
        </p:txBody>
      </p:sp>
      <p:pic>
        <p:nvPicPr>
          <p:cNvPr id="1030" name="Picture 6" descr="Image result for marine animals in ghost nets">
            <a:extLst>
              <a:ext uri="{FF2B5EF4-FFF2-40B4-BE49-F238E27FC236}">
                <a16:creationId xmlns:a16="http://schemas.microsoft.com/office/drawing/2014/main" xmlns="" id="{3B8AB16D-4D21-4CBF-86A4-108CE7CA8C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4611" y="1904867"/>
            <a:ext cx="8873177" cy="46561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upload.wikimedia.org/wikipedia/commons/thumb/5/50/Turtle_entangled_in_marine_debris_%28ghost_net%29.jpg/300px-Turtle_entangled_in_marine_debris_%28ghost_net%29.jpg">
            <a:extLst>
              <a:ext uri="{FF2B5EF4-FFF2-40B4-BE49-F238E27FC236}">
                <a16:creationId xmlns:a16="http://schemas.microsoft.com/office/drawing/2014/main" xmlns="" id="{C1F5F515-60EE-4A22-95D2-2C151B588B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291" y="749860"/>
            <a:ext cx="4094329" cy="27022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arine animals in ghost nets">
            <a:extLst>
              <a:ext uri="{FF2B5EF4-FFF2-40B4-BE49-F238E27FC236}">
                <a16:creationId xmlns:a16="http://schemas.microsoft.com/office/drawing/2014/main" xmlns="" id="{37D9C553-9275-405C-B932-0E732181B0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1412" y="146976"/>
            <a:ext cx="6813531" cy="35157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3371730E-6D08-472C-B7BB-FA8A5F75CD2B}"/>
              </a:ext>
            </a:extLst>
          </p:cNvPr>
          <p:cNvSpPr>
            <a:spLocks noGrp="1"/>
          </p:cNvSpPr>
          <p:nvPr>
            <p:ph type="title"/>
          </p:nvPr>
        </p:nvSpPr>
        <p:spPr>
          <a:xfrm>
            <a:off x="5337176" y="5350933"/>
            <a:ext cx="6170612" cy="1507067"/>
          </a:xfrm>
        </p:spPr>
        <p:txBody>
          <a:bodyPr/>
          <a:lstStyle/>
          <a:p>
            <a:r>
              <a:rPr lang="en-US" dirty="0" err="1"/>
              <a:t>TrapPed</a:t>
            </a:r>
            <a:r>
              <a:rPr lang="en-US" dirty="0"/>
              <a:t> Marine Animals</a:t>
            </a:r>
          </a:p>
        </p:txBody>
      </p:sp>
    </p:spTree>
    <p:extLst>
      <p:ext uri="{BB962C8B-B14F-4D97-AF65-F5344CB8AC3E}">
        <p14:creationId xmlns:p14="http://schemas.microsoft.com/office/powerpoint/2010/main" val="2787904187"/>
      </p:ext>
    </p:extLst>
  </p:cSld>
  <p:clrMapOvr>
    <a:masterClrMapping/>
  </p:clrMapOvr>
  <mc:AlternateContent xmlns:mc="http://schemas.openxmlformats.org/markup-compatibility/2006" xmlns:p14="http://schemas.microsoft.com/office/powerpoint/2010/main">
    <mc:Choice Requires="p14">
      <p:transition spd="slow" p14:dur="2000" advTm="6144"/>
    </mc:Choice>
    <mc:Fallback xmlns="">
      <p:transition spd="slow" advTm="6144"/>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424122-B4EB-4111-889D-647280E7E82F}"/>
              </a:ext>
            </a:extLst>
          </p:cNvPr>
          <p:cNvSpPr>
            <a:spLocks noGrp="1"/>
          </p:cNvSpPr>
          <p:nvPr>
            <p:ph type="title"/>
          </p:nvPr>
        </p:nvSpPr>
        <p:spPr>
          <a:xfrm>
            <a:off x="413982" y="5350933"/>
            <a:ext cx="8534400" cy="1507067"/>
          </a:xfrm>
        </p:spPr>
        <p:txBody>
          <a:bodyPr/>
          <a:lstStyle/>
          <a:p>
            <a:r>
              <a:rPr lang="en-US" dirty="0"/>
              <a:t>Microplastics in our Seafood</a:t>
            </a:r>
          </a:p>
        </p:txBody>
      </p:sp>
      <p:pic>
        <p:nvPicPr>
          <p:cNvPr id="2050" name="Picture 2" descr="Image result for microplastics from marine animal stomachs">
            <a:extLst>
              <a:ext uri="{FF2B5EF4-FFF2-40B4-BE49-F238E27FC236}">
                <a16:creationId xmlns:a16="http://schemas.microsoft.com/office/drawing/2014/main" xmlns="" id="{1228765F-2C9D-495A-A491-8AD6B87BEF3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31740" y="426492"/>
            <a:ext cx="9046278" cy="5084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343271"/>
      </p:ext>
    </p:extLst>
  </p:cSld>
  <p:clrMapOvr>
    <a:masterClrMapping/>
  </p:clrMapOvr>
  <mc:AlternateContent xmlns:mc="http://schemas.openxmlformats.org/markup-compatibility/2006" xmlns:p14="http://schemas.microsoft.com/office/powerpoint/2010/main">
    <mc:Choice Requires="p14">
      <p:transition spd="slow" p14:dur="2000" advTm="5491"/>
    </mc:Choice>
    <mc:Fallback xmlns="">
      <p:transition spd="slow" advTm="5491"/>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6A05BC-4A8E-437C-A57D-81B9C350CE9C}"/>
              </a:ext>
            </a:extLst>
          </p:cNvPr>
          <p:cNvSpPr>
            <a:spLocks noGrp="1"/>
          </p:cNvSpPr>
          <p:nvPr>
            <p:ph type="title"/>
          </p:nvPr>
        </p:nvSpPr>
        <p:spPr/>
        <p:txBody>
          <a:bodyPr/>
          <a:lstStyle/>
          <a:p>
            <a:r>
              <a:rPr lang="en-US" dirty="0"/>
              <a:t>Ocean Voyages Institute’s </a:t>
            </a:r>
            <a:r>
              <a:rPr lang="en-US" sz="4800" b="1" dirty="0"/>
              <a:t>Project </a:t>
            </a:r>
            <a:r>
              <a:rPr lang="en-US" sz="4800" b="1" dirty="0" err="1"/>
              <a:t>Kaisei</a:t>
            </a:r>
            <a:endParaRPr lang="en-US" sz="4800" b="1" dirty="0"/>
          </a:p>
        </p:txBody>
      </p:sp>
      <p:pic>
        <p:nvPicPr>
          <p:cNvPr id="3078" name="Picture 6" descr="Image result for project kaisei">
            <a:extLst>
              <a:ext uri="{FF2B5EF4-FFF2-40B4-BE49-F238E27FC236}">
                <a16:creationId xmlns:a16="http://schemas.microsoft.com/office/drawing/2014/main" xmlns="" id="{CC56EE0D-D9AC-4F59-9469-BFB4A3A8392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88754" y="672353"/>
            <a:ext cx="6644738" cy="361473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project kaisei">
            <a:extLst>
              <a:ext uri="{FF2B5EF4-FFF2-40B4-BE49-F238E27FC236}">
                <a16:creationId xmlns:a16="http://schemas.microsoft.com/office/drawing/2014/main" xmlns="" id="{6852769F-C5FA-444A-94B2-E1A30F05F6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555" y="67235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169678"/>
      </p:ext>
    </p:extLst>
  </p:cSld>
  <p:clrMapOvr>
    <a:masterClrMapping/>
  </p:clrMapOvr>
  <mc:AlternateContent xmlns:mc="http://schemas.openxmlformats.org/markup-compatibility/2006" xmlns:p14="http://schemas.microsoft.com/office/powerpoint/2010/main">
    <mc:Choice Requires="p14">
      <p:transition spd="slow" p14:dur="2000" advTm="25914"/>
    </mc:Choice>
    <mc:Fallback xmlns="">
      <p:transition spd="slow" advTm="25914"/>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D372A6-D391-4C6B-AACD-DD113C3FE528}"/>
              </a:ext>
            </a:extLst>
          </p:cNvPr>
          <p:cNvSpPr>
            <a:spLocks noGrp="1"/>
          </p:cNvSpPr>
          <p:nvPr>
            <p:ph type="title"/>
          </p:nvPr>
        </p:nvSpPr>
        <p:spPr>
          <a:xfrm>
            <a:off x="1492625" y="4854388"/>
            <a:ext cx="7853082" cy="1349563"/>
          </a:xfrm>
        </p:spPr>
        <p:txBody>
          <a:bodyPr>
            <a:normAutofit/>
          </a:bodyPr>
          <a:lstStyle/>
          <a:p>
            <a:pPr algn="ctr"/>
            <a:r>
              <a:rPr lang="en-US" dirty="0"/>
              <a:t>8” (20cm) Universal Tracker</a:t>
            </a:r>
          </a:p>
        </p:txBody>
      </p:sp>
      <p:pic>
        <p:nvPicPr>
          <p:cNvPr id="4" name="Content Placeholder 3">
            <a:extLst>
              <a:ext uri="{FF2B5EF4-FFF2-40B4-BE49-F238E27FC236}">
                <a16:creationId xmlns:a16="http://schemas.microsoft.com/office/drawing/2014/main" xmlns="" id="{106BD890-539B-4C2C-8008-CCFB68F2BFD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5408" y="546255"/>
            <a:ext cx="4763422" cy="989262"/>
          </a:xfrm>
          <a:prstGeom prst="rect">
            <a:avLst/>
          </a:prstGeom>
        </p:spPr>
      </p:pic>
      <p:pic>
        <p:nvPicPr>
          <p:cNvPr id="4098" name="Picture 2" descr="https://www.pacificgyre.com/images/products/universal-tracker.png">
            <a:extLst>
              <a:ext uri="{FF2B5EF4-FFF2-40B4-BE49-F238E27FC236}">
                <a16:creationId xmlns:a16="http://schemas.microsoft.com/office/drawing/2014/main" xmlns="" id="{1AFAECA4-0B3D-4A1E-BE70-E59C35975E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7742" y="1535517"/>
            <a:ext cx="2162175" cy="30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212831"/>
      </p:ext>
    </p:extLst>
  </p:cSld>
  <p:clrMapOvr>
    <a:masterClrMapping/>
  </p:clrMapOvr>
  <mc:AlternateContent xmlns:mc="http://schemas.openxmlformats.org/markup-compatibility/2006" xmlns:p14="http://schemas.microsoft.com/office/powerpoint/2010/main">
    <mc:Choice Requires="p14">
      <p:transition spd="slow" p14:dur="2000" advTm="22643"/>
    </mc:Choice>
    <mc:Fallback xmlns="">
      <p:transition spd="slow" advTm="22643"/>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4E8C12-441B-4280-98CF-D452ABE7AC56}"/>
              </a:ext>
            </a:extLst>
          </p:cNvPr>
          <p:cNvSpPr>
            <a:spLocks noGrp="1"/>
          </p:cNvSpPr>
          <p:nvPr>
            <p:ph type="title"/>
          </p:nvPr>
        </p:nvSpPr>
        <p:spPr>
          <a:xfrm>
            <a:off x="374929" y="5240368"/>
            <a:ext cx="8534400" cy="1507067"/>
          </a:xfrm>
        </p:spPr>
        <p:txBody>
          <a:bodyPr/>
          <a:lstStyle/>
          <a:p>
            <a:r>
              <a:rPr lang="en-US" dirty="0"/>
              <a:t>Tracked Ghost Nets in the Pacific</a:t>
            </a:r>
          </a:p>
        </p:txBody>
      </p:sp>
      <p:pic>
        <p:nvPicPr>
          <p:cNvPr id="4" name="Content Placeholder 3">
            <a:extLst>
              <a:ext uri="{FF2B5EF4-FFF2-40B4-BE49-F238E27FC236}">
                <a16:creationId xmlns:a16="http://schemas.microsoft.com/office/drawing/2014/main" xmlns="" id="{8B421E45-E35B-44E8-BC1F-C87C654DA472}"/>
              </a:ext>
            </a:extLst>
          </p:cNvPr>
          <p:cNvPicPr>
            <a:picLocks noGrp="1" noChangeAspect="1"/>
          </p:cNvPicPr>
          <p:nvPr>
            <p:ph idx="1"/>
          </p:nvPr>
        </p:nvPicPr>
        <p:blipFill>
          <a:blip r:embed="rId3"/>
          <a:stretch>
            <a:fillRect/>
          </a:stretch>
        </p:blipFill>
        <p:spPr>
          <a:xfrm>
            <a:off x="-1" y="0"/>
            <a:ext cx="12229009" cy="5069541"/>
          </a:xfrm>
          <a:prstGeom prst="rect">
            <a:avLst/>
          </a:prstGeom>
        </p:spPr>
      </p:pic>
    </p:spTree>
    <p:extLst>
      <p:ext uri="{BB962C8B-B14F-4D97-AF65-F5344CB8AC3E}">
        <p14:creationId xmlns:p14="http://schemas.microsoft.com/office/powerpoint/2010/main" val="1216093903"/>
      </p:ext>
    </p:extLst>
  </p:cSld>
  <p:clrMapOvr>
    <a:masterClrMapping/>
  </p:clrMapOvr>
  <mc:AlternateContent xmlns:mc="http://schemas.openxmlformats.org/markup-compatibility/2006" xmlns:p14="http://schemas.microsoft.com/office/powerpoint/2010/main">
    <mc:Choice Requires="p14">
      <p:transition spd="slow" p14:dur="2000" advTm="23569"/>
    </mc:Choice>
    <mc:Fallback xmlns="">
      <p:transition spd="slow" advTm="23569"/>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TM02900771[[fn=Slice]]</Template>
  <TotalTime>544</TotalTime>
  <Words>645</Words>
  <Application>Microsoft Macintosh PowerPoint</Application>
  <PresentationFormat>Custom</PresentationFormat>
  <Paragraphs>48</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Slice</vt:lpstr>
      <vt:lpstr>Tracking Ghost Nets in the Pacific</vt:lpstr>
      <vt:lpstr>Composition of the GREAT Pacific Garbage patch</vt:lpstr>
      <vt:lpstr>Ghost Nets</vt:lpstr>
      <vt:lpstr>TrapPed Marine Animals</vt:lpstr>
      <vt:lpstr>Microplastics in our Seafood</vt:lpstr>
      <vt:lpstr>Ocean Voyages Institute’s Project Kaisei</vt:lpstr>
      <vt:lpstr>8” (20cm) Universal Tracker</vt:lpstr>
      <vt:lpstr>Tracked Ghost Nets in the Pacific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Sybrandy</dc:creator>
  <cp:lastModifiedBy>Hans-Peter Plag</cp:lastModifiedBy>
  <cp:revision>26</cp:revision>
  <dcterms:created xsi:type="dcterms:W3CDTF">2018-11-24T18:37:50Z</dcterms:created>
  <dcterms:modified xsi:type="dcterms:W3CDTF">2018-11-26T11:25:07Z</dcterms:modified>
</cp:coreProperties>
</file>