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6" r:id="rId2"/>
    <p:sldId id="346" r:id="rId3"/>
    <p:sldId id="372" r:id="rId4"/>
    <p:sldId id="353" r:id="rId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EE5"/>
    <a:srgbClr val="003399"/>
    <a:srgbClr val="9AC229"/>
    <a:srgbClr val="1B9863"/>
    <a:srgbClr val="FFCC00"/>
    <a:srgbClr val="ADCB57"/>
    <a:srgbClr val="F7C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64229" autoAdjust="0"/>
  </p:normalViewPr>
  <p:slideViewPr>
    <p:cSldViewPr snapToGrid="0">
      <p:cViewPr varScale="1">
        <p:scale>
          <a:sx n="46" d="100"/>
          <a:sy n="46" d="100"/>
        </p:scale>
        <p:origin x="1650" y="60"/>
      </p:cViewPr>
      <p:guideLst/>
    </p:cSldViewPr>
  </p:slideViewPr>
  <p:notesTextViewPr>
    <p:cViewPr>
      <p:scale>
        <a:sx n="3" d="2"/>
        <a:sy n="3" d="2"/>
      </p:scale>
      <p:origin x="0" y="-125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5B18-7A2D-4682-AB42-51E108B415CF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7CFC5-79D4-4711-A81B-04DDDD420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1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F7858-B4F7-4B7F-9A3F-DE3E3BF3D33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3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8CEE-10BE-4964-8D1D-39C11D69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BA90A5-5962-41AD-B8A7-F0164E50B49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27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Our program is financed by the European fund for regional development and support projects from organisations in the eligible area (around the Channel).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aseline="0" noProof="0" dirty="0"/>
              <a:t>The objective of the </a:t>
            </a:r>
            <a:r>
              <a:rPr lang="fr-FR" sz="1000" baseline="0" noProof="0" dirty="0" err="1"/>
              <a:t>cooperation</a:t>
            </a:r>
            <a:r>
              <a:rPr lang="fr-FR" sz="1000" baseline="0" noProof="0" dirty="0"/>
              <a:t> programmes </a:t>
            </a:r>
            <a:r>
              <a:rPr lang="fr-FR" sz="1000" baseline="0" noProof="0" dirty="0" err="1"/>
              <a:t>is</a:t>
            </a:r>
            <a:r>
              <a:rPr lang="fr-FR" sz="1000" baseline="0" noProof="0" dirty="0"/>
              <a:t> to </a:t>
            </a:r>
            <a:r>
              <a:rPr lang="fr-FR" sz="1000" baseline="0" noProof="0" dirty="0" err="1"/>
              <a:t>tackle</a:t>
            </a:r>
            <a:r>
              <a:rPr lang="fr-FR" sz="1000" baseline="0" noProof="0" dirty="0"/>
              <a:t> issues </a:t>
            </a:r>
            <a:r>
              <a:rPr lang="fr-FR" sz="1000" baseline="0" noProof="0" dirty="0" err="1"/>
              <a:t>that</a:t>
            </a:r>
            <a:r>
              <a:rPr lang="fr-FR" sz="1000" baseline="0" noProof="0" dirty="0"/>
              <a:t> go </a:t>
            </a:r>
            <a:r>
              <a:rPr lang="fr-FR" sz="1000" baseline="0" noProof="0" dirty="0" err="1"/>
              <a:t>beyond</a:t>
            </a:r>
            <a:r>
              <a:rPr lang="fr-FR" sz="1000" baseline="0" noProof="0" dirty="0"/>
              <a:t> the national </a:t>
            </a:r>
            <a:r>
              <a:rPr lang="fr-FR" sz="1000" baseline="0" noProof="0" dirty="0" err="1"/>
              <a:t>borders</a:t>
            </a:r>
            <a:r>
              <a:rPr lang="fr-FR" sz="1000" baseline="0" noProof="0" dirty="0"/>
              <a:t> and </a:t>
            </a:r>
            <a:r>
              <a:rPr lang="fr-FR" sz="1000" baseline="0" noProof="0" dirty="0" err="1"/>
              <a:t>seek</a:t>
            </a:r>
            <a:r>
              <a:rPr lang="fr-FR" sz="1000" baseline="0" noProof="0" dirty="0"/>
              <a:t> joint-solutions by </a:t>
            </a:r>
            <a:r>
              <a:rPr lang="fr-FR" sz="1000" baseline="0" noProof="0" dirty="0" err="1"/>
              <a:t>working</a:t>
            </a:r>
            <a:r>
              <a:rPr lang="fr-FR" sz="1000" baseline="0" noProof="0" dirty="0"/>
              <a:t> </a:t>
            </a:r>
            <a:r>
              <a:rPr lang="fr-FR" sz="1000" baseline="0" noProof="0" dirty="0" err="1"/>
              <a:t>together</a:t>
            </a:r>
            <a:r>
              <a:rPr lang="fr-FR" sz="1000" baseline="0" noProof="0" dirty="0"/>
              <a:t>. </a:t>
            </a:r>
            <a:r>
              <a:rPr lang="fr-FR" sz="1000" baseline="0" noProof="0" dirty="0" err="1"/>
              <a:t>Therefore</a:t>
            </a:r>
            <a:r>
              <a:rPr lang="fr-FR" sz="1000" baseline="0" noProof="0" dirty="0"/>
              <a:t>, the partnership must </a:t>
            </a:r>
            <a:r>
              <a:rPr lang="fr-FR" sz="1000" baseline="0" noProof="0" dirty="0" err="1"/>
              <a:t>be</a:t>
            </a:r>
            <a:r>
              <a:rPr lang="fr-FR" sz="1000" baseline="0" noProof="0" dirty="0"/>
              <a:t> </a:t>
            </a:r>
            <a:r>
              <a:rPr lang="fr-FR" sz="1000" baseline="0" noProof="0" dirty="0" err="1"/>
              <a:t>composed</a:t>
            </a:r>
            <a:r>
              <a:rPr lang="fr-FR" sz="1000" baseline="0" noProof="0" dirty="0"/>
              <a:t> at least of one French </a:t>
            </a:r>
            <a:r>
              <a:rPr lang="fr-FR" sz="1000" baseline="0" noProof="0" dirty="0" err="1"/>
              <a:t>partner</a:t>
            </a:r>
            <a:r>
              <a:rPr lang="fr-FR" sz="1000" baseline="0" noProof="0" dirty="0"/>
              <a:t> and one English </a:t>
            </a:r>
            <a:r>
              <a:rPr lang="fr-FR" sz="1000" baseline="0" noProof="0" dirty="0" err="1"/>
              <a:t>partner</a:t>
            </a:r>
            <a:r>
              <a:rPr lang="fr-FR" sz="1000" baseline="0" noProof="0" dirty="0"/>
              <a:t>, but </a:t>
            </a:r>
            <a:r>
              <a:rPr lang="fr-FR" sz="1000" baseline="0" noProof="0" dirty="0" err="1"/>
              <a:t>projects</a:t>
            </a:r>
            <a:r>
              <a:rPr lang="fr-FR" sz="1000" baseline="0" noProof="0" dirty="0"/>
              <a:t> have </a:t>
            </a:r>
            <a:r>
              <a:rPr lang="fr-FR" sz="1000" baseline="0" noProof="0" dirty="0" err="1"/>
              <a:t>most</a:t>
            </a:r>
            <a:r>
              <a:rPr lang="fr-FR" sz="1000" baseline="0" noProof="0" dirty="0"/>
              <a:t> </a:t>
            </a:r>
            <a:r>
              <a:rPr lang="fr-FR" sz="1000" baseline="0" noProof="0" dirty="0" err="1"/>
              <a:t>likely</a:t>
            </a:r>
            <a:r>
              <a:rPr lang="fr-FR" sz="1000" baseline="0" noProof="0" dirty="0"/>
              <a:t> 6 to 10 </a:t>
            </a:r>
            <a:r>
              <a:rPr lang="fr-FR" sz="1000" baseline="0" noProof="0" dirty="0" err="1"/>
              <a:t>partners</a:t>
            </a:r>
            <a:r>
              <a:rPr lang="fr-FR" sz="1000" baseline="0" noProof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aseline="0" noProof="0" dirty="0" err="1"/>
              <a:t>We</a:t>
            </a:r>
            <a:r>
              <a:rPr lang="fr-FR" sz="1000" baseline="0" noProof="0" dirty="0"/>
              <a:t> have 2 types of </a:t>
            </a:r>
            <a:r>
              <a:rPr lang="fr-FR" sz="1000" baseline="0" noProof="0" dirty="0" err="1"/>
              <a:t>projects</a:t>
            </a:r>
            <a:r>
              <a:rPr lang="fr-FR" sz="1000" baseline="0" noProof="0" dirty="0"/>
              <a:t> : </a:t>
            </a:r>
            <a:r>
              <a:rPr lang="fr-FR" sz="1000" baseline="0" noProof="0" dirty="0" err="1"/>
              <a:t>regular</a:t>
            </a:r>
            <a:r>
              <a:rPr lang="fr-FR" sz="1000" baseline="0" noProof="0" dirty="0"/>
              <a:t> </a:t>
            </a:r>
            <a:r>
              <a:rPr lang="fr-FR" sz="1000" baseline="0" noProof="0" dirty="0" err="1"/>
              <a:t>ones</a:t>
            </a:r>
            <a:r>
              <a:rPr lang="fr-FR" sz="1000" baseline="0" noProof="0" dirty="0"/>
              <a:t> and Micro </a:t>
            </a:r>
            <a:r>
              <a:rPr lang="fr-FR" sz="1000" baseline="0" noProof="0" dirty="0" err="1"/>
              <a:t>projects</a:t>
            </a:r>
            <a:endParaRPr lang="fr-FR" sz="1000" baseline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aseline="0" dirty="0"/>
          </a:p>
          <a:p>
            <a:r>
              <a:rPr lang="en-GB" sz="1000" dirty="0"/>
              <a:t>We are looking for projects seeking solutions to common issues in the following 5 specific objectives :</a:t>
            </a:r>
          </a:p>
          <a:p>
            <a:pPr marL="171450" indent="-171450">
              <a:buFontTx/>
              <a:buChar char="-"/>
            </a:pPr>
            <a:r>
              <a:rPr lang="en-GB" altLang="en-US" sz="1000" dirty="0"/>
              <a:t>Increase the delivery and uptake of innovative products, processes, services or systems 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the service delivery to the most socially or economically disadvantaged groups through social innovation</a:t>
            </a:r>
          </a:p>
          <a:p>
            <a:r>
              <a:rPr lang="en-GB" sz="1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Increase the development and uptake of LCT for a reduction in greenhouse gas emissions</a:t>
            </a:r>
          </a:p>
          <a:p>
            <a:r>
              <a:rPr lang="en-GB" sz="1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Realise the potential of the common natural and cultural assets to deliver innovative and sustainable growth </a:t>
            </a:r>
          </a:p>
          <a:p>
            <a:r>
              <a:rPr lang="en-GB" sz="1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Enhance and protect coastal and transitional water ecosystems</a:t>
            </a:r>
          </a:p>
          <a:p>
            <a:pPr marL="0" indent="0">
              <a:buFontTx/>
              <a:buNone/>
            </a:pPr>
            <a:endParaRPr lang="en-GB" sz="1000" b="0" i="0" baseline="0" dirty="0">
              <a:latin typeface="Open Sans" panose="020B0606030504020204"/>
            </a:endParaRPr>
          </a:p>
          <a:p>
            <a:pPr marL="0" indent="0">
              <a:buFontTx/>
              <a:buNone/>
            </a:pPr>
            <a:r>
              <a:rPr lang="en-GB" sz="1000" baseline="0" dirty="0"/>
              <a:t>All the projects will have to demonstrate that they can bring change to the programme area (results) through the production of a number of tangible, </a:t>
            </a:r>
            <a:r>
              <a:rPr lang="en-GB" sz="1000" baseline="0" dirty="0" err="1"/>
              <a:t>measureable</a:t>
            </a:r>
            <a:r>
              <a:rPr lang="en-GB" sz="1000" baseline="0" dirty="0"/>
              <a:t> outputs. </a:t>
            </a:r>
          </a:p>
          <a:p>
            <a:endParaRPr lang="en-GB" sz="1000" b="0" i="0" dirty="0">
              <a:latin typeface="Open Sans" panose="020B0606030504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3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err="1"/>
              <a:t>Since</a:t>
            </a:r>
            <a:r>
              <a:rPr lang="fr-FR" sz="1000" dirty="0"/>
              <a:t> </a:t>
            </a:r>
            <a:r>
              <a:rPr lang="fr-FR" sz="1000" dirty="0" err="1"/>
              <a:t>January</a:t>
            </a:r>
            <a:r>
              <a:rPr lang="fr-FR" sz="1000" dirty="0"/>
              <a:t> 2018, the </a:t>
            </a:r>
            <a:r>
              <a:rPr lang="fr-FR" sz="1000" dirty="0" err="1"/>
              <a:t>progamme</a:t>
            </a:r>
            <a:r>
              <a:rPr lang="fr-FR" sz="1000" dirty="0"/>
              <a:t> has set </a:t>
            </a:r>
            <a:r>
              <a:rPr lang="fr-FR" sz="1000" dirty="0" err="1"/>
              <a:t>targeted</a:t>
            </a:r>
            <a:r>
              <a:rPr lang="fr-FR" sz="1000" dirty="0"/>
              <a:t> </a:t>
            </a:r>
            <a:r>
              <a:rPr lang="fr-FR" sz="1000" dirty="0" err="1"/>
              <a:t>project</a:t>
            </a:r>
            <a:r>
              <a:rPr lang="fr-FR" sz="1000" dirty="0"/>
              <a:t> calls for </a:t>
            </a:r>
            <a:r>
              <a:rPr lang="fr-FR" sz="1000" dirty="0" err="1"/>
              <a:t>interests</a:t>
            </a:r>
            <a:r>
              <a:rPr lang="fr-FR" sz="1000" dirty="0"/>
              <a:t>. </a:t>
            </a:r>
            <a:r>
              <a:rPr lang="fr-FR" sz="1000" dirty="0" err="1"/>
              <a:t>They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aim to tackle issues that have been identified by the Programme as being particularly important to the economic and sustainable development of the Channel area. The objective is to organise a project lab, gathering relevant participants, where project ideas will emerge. The last project lab was held here in 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Plouzané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3 project ideas came out of it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.1 : 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is aiming to reduce plastic pollution in the ocean. They will </a:t>
            </a:r>
            <a:r>
              <a:rPr lang="en-GB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 innovative fishing gear by using </a:t>
            </a:r>
            <a:r>
              <a:rPr lang="en-GB" sz="10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biosourced</a:t>
            </a:r>
            <a:r>
              <a:rPr lang="en-GB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biodegradable plastic material. This means that the equipment created will have a controlled-lifetime and be biodegradable in the marine environment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.2 cities in England and in France will work to co-design and implement a scalable Plastic-Free Prospectus to reduce plastic pollution through behavioural change whilst supporting the circular economy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focusing on the water quality and will be looking at catchment areas around estuaries, with rural areas, including small towns.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is potentially of interest, I will send you the info, once I have got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3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9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0047"/>
            <a:ext cx="9144000" cy="903085"/>
          </a:xfrm>
        </p:spPr>
        <p:txBody>
          <a:bodyPr anchor="b">
            <a:normAutofit/>
          </a:bodyPr>
          <a:lstStyle>
            <a:lvl1pPr algn="ctr">
              <a:defRPr sz="5000"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 rot="5400000">
            <a:off x="1622972" y="-1622972"/>
            <a:ext cx="3733175" cy="6979119"/>
            <a:chOff x="1078534" y="1042968"/>
            <a:chExt cx="23584" cy="43434"/>
          </a:xfrm>
        </p:grpSpPr>
        <p:sp>
          <p:nvSpPr>
            <p:cNvPr id="9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09" y="6304590"/>
            <a:ext cx="3132091" cy="3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08" y="0"/>
            <a:ext cx="5222992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7665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solidFill>
                  <a:srgbClr val="003399"/>
                </a:solidFill>
                <a:latin typeface="+mn-lt"/>
              </a:defRPr>
            </a:lvl2pPr>
            <a:lvl3pPr>
              <a:defRPr>
                <a:solidFill>
                  <a:srgbClr val="003399"/>
                </a:solidFill>
                <a:latin typeface="+mn-lt"/>
              </a:defRPr>
            </a:lvl3pPr>
            <a:lvl4pPr>
              <a:defRPr>
                <a:solidFill>
                  <a:srgbClr val="003399"/>
                </a:solidFill>
                <a:latin typeface="+mn-lt"/>
              </a:defRPr>
            </a:lvl4pPr>
            <a:lvl5pPr>
              <a:defRPr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 rot="16200000">
            <a:off x="9348866" y="4014866"/>
            <a:ext cx="2392340" cy="3293927"/>
            <a:chOff x="1078534" y="1042968"/>
            <a:chExt cx="23584" cy="43434"/>
          </a:xfrm>
        </p:grpSpPr>
        <p:sp>
          <p:nvSpPr>
            <p:cNvPr id="8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26386"/>
            <a:ext cx="334271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7" y="1"/>
            <a:ext cx="1221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699"/>
            <a:ext cx="12241122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5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b="16710"/>
          <a:stretch/>
        </p:blipFill>
        <p:spPr>
          <a:xfrm>
            <a:off x="0" y="0"/>
            <a:ext cx="12336379" cy="68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0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" b="-351"/>
          <a:stretch/>
        </p:blipFill>
        <p:spPr>
          <a:xfrm>
            <a:off x="-593558" y="-1"/>
            <a:ext cx="12785558" cy="68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1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7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75A-8DCC-4C29-B4FE-79767120A70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2613-E1E9-48F0-B4B9-639AE5E60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nelmanch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09763" y="288925"/>
            <a:ext cx="9464675" cy="706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sz="3600" b="1" dirty="0">
              <a:solidFill>
                <a:srgbClr val="9FAEE5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8663" y="3029120"/>
            <a:ext cx="10366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</a:p>
          <a:p>
            <a:pPr algn="ctr"/>
            <a:r>
              <a:rPr lang="en-GB" altLang="en-US" sz="4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 (Channel) England Programme</a:t>
            </a:r>
            <a:endParaRPr lang="en-GB" sz="4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5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85861"/>
            <a:ext cx="12192000" cy="1241946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we funding ? </a:t>
            </a: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n-GB" sz="36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</a:t>
            </a:r>
            <a:r>
              <a:rPr lang="fr-FR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ç</a:t>
            </a:r>
            <a:r>
              <a:rPr lang="en-GB" sz="36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ons</a:t>
            </a:r>
            <a:r>
              <a:rPr lang="en-GB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-nous ?</a:t>
            </a: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72000" y="1390467"/>
            <a:ext cx="9720000" cy="0"/>
          </a:xfrm>
          <a:prstGeom prst="line">
            <a:avLst/>
          </a:prstGeom>
          <a:ln w="25400" cap="sq" cmpd="sng">
            <a:solidFill>
              <a:srgbClr val="9F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4901" y="1715180"/>
            <a:ext cx="168325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en-GB" sz="22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 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3" y="1833500"/>
            <a:ext cx="763237" cy="76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87" y="3764326"/>
            <a:ext cx="777431" cy="77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3" y="4442695"/>
            <a:ext cx="783983" cy="7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4" y="3138097"/>
            <a:ext cx="822199" cy="76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98" y="2078008"/>
            <a:ext cx="765420" cy="7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12154" y="4351260"/>
            <a:ext cx="405974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en-GB" sz="22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Carbon Technologies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Technologies Bas Carbone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4901" y="3019777"/>
            <a:ext cx="2575303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en-GB" sz="22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 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Innovation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</a:t>
            </a:r>
            <a:r>
              <a:rPr lang="en-GB" sz="22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endParaRPr lang="en-GB" sz="2200" dirty="0">
              <a:solidFill>
                <a:srgbClr val="9FAE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2013348"/>
            <a:ext cx="977065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en-GB" sz="22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3.1 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Natural and Cultural Assets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Atouts</a:t>
            </a:r>
            <a:r>
              <a:rPr lang="en-GB" sz="22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GB" sz="22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patrimoine</a:t>
            </a:r>
            <a:r>
              <a:rPr lang="en-GB" sz="22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naturel et </a:t>
            </a:r>
            <a:r>
              <a:rPr lang="en-GB" sz="22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culturel</a:t>
            </a:r>
            <a:endParaRPr lang="en-GB" sz="2200" dirty="0">
              <a:solidFill>
                <a:srgbClr val="9FAE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2042" y="3714313"/>
            <a:ext cx="977065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en-GB" sz="22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3.2</a:t>
            </a:r>
          </a:p>
          <a:p>
            <a:pPr marL="0" lvl="1" algn="just">
              <a:lnSpc>
                <a:spcPct val="90000"/>
              </a:lnSpc>
            </a:pPr>
            <a:r>
              <a:rPr lang="en-GB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Coastal and Transitional Water Ecosystems</a:t>
            </a:r>
          </a:p>
          <a:p>
            <a:pPr marL="0" lvl="1" algn="just">
              <a:lnSpc>
                <a:spcPct val="90000"/>
              </a:lnSpc>
            </a:pPr>
            <a:r>
              <a:rPr lang="fr-FR" sz="22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Ecosystèmes côtiers et eaux de transition</a:t>
            </a:r>
            <a:r>
              <a:rPr lang="en-GB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sz="2200" dirty="0">
              <a:solidFill>
                <a:srgbClr val="9FAE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51292" y="1586689"/>
            <a:ext cx="11940708" cy="4984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221944"/>
            <a:ext cx="12192000" cy="1241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33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pollution Targeted Projects</a:t>
            </a:r>
          </a:p>
          <a:p>
            <a:pPr algn="ctr"/>
            <a:r>
              <a:rPr lang="en-GB" sz="36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Projets</a:t>
            </a:r>
            <a:r>
              <a:rPr lang="en-GB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Ciblés</a:t>
            </a:r>
            <a:r>
              <a:rPr lang="en-GB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 la pollution </a:t>
            </a:r>
            <a:r>
              <a:rPr lang="en-GB" sz="36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plastique</a:t>
            </a: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72000" y="1258659"/>
            <a:ext cx="9720000" cy="0"/>
          </a:xfrm>
          <a:prstGeom prst="line">
            <a:avLst/>
          </a:prstGeom>
          <a:ln w="25400" cap="sq" cmpd="sng">
            <a:solidFill>
              <a:srgbClr val="9F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24220" y="5006850"/>
            <a:ext cx="3931920" cy="185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260080" y="4315968"/>
            <a:ext cx="3931920" cy="254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51292" y="2115611"/>
            <a:ext cx="3155700" cy="3155700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FA13FE-CD0B-4753-ADA6-0B1D3ACED318}"/>
              </a:ext>
            </a:extLst>
          </p:cNvPr>
          <p:cNvSpPr txBox="1"/>
          <p:nvPr/>
        </p:nvSpPr>
        <p:spPr>
          <a:xfrm>
            <a:off x="4506403" y="2676873"/>
            <a:ext cx="65059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Open Sans" panose="020B0606030504020204"/>
              </a:rPr>
              <a:t>1.1 </a:t>
            </a:r>
            <a:r>
              <a:rPr lang="fr-FR" sz="2200" dirty="0" err="1">
                <a:latin typeface="Open Sans" panose="020B0606030504020204"/>
              </a:rPr>
              <a:t>Biodegradable</a:t>
            </a:r>
            <a:r>
              <a:rPr lang="fr-FR" sz="2200" dirty="0">
                <a:latin typeface="Open Sans" panose="020B0606030504020204"/>
              </a:rPr>
              <a:t> </a:t>
            </a:r>
            <a:r>
              <a:rPr lang="fr-FR" sz="2200" dirty="0" err="1">
                <a:latin typeface="Open Sans" panose="020B0606030504020204"/>
              </a:rPr>
              <a:t>fishing</a:t>
            </a:r>
            <a:r>
              <a:rPr lang="fr-FR" sz="2200" dirty="0">
                <a:latin typeface="Open Sans" panose="020B0606030504020204"/>
              </a:rPr>
              <a:t> engine</a:t>
            </a:r>
          </a:p>
          <a:p>
            <a:endParaRPr lang="fr-FR" sz="2200" dirty="0">
              <a:latin typeface="Open Sans" panose="020B0606030504020204"/>
            </a:endParaRPr>
          </a:p>
          <a:p>
            <a:r>
              <a:rPr lang="fr-FR" sz="2200" dirty="0">
                <a:latin typeface="Open Sans" panose="020B0606030504020204"/>
              </a:rPr>
              <a:t>3.2 Cities </a:t>
            </a:r>
            <a:r>
              <a:rPr lang="fr-FR" sz="2200" dirty="0" err="1">
                <a:latin typeface="Open Sans" panose="020B0606030504020204"/>
              </a:rPr>
              <a:t>without</a:t>
            </a:r>
            <a:r>
              <a:rPr lang="fr-FR" sz="2200" dirty="0">
                <a:latin typeface="Open Sans" panose="020B0606030504020204"/>
              </a:rPr>
              <a:t> plastic </a:t>
            </a:r>
          </a:p>
          <a:p>
            <a:endParaRPr lang="fr-FR" sz="2200" dirty="0">
              <a:latin typeface="Open Sans" panose="020B0606030504020204"/>
            </a:endParaRPr>
          </a:p>
          <a:p>
            <a:r>
              <a:rPr lang="fr-FR" sz="2200" dirty="0">
                <a:latin typeface="Open Sans" panose="020B0606030504020204"/>
              </a:rPr>
              <a:t>3.2 </a:t>
            </a:r>
            <a:r>
              <a:rPr lang="fr-FR" sz="2200" dirty="0" err="1">
                <a:latin typeface="Open Sans" panose="020B0606030504020204"/>
              </a:rPr>
              <a:t>Pathway</a:t>
            </a:r>
            <a:r>
              <a:rPr lang="fr-FR" sz="2200" dirty="0">
                <a:latin typeface="Open Sans" panose="020B0606030504020204"/>
              </a:rPr>
              <a:t> to </a:t>
            </a:r>
            <a:r>
              <a:rPr lang="fr-FR" sz="2200" dirty="0" err="1">
                <a:latin typeface="Open Sans" panose="020B0606030504020204"/>
              </a:rPr>
              <a:t>sea</a:t>
            </a:r>
            <a:endParaRPr lang="fr-FR" sz="2200" dirty="0">
              <a:latin typeface="Open Sans" panose="020B0606030504020204"/>
            </a:endParaRPr>
          </a:p>
          <a:p>
            <a:endParaRPr lang="fr-FR" sz="2200" dirty="0">
              <a:latin typeface="Open Sans" panose="020B060603050402020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46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229107"/>
            <a:ext cx="12192000" cy="1241946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have and idea, what do I do next ? </a:t>
            </a: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J’ai</a:t>
            </a:r>
            <a:r>
              <a:rPr lang="en-GB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</a:t>
            </a:r>
            <a:r>
              <a:rPr lang="en-GB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</a:t>
            </a:r>
            <a:r>
              <a:rPr lang="fr-FR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GB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e, que </a:t>
            </a:r>
            <a:r>
              <a:rPr lang="en-GB" sz="3600" dirty="0" err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dois</a:t>
            </a:r>
            <a:r>
              <a:rPr lang="en-GB" sz="3600" dirty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-je faire ?</a:t>
            </a: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72000" y="1233713"/>
            <a:ext cx="9720000" cy="0"/>
          </a:xfrm>
          <a:prstGeom prst="line">
            <a:avLst/>
          </a:prstGeom>
          <a:ln w="25400" cap="sq" cmpd="sng">
            <a:solidFill>
              <a:srgbClr val="9F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190509" y="1233713"/>
            <a:ext cx="4840953" cy="45644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Bretagne</a:t>
            </a:r>
          </a:p>
          <a:p>
            <a:pPr marL="0" lvl="2" algn="ctr">
              <a:spcBef>
                <a:spcPts val="1000"/>
              </a:spcBef>
            </a:pPr>
            <a:r>
              <a:rPr lang="fr-F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 Rouault</a:t>
            </a:r>
          </a:p>
          <a:p>
            <a:pPr marL="0" lvl="2" algn="ctr">
              <a:spcBef>
                <a:spcPts val="1000"/>
              </a:spcBef>
            </a:pPr>
            <a:r>
              <a:rPr lang="fr-FR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</a:t>
            </a:r>
            <a:r>
              <a:rPr lang="fr-F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02 90 09 16 17</a:t>
            </a:r>
          </a:p>
          <a:p>
            <a:pPr marL="0" lvl="2" algn="ctr">
              <a:spcBef>
                <a:spcPts val="1000"/>
              </a:spcBef>
            </a:pPr>
            <a:r>
              <a:rPr lang="fr-FR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r>
              <a:rPr lang="fr-F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anne.rouault</a:t>
            </a:r>
            <a:r>
              <a:rPr lang="fr-FR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</a:p>
          <a:p>
            <a:pPr marL="0" lvl="2" algn="ctr">
              <a:spcBef>
                <a:spcPts val="1000"/>
              </a:spcBef>
            </a:pPr>
            <a:r>
              <a:rPr lang="fr-FR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norfolk.gov.uk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00167-62AE-4070-82DB-01E89F1CA3C1}"/>
              </a:ext>
            </a:extLst>
          </p:cNvPr>
          <p:cNvSpPr/>
          <p:nvPr/>
        </p:nvSpPr>
        <p:spPr>
          <a:xfrm>
            <a:off x="160539" y="2475658"/>
            <a:ext cx="64454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r>
              <a:rPr lang="en-GB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www.channelmanche.com</a:t>
            </a:r>
            <a:r>
              <a:rPr lang="en-GB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lvl="2" algn="just"/>
            <a:endParaRPr lang="en-GB" sz="2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80903C-2E4A-4488-BA22-351A358264B8}"/>
              </a:ext>
            </a:extLst>
          </p:cNvPr>
          <p:cNvSpPr/>
          <p:nvPr/>
        </p:nvSpPr>
        <p:spPr>
          <a:xfrm>
            <a:off x="1121045" y="3513216"/>
            <a:ext cx="11070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r>
              <a:rPr lang="fr-FR" sz="2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  <a:r>
              <a:rPr lang="fr-FR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 France (Channel) </a:t>
            </a:r>
            <a:r>
              <a:rPr lang="fr-FR" sz="2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England</a:t>
            </a:r>
            <a:endParaRPr lang="en-GB" sz="2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C2873-19F9-4987-806B-3B2CBF103DD6}"/>
              </a:ext>
            </a:extLst>
          </p:cNvPr>
          <p:cNvSpPr/>
          <p:nvPr/>
        </p:nvSpPr>
        <p:spPr>
          <a:xfrm>
            <a:off x="1596708" y="4440223"/>
            <a:ext cx="11070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r>
              <a:rPr lang="en-GB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GB" sz="2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Channel_Manche</a:t>
            </a:r>
            <a:endParaRPr lang="en-GB" sz="2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4" descr="Résultat de recherche d'images pour &quot;twitter logo&quot;">
            <a:extLst>
              <a:ext uri="{FF2B5EF4-FFF2-40B4-BE49-F238E27FC236}">
                <a16:creationId xmlns:a16="http://schemas.microsoft.com/office/drawing/2014/main" id="{5856DBED-8BAC-4BBA-AC7D-B1670D60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43" y="4364942"/>
            <a:ext cx="622330" cy="5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ésultat de recherche d'images pour &quot;linked in logo&quot;">
            <a:extLst>
              <a:ext uri="{FF2B5EF4-FFF2-40B4-BE49-F238E27FC236}">
                <a16:creationId xmlns:a16="http://schemas.microsoft.com/office/drawing/2014/main" id="{81422536-A0D7-4807-9D12-08DF476B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1" y="3387718"/>
            <a:ext cx="587568" cy="5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8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ance Channel England">
      <a:dk1>
        <a:sysClr val="windowText" lastClr="000000"/>
      </a:dk1>
      <a:lt1>
        <a:sysClr val="window" lastClr="FFFFFF"/>
      </a:lt1>
      <a:dk2>
        <a:srgbClr val="003399"/>
      </a:dk2>
      <a:lt2>
        <a:srgbClr val="9FAEE5"/>
      </a:lt2>
      <a:accent1>
        <a:srgbClr val="FFFF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6731</TotalTime>
  <Words>532</Words>
  <Application>Microsoft Office PowerPoint</Application>
  <PresentationFormat>Widescreen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 Theme</vt:lpstr>
      <vt:lpstr>PowerPoint Presentation</vt:lpstr>
      <vt:lpstr>What are we funding ?  Que finançons-nous ? </vt:lpstr>
      <vt:lpstr>PowerPoint Presentation</vt:lpstr>
      <vt:lpstr>I have and idea, what do I do next ?  J’ai une idée, que dois-je faire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Petraityte, Aiste</dc:creator>
  <cp:lastModifiedBy>Rouault, Anne</cp:lastModifiedBy>
  <cp:revision>281</cp:revision>
  <cp:lastPrinted>2018-11-26T14:02:54Z</cp:lastPrinted>
  <dcterms:created xsi:type="dcterms:W3CDTF">2016-04-11T07:06:32Z</dcterms:created>
  <dcterms:modified xsi:type="dcterms:W3CDTF">2018-11-26T21:56:16Z</dcterms:modified>
</cp:coreProperties>
</file>