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78" r:id="rId2"/>
    <p:sldId id="576" r:id="rId3"/>
    <p:sldId id="316" r:id="rId4"/>
    <p:sldId id="377" r:id="rId5"/>
    <p:sldId id="318" r:id="rId6"/>
    <p:sldId id="319" r:id="rId7"/>
    <p:sldId id="320" r:id="rId8"/>
    <p:sldId id="327" r:id="rId9"/>
    <p:sldId id="605" r:id="rId10"/>
    <p:sldId id="597" r:id="rId11"/>
    <p:sldId id="606" r:id="rId12"/>
    <p:sldId id="598" r:id="rId13"/>
    <p:sldId id="578" r:id="rId14"/>
    <p:sldId id="600" r:id="rId15"/>
    <p:sldId id="579" r:id="rId16"/>
    <p:sldId id="296" r:id="rId17"/>
    <p:sldId id="582" r:id="rId18"/>
    <p:sldId id="307" r:id="rId19"/>
    <p:sldId id="609" r:id="rId20"/>
    <p:sldId id="306" r:id="rId21"/>
    <p:sldId id="611" r:id="rId22"/>
    <p:sldId id="612" r:id="rId23"/>
    <p:sldId id="610" r:id="rId24"/>
    <p:sldId id="584" r:id="rId25"/>
    <p:sldId id="613" r:id="rId26"/>
    <p:sldId id="583" r:id="rId27"/>
    <p:sldId id="604" r:id="rId28"/>
    <p:sldId id="614" r:id="rId29"/>
    <p:sldId id="586" r:id="rId30"/>
    <p:sldId id="589" r:id="rId31"/>
    <p:sldId id="615" r:id="rId32"/>
    <p:sldId id="616" r:id="rId33"/>
    <p:sldId id="599" r:id="rId34"/>
    <p:sldId id="618" r:id="rId35"/>
    <p:sldId id="621" r:id="rId36"/>
    <p:sldId id="622" r:id="rId37"/>
    <p:sldId id="624" r:id="rId38"/>
    <p:sldId id="620" r:id="rId39"/>
    <p:sldId id="623" r:id="rId4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55"/>
    <a:srgbClr val="005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ACC86-6A0B-3B49-9526-0448EAFAC327}" type="datetimeFigureOut">
              <a:rPr lang="de-DE" smtClean="0"/>
              <a:t>26.11.2018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2B380-D8CC-1944-B258-D5092ECD48B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02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404DD-FA1B-4BBD-ABF2-72B550DCBA8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1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404DD-FA1B-4BBD-ABF2-72B550DCBA8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1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404DD-FA1B-4BBD-ABF2-72B550DCBA8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1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hellblau:</a:t>
            </a:r>
            <a:r>
              <a:rPr lang="de-DE" baseline="0" dirty="0"/>
              <a:t> Standort Oldenburg</a:t>
            </a:r>
          </a:p>
          <a:p>
            <a:r>
              <a:rPr lang="de-DE" baseline="0" dirty="0"/>
              <a:t>mittelblau: Standort Wilhelmshaven</a:t>
            </a:r>
          </a:p>
          <a:p>
            <a:r>
              <a:rPr lang="de-DE" baseline="0" dirty="0"/>
              <a:t>rot umrandet: Gründung seit 2010</a:t>
            </a:r>
          </a:p>
          <a:p>
            <a:endParaRPr lang="de-DE" baseline="0" dirty="0"/>
          </a:p>
          <a:p>
            <a:r>
              <a:rPr lang="de-DE" b="1" dirty="0" err="1"/>
              <a:t>Director</a:t>
            </a:r>
            <a:r>
              <a:rPr lang="de-DE" dirty="0"/>
              <a:t>: Prof. Dr. Bernd Blasius</a:t>
            </a:r>
          </a:p>
          <a:p>
            <a:r>
              <a:rPr lang="de-DE" b="1" dirty="0" err="1"/>
              <a:t>Vice-Director</a:t>
            </a:r>
            <a:r>
              <a:rPr lang="de-DE" b="1" dirty="0"/>
              <a:t>: </a:t>
            </a:r>
            <a:r>
              <a:rPr lang="de-DE" dirty="0"/>
              <a:t>Prof. Dr. Oliver Zielinski</a:t>
            </a:r>
          </a:p>
          <a:p>
            <a:r>
              <a:rPr lang="de-DE" b="1" dirty="0"/>
              <a:t>Executive Manager</a:t>
            </a:r>
            <a:r>
              <a:rPr lang="de-DE" dirty="0"/>
              <a:t>: Dr. Birte Junge</a:t>
            </a:r>
          </a:p>
          <a:p>
            <a:r>
              <a:rPr lang="de-DE" b="1" dirty="0" err="1"/>
              <a:t>Staff</a:t>
            </a:r>
            <a:r>
              <a:rPr lang="de-DE" b="1" dirty="0"/>
              <a:t>: </a:t>
            </a:r>
            <a:r>
              <a:rPr lang="de-DE" dirty="0"/>
              <a:t>~ 170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0490A-C03E-4180-98F3-BD517CCC34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9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404DD-FA1B-4BBD-ABF2-72B550DCBA8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1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>
              <a:ea typeface="ＭＳ Ｐゴシック" pitchFamily="34" charset="-128"/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FB50B9-8349-4606-B1CF-B081D61D4C5E}" type="slidenum">
              <a:rPr lang="de-DE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17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68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47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94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484784"/>
            <a:ext cx="9144000" cy="5373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3"/>
          <p:cNvSpPr>
            <a:spLocks noGrp="1"/>
          </p:cNvSpPr>
          <p:nvPr>
            <p:ph type="title" idx="4294967295" hasCustomPrompt="1"/>
          </p:nvPr>
        </p:nvSpPr>
        <p:spPr>
          <a:xfrm>
            <a:off x="539552" y="1969324"/>
            <a:ext cx="6120680" cy="13876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r>
              <a:rPr lang="de-DE" sz="3400" b="0" spc="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8" name="Untertitel 4"/>
          <p:cNvSpPr>
            <a:spLocks noGrp="1"/>
          </p:cNvSpPr>
          <p:nvPr>
            <p:ph type="subTitle" idx="4294967295" hasCustomPrompt="1"/>
          </p:nvPr>
        </p:nvSpPr>
        <p:spPr>
          <a:xfrm>
            <a:off x="354864" y="4869160"/>
            <a:ext cx="3249500" cy="4907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114300" indent="0">
              <a:buNone/>
            </a:pPr>
            <a:r>
              <a:rPr lang="de-DE" sz="1600" cap="all" spc="170" dirty="0">
                <a:solidFill>
                  <a:schemeClr val="bg1"/>
                </a:solidFill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8545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0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86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84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89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93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14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02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5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17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5514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43FC7-55F0-400E-9EE2-5EEB691891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02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hungu.garaba@uol.d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ol.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mrsg.aegean.gr/?content=&amp;nav=5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icbm.de/en/marine-sensor-systems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2653516-6685-4A83-B89E-237F3B10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A943FC7-55F0-400E-9EE2-5EEB6918913E}" type="slidenum">
              <a:rPr lang="de-DE" smtClean="0"/>
              <a:t>1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B0E9B6-1C54-495F-A2F6-5A1EF54320B9}"/>
              </a:ext>
            </a:extLst>
          </p:cNvPr>
          <p:cNvSpPr/>
          <p:nvPr/>
        </p:nvSpPr>
        <p:spPr>
          <a:xfrm>
            <a:off x="0" y="1583501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5BAA"/>
                </a:solidFill>
                <a:latin typeface="Avenir Light"/>
                <a:ea typeface="Calibri" panose="020F0502020204030204" pitchFamily="34" charset="0"/>
              </a:rPr>
              <a:t>Remote sensing of floating plastics </a:t>
            </a:r>
          </a:p>
          <a:p>
            <a:pPr algn="ctr"/>
            <a:r>
              <a:rPr lang="en-US" sz="3600" dirty="0">
                <a:solidFill>
                  <a:srgbClr val="005BAA"/>
                </a:solidFill>
                <a:latin typeface="Avenir Light"/>
                <a:ea typeface="Calibri" panose="020F0502020204030204" pitchFamily="34" charset="0"/>
              </a:rPr>
              <a:t>in the aquatic environment</a:t>
            </a:r>
          </a:p>
          <a:p>
            <a:pPr algn="ctr"/>
            <a:endParaRPr lang="en-US" sz="2400" dirty="0">
              <a:solidFill>
                <a:srgbClr val="005BAA"/>
              </a:solidFill>
              <a:latin typeface="Avenir Light"/>
              <a:ea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005BAA"/>
                </a:solidFill>
                <a:latin typeface="Avenir Light"/>
                <a:ea typeface="Calibri" panose="020F0502020204030204" pitchFamily="34" charset="0"/>
              </a:rPr>
              <a:t>Shungu Garaba</a:t>
            </a:r>
          </a:p>
          <a:p>
            <a:pPr algn="ctr"/>
            <a:r>
              <a:rPr lang="en-US" dirty="0">
                <a:solidFill>
                  <a:srgbClr val="005BAA"/>
                </a:solidFill>
                <a:latin typeface="Avenir Light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shungu.garaba@uol.de</a:t>
            </a:r>
            <a:endParaRPr lang="en-US" dirty="0">
              <a:solidFill>
                <a:srgbClr val="005BAA"/>
              </a:solidFill>
              <a:latin typeface="Avenir Light"/>
              <a:ea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005BAA"/>
                </a:solidFill>
                <a:latin typeface="Avenir Light"/>
                <a:ea typeface="Calibri" panose="020F0502020204030204" pitchFamily="34" charset="0"/>
              </a:rPr>
              <a:t>26.11.2018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9F744C-A79E-473C-BE86-8B21FB070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5864"/>
            <a:ext cx="9144000" cy="29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B63C4-6D27-43BC-A57D-3834CB40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A943FC7-55F0-400E-9EE2-5EEB6918913E}" type="slidenum">
              <a:rPr lang="de-DE" smtClean="0"/>
              <a:t>10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C7FDA-9D55-4B5A-803B-A6262A5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228134" cy="74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Microplastics and macroplastics follow a nearly similar path to the open ocean.</a:t>
            </a: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317FF-23AF-4C1E-A696-6BB712F55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5445224"/>
            <a:ext cx="8228134" cy="6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Our goal is to better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detect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,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identify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,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quantify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 and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track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 ocean floating plastics in different size groups and zones using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sustainable innovative technologies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.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 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39D45A-D049-4DDB-9885-50BBBE3DCBF9}"/>
              </a:ext>
            </a:extLst>
          </p:cNvPr>
          <p:cNvGrpSpPr/>
          <p:nvPr/>
        </p:nvGrpSpPr>
        <p:grpSpPr>
          <a:xfrm>
            <a:off x="827584" y="1785708"/>
            <a:ext cx="5769969" cy="3515500"/>
            <a:chOff x="313616" y="1649349"/>
            <a:chExt cx="6130592" cy="3707485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31AF2A87-2AC2-4E1C-AB7D-437637075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4987" y="5129624"/>
              <a:ext cx="1989221" cy="22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715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715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715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715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003755"/>
                  </a:solidFill>
                  <a:latin typeface="Avenir Light"/>
                </a:rPr>
                <a:t>Image Courtesy of Florian </a:t>
              </a:r>
              <a:r>
                <a:rPr lang="en-ZW" altLang="en-US" sz="800" dirty="0">
                  <a:solidFill>
                    <a:srgbClr val="003755"/>
                  </a:solidFill>
                  <a:latin typeface="Avenir Light"/>
                </a:rPr>
                <a:t>Thevenon</a:t>
              </a:r>
            </a:p>
          </p:txBody>
        </p:sp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123564A8-CEE0-452E-96F2-F49ED0A0F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16" y="1649349"/>
              <a:ext cx="6016870" cy="354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E0A4ABBD-5312-4A90-8343-0A3926C32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410696"/>
            <a:ext cx="2534176" cy="21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662" dirty="0">
                <a:solidFill>
                  <a:srgbClr val="003755"/>
                </a:solidFill>
                <a:latin typeface="Avenir Light"/>
              </a:rPr>
              <a:t>Microplastics (&lt; 5mm)</a:t>
            </a:r>
          </a:p>
          <a:p>
            <a:pPr eaLnBrk="1" hangingPunct="1"/>
            <a:r>
              <a:rPr lang="de-DE" altLang="en-US" sz="1662" dirty="0">
                <a:solidFill>
                  <a:srgbClr val="003755"/>
                </a:solidFill>
                <a:latin typeface="Avenir Light"/>
              </a:rPr>
              <a:t>Macroplastics (&gt; 5mm).</a:t>
            </a:r>
          </a:p>
          <a:p>
            <a:pPr eaLnBrk="1" hangingPunct="1"/>
            <a:endParaRPr lang="de-DE" altLang="en-US" sz="1662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  <a:p>
            <a:pPr eaLnBrk="1" hangingPunct="1"/>
            <a:r>
              <a:rPr lang="de-DE" altLang="en-US" sz="1662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Mostly washed ashore or floating in the ocean.</a:t>
            </a:r>
          </a:p>
          <a:p>
            <a:pPr eaLnBrk="1" hangingPunct="1"/>
            <a:endParaRPr lang="de-DE" altLang="en-US" sz="1662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  <a:p>
            <a:pPr eaLnBrk="1" hangingPunct="1"/>
            <a:r>
              <a:rPr lang="de-DE" altLang="en-US" sz="1662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Macroplastics tend to be entangled in ghostnets.</a:t>
            </a:r>
            <a:endParaRPr lang="en-US" altLang="en-US" sz="1662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8">
            <a:extLst>
              <a:ext uri="{FF2B5EF4-FFF2-40B4-BE49-F238E27FC236}">
                <a16:creationId xmlns:a16="http://schemas.microsoft.com/office/drawing/2014/main" id="{1D687D67-C24D-4697-A47F-4B42A0312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2296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Introduction – Why remote sensing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It is a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</a:rPr>
              <a:t>non-invasive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 approach to study the natural environment using light measured from a distance on different platforms.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Ocean colour remote sensing involves measuring light in the visible spectrum.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428471-F0A7-4B49-9A06-6EA7A98B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11</a:t>
            </a:fld>
            <a:endParaRPr lang="de-D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8C9EA7-D316-4F0E-9D92-6FAFF3EC91BC}"/>
              </a:ext>
            </a:extLst>
          </p:cNvPr>
          <p:cNvGrpSpPr/>
          <p:nvPr/>
        </p:nvGrpSpPr>
        <p:grpSpPr>
          <a:xfrm>
            <a:off x="399975" y="2060849"/>
            <a:ext cx="8136904" cy="2376263"/>
            <a:chOff x="41678" y="3459744"/>
            <a:chExt cx="9079879" cy="31230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3867F0-A9AA-4C00-88B2-B73609B3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78" y="3461781"/>
              <a:ext cx="2808292" cy="30916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61AB85CC-F389-42FA-BB07-0CC587DAF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970" y="3459744"/>
              <a:ext cx="2762524" cy="18015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www.northropgrumman.com/Capabilities/HATI/PublishingImages/ss_HA-12012_001_734x265.jpg">
              <a:extLst>
                <a:ext uri="{FF2B5EF4-FFF2-40B4-BE49-F238E27FC236}">
                  <a16:creationId xmlns:a16="http://schemas.microsoft.com/office/drawing/2014/main" id="{86435ADD-18F4-439C-A4EF-CB445D662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969" y="5269252"/>
              <a:ext cx="3556813" cy="128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A2EDB3-0103-4357-9513-DF506D9D2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2494" y="3459744"/>
              <a:ext cx="3509063" cy="31015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F42F78-C391-480E-849C-C537DEC99D2D}"/>
                </a:ext>
              </a:extLst>
            </p:cNvPr>
            <p:cNvSpPr/>
            <p:nvPr/>
          </p:nvSpPr>
          <p:spPr>
            <a:xfrm>
              <a:off x="2763593" y="6367369"/>
              <a:ext cx="214994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http://www.northropgrumman.com/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AA75E7-3E06-4551-9FD7-2CD7589F7358}"/>
                </a:ext>
              </a:extLst>
            </p:cNvPr>
            <p:cNvSpPr/>
            <p:nvPr/>
          </p:nvSpPr>
          <p:spPr>
            <a:xfrm>
              <a:off x="5612494" y="6345895"/>
              <a:ext cx="141256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http://www.esa.int/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747BE24-6672-4637-8155-92EB79CA0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097" y="4982268"/>
            <a:ext cx="5460463" cy="113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8">
            <a:extLst>
              <a:ext uri="{FF2B5EF4-FFF2-40B4-BE49-F238E27FC236}">
                <a16:creationId xmlns:a16="http://schemas.microsoft.com/office/drawing/2014/main" id="{1D687D67-C24D-4697-A47F-4B42A0312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2296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Introduction – Why remote sensing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Light is a carrier of information about environmental constituents with an optical signature.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Ocean colour is therefore a crucial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</a:rPr>
              <a:t>proxy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 of colour producing agents of the ocean.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</a:rPr>
              <a:t>Optical sensor technology applicable to ocean colour remote sensing is available.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ZW" altLang="en-US" sz="1800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Airborne and satellite remote sensing offer </a:t>
            </a:r>
            <a:r>
              <a:rPr lang="en-US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wide geo-spatial coverage </a:t>
            </a:r>
            <a:r>
              <a:rPr lang="en-US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at variable time intervals.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428471-F0A7-4B49-9A06-6EA7A98B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12</a:t>
            </a:fld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675B36-EB5E-4D76-A754-1331FC71BFCD}"/>
              </a:ext>
            </a:extLst>
          </p:cNvPr>
          <p:cNvGrpSpPr/>
          <p:nvPr/>
        </p:nvGrpSpPr>
        <p:grpSpPr>
          <a:xfrm>
            <a:off x="769380" y="2528900"/>
            <a:ext cx="7917420" cy="1800200"/>
            <a:chOff x="999392" y="3140968"/>
            <a:chExt cx="6681943" cy="1315267"/>
          </a:xfrm>
        </p:grpSpPr>
        <p:pic>
          <p:nvPicPr>
            <p:cNvPr id="9220" name="Picture 2">
              <a:extLst>
                <a:ext uri="{FF2B5EF4-FFF2-40B4-BE49-F238E27FC236}">
                  <a16:creationId xmlns:a16="http://schemas.microsoft.com/office/drawing/2014/main" id="{DEAA845E-3643-41E8-A77A-F131BB666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92" y="3219450"/>
              <a:ext cx="4251081" cy="123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47EFB-55F8-417F-AC43-B35631FDFD2C}"/>
                </a:ext>
              </a:extLst>
            </p:cNvPr>
            <p:cNvSpPr txBox="1"/>
            <p:nvPr/>
          </p:nvSpPr>
          <p:spPr>
            <a:xfrm>
              <a:off x="6170441" y="3140968"/>
              <a:ext cx="1504950" cy="3481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90363">
                <a:defRPr/>
              </a:pPr>
              <a:r>
                <a:rPr lang="en-US" sz="1662" b="1" dirty="0">
                  <a:solidFill>
                    <a:schemeClr val="accent2">
                      <a:lumMod val="75000"/>
                    </a:schemeClr>
                  </a:solidFill>
                  <a:latin typeface="Avenir Black"/>
                </a:rPr>
                <a:t>Plastics</a:t>
              </a:r>
              <a:endParaRPr lang="en-ZW" sz="1662" b="1" dirty="0">
                <a:solidFill>
                  <a:schemeClr val="accent2">
                    <a:lumMod val="75000"/>
                  </a:schemeClr>
                </a:solidFill>
                <a:latin typeface="Avenir Black"/>
              </a:endParaRPr>
            </a:p>
          </p:txBody>
        </p:sp>
        <p:sp>
          <p:nvSpPr>
            <p:cNvPr id="7" name="Arrow: Left 6">
              <a:extLst>
                <a:ext uri="{FF2B5EF4-FFF2-40B4-BE49-F238E27FC236}">
                  <a16:creationId xmlns:a16="http://schemas.microsoft.com/office/drawing/2014/main" id="{2ADBC7C5-AFD8-4499-9A70-15FE24E930CB}"/>
                </a:ext>
              </a:extLst>
            </p:cNvPr>
            <p:cNvSpPr/>
            <p:nvPr/>
          </p:nvSpPr>
          <p:spPr>
            <a:xfrm>
              <a:off x="5334001" y="3837843"/>
              <a:ext cx="836441" cy="199292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0363">
                <a:defRPr/>
              </a:pPr>
              <a:endParaRPr lang="en-US" sz="1950" dirty="0">
                <a:solidFill>
                  <a:srgbClr val="00B05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0CB980-563A-48ED-A4E8-9A4CE46B2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5317" y="3423239"/>
              <a:ext cx="1436018" cy="10284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9E6CD4BF-8FA9-4FF9-A990-7685BF35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8" y="1740251"/>
            <a:ext cx="6995746" cy="45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17C596-9F8A-4CA0-94C0-B7DAAD9D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13</a:t>
            </a:fld>
            <a:endParaRPr lang="de-DE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41C2F11-21A9-4A4D-A6A2-1DED5351E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598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Introduction – Why remote sensing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There are trade-offs related to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geo-spatial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,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temporal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 and </a:t>
            </a:r>
            <a:r>
              <a:rPr lang="de-DE" altLang="en-US" sz="1800" b="1" i="1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information depth/value</a:t>
            </a:r>
            <a:r>
              <a:rPr lang="de-DE" altLang="en-US" sz="1800" dirty="0">
                <a:solidFill>
                  <a:srgbClr val="003755"/>
                </a:solidFill>
                <a:latin typeface="Avenir Light"/>
                <a:ea typeface="Avenir Light"/>
                <a:cs typeface="Avenir Light"/>
              </a:rPr>
              <a:t>.</a:t>
            </a:r>
            <a:endParaRPr lang="en-US" altLang="en-US" sz="1800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03" y="2492896"/>
            <a:ext cx="276340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feil nach rechts 2"/>
          <p:cNvSpPr/>
          <p:nvPr/>
        </p:nvSpPr>
        <p:spPr bwMode="auto">
          <a:xfrm>
            <a:off x="3883211" y="3053970"/>
            <a:ext cx="1194697" cy="87026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3715" y="4393875"/>
            <a:ext cx="161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venir Light"/>
                <a:cs typeface="Arial" panose="020B0604020202020204" pitchFamily="34" charset="0"/>
              </a:rPr>
              <a:t>Limited Range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venir Light"/>
                <a:cs typeface="Arial" panose="020B0604020202020204" pitchFamily="34" charset="0"/>
              </a:rPr>
              <a:t> of Products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760" y="1340768"/>
            <a:ext cx="3776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171CD9"/>
                </a:solidFill>
                <a:latin typeface="Avenir Light"/>
                <a:cs typeface="Arial" panose="020B0604020202020204" pitchFamily="34" charset="0"/>
              </a:rPr>
              <a:t>Multispectral remote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Light"/>
                <a:cs typeface="Arial" panose="020B0604020202020204" pitchFamily="34" charset="0"/>
              </a:rPr>
              <a:t>Limited number of spectral bands.</a:t>
            </a:r>
          </a:p>
          <a:p>
            <a:r>
              <a:rPr lang="en-US" altLang="en-US" dirty="0">
                <a:latin typeface="Avenir Ligh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Light"/>
                <a:cs typeface="Arial" panose="020B0604020202020204" pitchFamily="34" charset="0"/>
              </a:rPr>
              <a:t>Limited spectral information.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73977" y="1340768"/>
            <a:ext cx="3714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171CD9"/>
                </a:solidFill>
                <a:latin typeface="Avenir Light"/>
                <a:cs typeface="Arial" panose="020B0604020202020204" pitchFamily="34" charset="0"/>
              </a:rPr>
              <a:t>Hyperspectral remote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Light"/>
                <a:cs typeface="Arial" panose="020B0604020202020204" pitchFamily="34" charset="0"/>
              </a:rPr>
              <a:t>High number of spectral bands.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latin typeface="Avenir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Light"/>
                <a:cs typeface="Arial" panose="020B0604020202020204" pitchFamily="34" charset="0"/>
              </a:rPr>
              <a:t>More spectral information.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292FC01-917A-4EB7-8203-29AE84D9C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Introduction – Terminology</a:t>
            </a:r>
            <a:endParaRPr lang="en-US" altLang="en-US" sz="1800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8E76C-3A14-416B-AF1A-3A83902A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29" y="2492897"/>
            <a:ext cx="2540337" cy="19442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0587C9-638A-4C6D-B203-4A2DBF579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815" y="4459141"/>
            <a:ext cx="3667387" cy="22860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ED708D-5EA3-4702-B0B7-7743AA7BD94E}"/>
              </a:ext>
            </a:extLst>
          </p:cNvPr>
          <p:cNvSpPr txBox="1"/>
          <p:nvPr/>
        </p:nvSpPr>
        <p:spPr>
          <a:xfrm>
            <a:off x="6312513" y="4393875"/>
            <a:ext cx="123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venir Light"/>
                <a:cs typeface="Arial" panose="020B0604020202020204" pitchFamily="34" charset="0"/>
              </a:rPr>
              <a:t>Wide Range of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61092-E893-4A1B-8354-8E14AE07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2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0E9DB-4DC0-45D6-8A9F-27E7D6F0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15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713BA-2761-4D96-B4BC-BF00CF84B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32104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Introduction – Plastics and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3755"/>
                </a:solidFill>
                <a:latin typeface="Avenir Light"/>
              </a:rPr>
              <a:t>Plastics have unique optical signatures in the IR (800 - 2500 nm).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3755"/>
                </a:solidFill>
                <a:latin typeface="Avenir Light"/>
              </a:rPr>
              <a:t>A property that has been key in automated sorting of plastics  at recycling </a:t>
            </a:r>
            <a:r>
              <a:rPr lang="en-ZW" altLang="en-US" sz="1800" dirty="0">
                <a:solidFill>
                  <a:srgbClr val="003755"/>
                </a:solidFill>
                <a:latin typeface="Avenir Light"/>
              </a:rPr>
              <a:t>centres</a:t>
            </a:r>
            <a:r>
              <a:rPr lang="en-US" altLang="en-US" sz="1800" dirty="0">
                <a:solidFill>
                  <a:srgbClr val="003755"/>
                </a:solidFill>
                <a:latin typeface="Avenir Light"/>
              </a:rPr>
              <a:t>.</a:t>
            </a:r>
            <a:endParaRPr lang="en-US" altLang="en-US" sz="1800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7A78CB-9958-4782-B0A1-FBDF3014D2F8}"/>
              </a:ext>
            </a:extLst>
          </p:cNvPr>
          <p:cNvGrpSpPr/>
          <p:nvPr/>
        </p:nvGrpSpPr>
        <p:grpSpPr>
          <a:xfrm>
            <a:off x="539552" y="1739717"/>
            <a:ext cx="7662624" cy="1977315"/>
            <a:chOff x="1366341" y="1682401"/>
            <a:chExt cx="7782413" cy="2121331"/>
          </a:xfrm>
        </p:grpSpPr>
        <p:pic>
          <p:nvPicPr>
            <p:cNvPr id="11268" name="Picture 1">
              <a:extLst>
                <a:ext uri="{FF2B5EF4-FFF2-40B4-BE49-F238E27FC236}">
                  <a16:creationId xmlns:a16="http://schemas.microsoft.com/office/drawing/2014/main" id="{A99FA71C-E8E8-4481-BDA4-0C174F185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41" y="1682401"/>
              <a:ext cx="5230822" cy="212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9F81775-A51C-4D70-855B-4856C016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163" y="1682401"/>
              <a:ext cx="2551591" cy="212133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F951DE52-38B7-40D7-ACB3-C6A74567B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6054"/>
            <a:ext cx="2448272" cy="23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0708-F107-43B1-B49F-1B55B9D47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100" y="4146054"/>
            <a:ext cx="3517398" cy="2331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203B77-2268-486B-AA8A-CD2300FDEE20}"/>
              </a:ext>
            </a:extLst>
          </p:cNvPr>
          <p:cNvSpPr/>
          <p:nvPr/>
        </p:nvSpPr>
        <p:spPr>
          <a:xfrm>
            <a:off x="4263775" y="632346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3755"/>
                </a:solidFill>
                <a:latin typeface="Avenir Light"/>
              </a:rPr>
              <a:t>http://www.cobizmag.com/Trends/Robots-and-recycling-unite-in-Denver/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 descr="https://photos-6.dropbox.com/t/0/AADdK79C2CBPcDc-WwPGxg6hUmscMSdHTi2cH_afrum3ug/12/151310859/jpeg/32x32/3/_/1/2/IMG_2939.JPG/fZpp0tt7mEe_sFpyRDOkOkyRwesXsqcM3vcUBs-mTmU%2CpYuCqBISRz5XP0VPqNsrfQ-PF1Cnv_HbpaOmLH8YA08?size=800x6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141D4-E56F-487E-AC42-5D1DD5EF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253E0BE-3D79-42A1-AE01-B44D2540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A943FC7-55F0-400E-9EE2-5EEB6918913E}" type="slidenum">
              <a:rPr lang="de-DE" smtClean="0">
                <a:solidFill>
                  <a:schemeClr val="bg2"/>
                </a:solidFill>
              </a:rPr>
              <a:t>16</a:t>
            </a:fld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4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>
            <a:extLst>
              <a:ext uri="{FF2B5EF4-FFF2-40B4-BE49-F238E27FC236}">
                <a16:creationId xmlns:a16="http://schemas.microsoft.com/office/drawing/2014/main" id="{0482B61F-3AF1-4E0C-91A5-5800BA4E4D06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59FA7-D893-431E-A06A-0AFC2134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17</a:t>
            </a:fld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7F5EA-0851-4F7A-8582-2D63468B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321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Related Works – (Garaba and Dierssen, 2018)</a:t>
            </a:r>
            <a:endParaRPr lang="en-US" altLang="en-US" sz="1800" dirty="0">
              <a:solidFill>
                <a:srgbClr val="003755"/>
              </a:solidFill>
              <a:latin typeface="Avenir Light"/>
              <a:ea typeface="Avenir Light"/>
              <a:cs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5760" y="914400"/>
            <a:ext cx="84963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Methods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Marine-harvested microplastics (&lt; 5 mm) from North Atlantic and Pacific Ocean. 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Washed ashore macroplastics (&gt; 5 mm) from west coast USA.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9630-607D-48D8-8791-E35A8E8B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18</a:t>
            </a:fld>
            <a:endParaRPr lang="de-DE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7295FC0-607C-4B30-BCB4-6D8C8E35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7780"/>
            <a:ext cx="4590268" cy="337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A931E9-4BE8-4B50-9583-7879076B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96" y="2537780"/>
            <a:ext cx="3960440" cy="337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A1A386-302A-4A5B-A169-71E727CF188E}"/>
              </a:ext>
            </a:extLst>
          </p:cNvPr>
          <p:cNvSpPr/>
          <p:nvPr/>
        </p:nvSpPr>
        <p:spPr>
          <a:xfrm>
            <a:off x="6407019" y="5944135"/>
            <a:ext cx="1321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Light"/>
              </a:rPr>
              <a:t>macroplastics</a:t>
            </a:r>
            <a:endParaRPr lang="en-ZW" sz="1600" dirty="0">
              <a:solidFill>
                <a:srgbClr val="C00000"/>
              </a:solidFill>
              <a:latin typeface="Avenir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953FF0-D68A-4960-868F-5DA9CA8EA15A}"/>
              </a:ext>
            </a:extLst>
          </p:cNvPr>
          <p:cNvSpPr/>
          <p:nvPr/>
        </p:nvSpPr>
        <p:spPr>
          <a:xfrm>
            <a:off x="2058735" y="5943600"/>
            <a:ext cx="1270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Light"/>
              </a:rPr>
              <a:t>microplastics</a:t>
            </a:r>
            <a:endParaRPr lang="en-ZW" sz="1600" dirty="0">
              <a:solidFill>
                <a:srgbClr val="C00000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56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5760" y="914400"/>
            <a:ext cx="84963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Methods – (Garaba and Dierssen, 2018)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W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Reflectance measurement 10 cm above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W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Spectral reflectance using ASD spectroradiometer (350 – 2500) nm.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W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Background material was neoprene sheet with negligible reflectance.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C61C01-F353-4D02-8ADF-342B9420CD1D}"/>
              </a:ext>
            </a:extLst>
          </p:cNvPr>
          <p:cNvGrpSpPr/>
          <p:nvPr/>
        </p:nvGrpSpPr>
        <p:grpSpPr>
          <a:xfrm>
            <a:off x="288898" y="2843644"/>
            <a:ext cx="4231894" cy="3656413"/>
            <a:chOff x="1689041" y="1561460"/>
            <a:chExt cx="4382785" cy="3682742"/>
          </a:xfrm>
        </p:grpSpPr>
        <p:grpSp>
          <p:nvGrpSpPr>
            <p:cNvPr id="17" name="Group 16"/>
            <p:cNvGrpSpPr/>
            <p:nvPr/>
          </p:nvGrpSpPr>
          <p:grpSpPr>
            <a:xfrm>
              <a:off x="2023206" y="1864849"/>
              <a:ext cx="4048620" cy="3379353"/>
              <a:chOff x="3409796" y="2308447"/>
              <a:chExt cx="4048620" cy="33793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1419" y="2308447"/>
                <a:ext cx="3866997" cy="2916937"/>
              </a:xfrm>
              <a:prstGeom prst="rect">
                <a:avLst/>
              </a:prstGeom>
              <a:ln>
                <a:noFill/>
                <a:prstDash val="sysDot"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409796" y="5346808"/>
                <a:ext cx="2983019" cy="340992"/>
              </a:xfrm>
              <a:prstGeom prst="rect">
                <a:avLst/>
              </a:prstGeom>
              <a:noFill/>
              <a:ln>
                <a:noFill/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Avenir Light"/>
                    <a:cs typeface="Arial" panose="020B0604020202020204" pitchFamily="34" charset="0"/>
                  </a:rPr>
                  <a:t>Labsphere Spectralon panel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4374414" y="4998563"/>
                <a:ext cx="57418" cy="422898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1689041" y="1561460"/>
              <a:ext cx="4212091" cy="340992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venir Light"/>
                  <a:cs typeface="Arial" panose="020B0604020202020204" pitchFamily="34" charset="0"/>
                </a:rPr>
                <a:t>Sieves for microplastics size distribution </a:t>
              </a:r>
            </a:p>
          </p:txBody>
        </p: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3016533" y="1864849"/>
              <a:ext cx="500510" cy="759147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9630-607D-48D8-8791-E35A8E8B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19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579AE-5D9E-4001-A4D5-715D3DD5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04" y="3366949"/>
            <a:ext cx="3626585" cy="26639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95F826-089A-43EA-B2C0-8D9EAE76090E}"/>
              </a:ext>
            </a:extLst>
          </p:cNvPr>
          <p:cNvSpPr txBox="1"/>
          <p:nvPr/>
        </p:nvSpPr>
        <p:spPr>
          <a:xfrm>
            <a:off x="4749232" y="6084585"/>
            <a:ext cx="3912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Light"/>
                <a:cs typeface="Arial" panose="020B0604020202020204" pitchFamily="34" charset="0"/>
              </a:rPr>
              <a:t>Filtered seawater was used to simulate wet floating microplastics.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95C9F-AB87-4FAF-9AAC-055EFACFB826}"/>
              </a:ext>
            </a:extLst>
          </p:cNvPr>
          <p:cNvSpPr txBox="1"/>
          <p:nvPr/>
        </p:nvSpPr>
        <p:spPr>
          <a:xfrm>
            <a:off x="4517495" y="2782174"/>
            <a:ext cx="3726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venir Light"/>
                <a:cs typeface="Arial" panose="020B0604020202020204" pitchFamily="34" charset="0"/>
              </a:rPr>
              <a:t>Particles were aggregated to create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venir Light"/>
                <a:cs typeface="Arial" panose="020B0604020202020204" pitchFamily="34" charset="0"/>
              </a:rPr>
              <a:t>an optically dense target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B7DE04-666C-4A9C-848A-011BE8F448A7}"/>
              </a:ext>
            </a:extLst>
          </p:cNvPr>
          <p:cNvCxnSpPr>
            <a:cxnSpLocks/>
          </p:cNvCxnSpPr>
          <p:nvPr/>
        </p:nvCxnSpPr>
        <p:spPr>
          <a:xfrm flipH="1">
            <a:off x="2967046" y="3074561"/>
            <a:ext cx="1964994" cy="2001234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E1B6FE-AE5A-42E0-A200-43B8A0C6276B}"/>
              </a:ext>
            </a:extLst>
          </p:cNvPr>
          <p:cNvCxnSpPr>
            <a:cxnSpLocks/>
          </p:cNvCxnSpPr>
          <p:nvPr/>
        </p:nvCxnSpPr>
        <p:spPr>
          <a:xfrm>
            <a:off x="6372200" y="3366949"/>
            <a:ext cx="146048" cy="400024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5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EA7532A-5C01-4AE8-BFA2-C8B6C32DEF95}"/>
              </a:ext>
            </a:extLst>
          </p:cNvPr>
          <p:cNvSpPr txBox="1"/>
          <p:nvPr/>
        </p:nvSpPr>
        <p:spPr>
          <a:xfrm>
            <a:off x="3131840" y="1268760"/>
            <a:ext cx="4170485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90363">
              <a:defRPr/>
            </a:pPr>
            <a:r>
              <a:rPr lang="en-US" sz="2400" b="1" dirty="0">
                <a:solidFill>
                  <a:srgbClr val="003755"/>
                </a:solidFill>
                <a:latin typeface="Avenir Light"/>
              </a:rPr>
              <a:t>Talk Outline</a:t>
            </a:r>
          </a:p>
          <a:p>
            <a:pPr algn="ctr" defTabSz="990363">
              <a:defRPr/>
            </a:pPr>
            <a:endParaRPr lang="en-US" sz="2400" b="1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755"/>
                </a:solidFill>
                <a:latin typeface="Avenir Light"/>
              </a:rPr>
              <a:t>Background 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755"/>
                </a:solidFill>
                <a:latin typeface="Avenir Light"/>
              </a:rPr>
              <a:t>Motivation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755"/>
                </a:solidFill>
                <a:latin typeface="Avenir Light"/>
              </a:rPr>
              <a:t>Introduction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755"/>
                </a:solidFill>
                <a:latin typeface="Avenir Light"/>
              </a:rPr>
              <a:t>Related Works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755"/>
                </a:solidFill>
                <a:latin typeface="Avenir Light"/>
              </a:rPr>
              <a:t>What is next?</a:t>
            </a:r>
            <a:endParaRPr lang="en-US" sz="2400" dirty="0">
              <a:solidFill>
                <a:srgbClr val="003755"/>
              </a:solidFill>
              <a:latin typeface="Avenir Light"/>
              <a:ea typeface="Avenir Light" charset="0"/>
              <a:cs typeface="Avenir Light" charset="0"/>
            </a:endParaRPr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010EDCF1-7FF8-4CF3-A843-4C105339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8" y="1268760"/>
            <a:ext cx="241528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3C7EE-ADC6-4A61-AE0E-F75A5912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E4890-176E-44AA-A372-F79319E9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606905"/>
            <a:ext cx="2915816" cy="4292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7A09F4-8533-489A-8247-FC92CE9F21ED}"/>
              </a:ext>
            </a:extLst>
          </p:cNvPr>
          <p:cNvSpPr txBox="1"/>
          <p:nvPr/>
        </p:nvSpPr>
        <p:spPr>
          <a:xfrm>
            <a:off x="6134770" y="5867979"/>
            <a:ext cx="31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W" dirty="0">
                <a:solidFill>
                  <a:srgbClr val="C00000"/>
                </a:solidFill>
              </a:rPr>
              <a:t>Artwork made using ghost nets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77A08-F95E-46E2-AB46-002EC62C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20</a:t>
            </a:fld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CC18CB-E4B8-477D-ACB0-EB29FB3ED1B3}"/>
              </a:ext>
            </a:extLst>
          </p:cNvPr>
          <p:cNvSpPr txBox="1"/>
          <p:nvPr/>
        </p:nvSpPr>
        <p:spPr>
          <a:xfrm>
            <a:off x="365760" y="914400"/>
            <a:ext cx="849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Macroplastics had unique absorption features around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931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,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1215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,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1417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 and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1732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 nm .</a:t>
            </a: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52C1C-5759-4868-BD9B-74A337EEA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75" y="1812417"/>
            <a:ext cx="5616624" cy="4640919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657E7E54-8464-4A58-94BB-F6919246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13537"/>
            <a:ext cx="2490393" cy="211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51DE27-4956-482C-848E-8A06702C79A7}"/>
              </a:ext>
            </a:extLst>
          </p:cNvPr>
          <p:cNvSpPr/>
          <p:nvPr/>
        </p:nvSpPr>
        <p:spPr>
          <a:xfrm>
            <a:off x="1187624" y="4093529"/>
            <a:ext cx="1321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Light"/>
              </a:rPr>
              <a:t>macroplastics</a:t>
            </a:r>
            <a:endParaRPr lang="en-ZW" sz="1600" dirty="0">
              <a:solidFill>
                <a:srgbClr val="C00000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534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DAE00-022C-49C2-89A2-7364A38A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21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9F215-7601-4B9F-AA62-2CF2F185DA8D}"/>
              </a:ext>
            </a:extLst>
          </p:cNvPr>
          <p:cNvSpPr txBox="1"/>
          <p:nvPr/>
        </p:nvSpPr>
        <p:spPr>
          <a:xfrm>
            <a:off x="365760" y="914400"/>
            <a:ext cx="849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Generated an open-access hyperspectral reference library.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5CF8A-59BB-4C5A-BBA6-6275EB5D5682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DAE00-022C-49C2-89A2-7364A38A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22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9F215-7601-4B9F-AA62-2CF2F185DA8D}"/>
              </a:ext>
            </a:extLst>
          </p:cNvPr>
          <p:cNvSpPr txBox="1"/>
          <p:nvPr/>
        </p:nvSpPr>
        <p:spPr>
          <a:xfrm>
            <a:off x="365760" y="914400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Classified marine-harvested plastics using our new spectral library of pure virgin pellets.</a:t>
            </a: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E22E1-384F-4078-94AF-C4A72BB6BAC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70924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DAE00-022C-49C2-89A2-7364A38A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23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9F215-7601-4B9F-AA62-2CF2F185DA8D}"/>
              </a:ext>
            </a:extLst>
          </p:cNvPr>
          <p:cNvSpPr txBox="1"/>
          <p:nvPr/>
        </p:nvSpPr>
        <p:spPr>
          <a:xfrm>
            <a:off x="365760" y="914400"/>
            <a:ext cx="877824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Microplastics had spectrally similar, same shape , signal </a:t>
            </a:r>
          </a:p>
          <a:p>
            <a:pPr defTabSz="990363"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      but varying  magnitude.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Established a mean spectral signal for marine-harvested </a:t>
            </a:r>
          </a:p>
          <a:p>
            <a:pPr defTabSz="990363"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      microplastics. 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Absorption features at 1215 and 1732 nm not affected by atmospheric gaseous </a:t>
            </a:r>
          </a:p>
          <a:p>
            <a:pPr defTabSz="990363"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      interaction with light.</a:t>
            </a: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ED075E-984F-46B8-9D0A-F75F7F3448CE}"/>
              </a:ext>
            </a:extLst>
          </p:cNvPr>
          <p:cNvGrpSpPr/>
          <p:nvPr/>
        </p:nvGrpSpPr>
        <p:grpSpPr>
          <a:xfrm>
            <a:off x="1187624" y="1014366"/>
            <a:ext cx="7742662" cy="5006922"/>
            <a:chOff x="1365842" y="908720"/>
            <a:chExt cx="7742662" cy="5006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ADE36D-2121-47F6-9A94-8F70C2014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2552" y="908720"/>
              <a:ext cx="2615952" cy="19009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2CF54C-EAFB-49DD-A42B-F738228F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0485" y="1052736"/>
              <a:ext cx="741995" cy="510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57029A-3B07-491F-856D-0DC3BDFC8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842" y="2708920"/>
              <a:ext cx="5910344" cy="3206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8FEBB9-B7D2-4C1F-81A3-5ED9CFE0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24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1D170-83DC-4374-915D-34C861158F6F}"/>
              </a:ext>
            </a:extLst>
          </p:cNvPr>
          <p:cNvSpPr txBox="1"/>
          <p:nvPr/>
        </p:nvSpPr>
        <p:spPr>
          <a:xfrm>
            <a:off x="365760" y="914400"/>
            <a:ext cx="84963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The absorption features at 1215 and 1732 nm were observable through an intervening atmosphere. 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Mapped the distributions of synthetic hydrocarbons using airborne imagery, indicating the potential to remotely sense dry washed ashore and land-origin plastics.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F9ACF3-C7B9-45EA-8BB7-529D4EA2C0BA}"/>
              </a:ext>
            </a:extLst>
          </p:cNvPr>
          <p:cNvGrpSpPr/>
          <p:nvPr/>
        </p:nvGrpSpPr>
        <p:grpSpPr>
          <a:xfrm>
            <a:off x="611560" y="2780928"/>
            <a:ext cx="8403487" cy="3112477"/>
            <a:chOff x="611560" y="2559525"/>
            <a:chExt cx="8403487" cy="31124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8FC7051-2105-4092-BFAF-0F19FD376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204" y="2559525"/>
              <a:ext cx="5361843" cy="299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C6615E62-5EC1-4729-B350-D327AED55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559525"/>
              <a:ext cx="2899996" cy="311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8FEBB9-B7D2-4C1F-81A3-5ED9CFE0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25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1D170-83DC-4374-915D-34C861158F6F}"/>
              </a:ext>
            </a:extLst>
          </p:cNvPr>
          <p:cNvSpPr txBox="1"/>
          <p:nvPr/>
        </p:nvSpPr>
        <p:spPr>
          <a:xfrm>
            <a:off x="365760" y="914400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and Dierssen,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Demonstrate that spectral shape of dry and wet microplastics is similar but the magnitude is decreased due to wetness, water is strong light absorber. </a:t>
            </a: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EC2CB-F4B5-445B-9926-DF6C5BA7D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20" y="2221031"/>
            <a:ext cx="6012160" cy="43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DAE00-022C-49C2-89A2-7364A38A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26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9F215-7601-4B9F-AA62-2CF2F185DA8D}"/>
              </a:ext>
            </a:extLst>
          </p:cNvPr>
          <p:cNvSpPr txBox="1"/>
          <p:nvPr/>
        </p:nvSpPr>
        <p:spPr>
          <a:xfrm>
            <a:off x="365760" y="914400"/>
            <a:ext cx="84963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Summary – (Garaba and Dierssen, 2018)</a:t>
            </a:r>
          </a:p>
          <a:p>
            <a:endParaRPr lang="en-ZW" sz="2400" b="1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Measured reflectance of different plastics from 350 to 2500 nm.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Established a mean spectral signal for marine-harvested microplastics.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defTabSz="990363"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Classified marine-harvested  microplastics using our new spectral library and validated our findings with FTIR.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Explored airborne remote sensing of synthetic hydrocarbons.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We showed that dry marine-harvested microplastics had higher reflectance compared to wet marine-harvested microplastics.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Our study provided scientific evidence-based proof that floating ocean plastics could be detected.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de-DE" sz="2400" dirty="0">
              <a:latin typeface="Avenir Light"/>
            </a:endParaRPr>
          </a:p>
          <a:p>
            <a:pPr defTabSz="990363">
              <a:defRPr/>
            </a:pPr>
            <a:endParaRPr lang="en-ZW" sz="2400" dirty="0"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59FA7-D893-431E-A06A-0AFC2134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27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A71DB-09DB-4008-BFF9-5E63BFA22395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59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>
            <a:extLst>
              <a:ext uri="{FF2B5EF4-FFF2-40B4-BE49-F238E27FC236}">
                <a16:creationId xmlns:a16="http://schemas.microsoft.com/office/drawing/2014/main" id="{BB74EB53-375D-421C-AC8F-931477578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791" y="2190897"/>
            <a:ext cx="2653811" cy="77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77" dirty="0">
                <a:solidFill>
                  <a:srgbClr val="FF0000"/>
                </a:solidFill>
                <a:latin typeface="Avenir Light"/>
              </a:rPr>
              <a:t>Survey altitude= 400 m</a:t>
            </a:r>
          </a:p>
          <a:p>
            <a:pPr eaLnBrk="1" hangingPunct="1"/>
            <a:r>
              <a:rPr lang="en-US" altLang="en-US" sz="1477" dirty="0">
                <a:solidFill>
                  <a:srgbClr val="FF0000"/>
                </a:solidFill>
                <a:latin typeface="Avenir Light"/>
              </a:rPr>
              <a:t>Aircraft speed= 140 knots</a:t>
            </a:r>
          </a:p>
          <a:p>
            <a:pPr eaLnBrk="1" hangingPunct="1"/>
            <a:r>
              <a:rPr lang="en-US" altLang="en-US" sz="1477" dirty="0">
                <a:solidFill>
                  <a:srgbClr val="FF0000"/>
                </a:solidFill>
                <a:latin typeface="Avenir Light"/>
              </a:rPr>
              <a:t>Survey time	       = 2.5 hours</a:t>
            </a:r>
          </a:p>
        </p:txBody>
      </p:sp>
      <p:pic>
        <p:nvPicPr>
          <p:cNvPr id="17415" name="Picture 3">
            <a:extLst>
              <a:ext uri="{FF2B5EF4-FFF2-40B4-BE49-F238E27FC236}">
                <a16:creationId xmlns:a16="http://schemas.microsoft.com/office/drawing/2014/main" id="{18BB940E-C986-4952-A7D4-D9AEF221A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02" y="1089544"/>
            <a:ext cx="2342129" cy="233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26475-5ED8-48FA-877D-B9CD045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28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6D2BA-DB39-420C-B3C2-3BE65E618958}"/>
              </a:ext>
            </a:extLst>
          </p:cNvPr>
          <p:cNvSpPr txBox="1"/>
          <p:nvPr/>
        </p:nvSpPr>
        <p:spPr>
          <a:xfrm>
            <a:off x="365760" y="914400"/>
            <a:ext cx="849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Methods – (Garaba et al.,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755"/>
                </a:solidFill>
                <a:latin typeface="Avenir Black"/>
              </a:rPr>
              <a:t>Hyperspectral airborne survey of the </a:t>
            </a:r>
            <a:r>
              <a:rPr lang="en-ZW" b="1" dirty="0">
                <a:solidFill>
                  <a:srgbClr val="003755"/>
                </a:solidFill>
                <a:latin typeface="Avenir Black"/>
              </a:rPr>
              <a:t>Great Pacific Garbage Patch</a:t>
            </a:r>
            <a:r>
              <a:rPr lang="en-ZW" dirty="0">
                <a:solidFill>
                  <a:srgbClr val="003755"/>
                </a:solidFill>
                <a:latin typeface="Avenir Black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Black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International Air Response Lockheed C-130 Hercules aircraft.</a:t>
            </a:r>
            <a:endParaRPr lang="en-ZW" dirty="0">
              <a:solidFill>
                <a:srgbClr val="003755"/>
              </a:solidFill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W" dirty="0">
              <a:solidFill>
                <a:srgbClr val="003755"/>
              </a:solidFill>
              <a:latin typeface="Avenir Light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19315E-03D5-4EBF-893D-7461673D9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44" y="3505825"/>
            <a:ext cx="7143731" cy="3296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DF712C-2166-482B-9629-76DC8C384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5589240"/>
            <a:ext cx="3120379" cy="881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224E2-622A-4E53-9658-BB4FDC83A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37" y="2152703"/>
            <a:ext cx="2987640" cy="1331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23CD79-A60B-4B98-AA16-5244964F439E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90363">
              <a:defRPr/>
            </a:pPr>
            <a:endParaRPr lang="en-ZW" dirty="0">
              <a:solidFill>
                <a:schemeClr val="tx1">
                  <a:lumMod val="65000"/>
                  <a:lumOff val="35000"/>
                </a:schemeClr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04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>
            <a:extLst>
              <a:ext uri="{FF2B5EF4-FFF2-40B4-BE49-F238E27FC236}">
                <a16:creationId xmlns:a16="http://schemas.microsoft.com/office/drawing/2014/main" id="{93F0ADE3-0EA8-4BE8-B10D-3C3892E8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204864"/>
            <a:ext cx="533089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A8FAFAA0-4307-470F-9071-4132E831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2" y="2185392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">
            <a:extLst>
              <a:ext uri="{FF2B5EF4-FFF2-40B4-BE49-F238E27FC236}">
                <a16:creationId xmlns:a16="http://schemas.microsoft.com/office/drawing/2014/main" id="{07419FFD-BA95-41B8-8C9A-A9974426F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1812464"/>
            <a:ext cx="4387362" cy="375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305" tIns="31652" rIns="63305" bIns="31652" anchor="ctr">
            <a:spAutoFit/>
          </a:bodyPr>
          <a:lstStyle>
            <a:lvl1pPr defTabSz="6858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46" dirty="0">
                <a:solidFill>
                  <a:srgbClr val="C00000"/>
                </a:solidFill>
                <a:latin typeface="Avenir Light"/>
                <a:cs typeface="Times New Roman" panose="02020603050405020304" pitchFamily="18" charset="0"/>
              </a:rPr>
              <a:t>SASI Imager</a:t>
            </a: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endParaRPr lang="en-US" altLang="en-US" sz="1846" dirty="0">
              <a:solidFill>
                <a:srgbClr val="C00000"/>
              </a:solidFill>
              <a:latin typeface="Avenir Light"/>
              <a:cs typeface="Times New Roman" panose="02020603050405020304" pitchFamily="18" charset="0"/>
            </a:endParaRPr>
          </a:p>
          <a:p>
            <a:r>
              <a:rPr lang="en-US" altLang="en-US" sz="1846" dirty="0">
                <a:solidFill>
                  <a:srgbClr val="C00000"/>
                </a:solidFill>
                <a:latin typeface="Avenir Light"/>
                <a:cs typeface="Times New Roman" panose="02020603050405020304" pitchFamily="18" charset="0"/>
              </a:rPr>
              <a:t>RGB Camera			Lidar</a:t>
            </a:r>
            <a:endParaRPr lang="en-US" altLang="en-US" sz="1846" dirty="0">
              <a:solidFill>
                <a:srgbClr val="C00000"/>
              </a:solidFill>
              <a:latin typeface="Avenir Ligh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50B343-3B89-4691-9258-5162EE0D16C5}"/>
              </a:ext>
            </a:extLst>
          </p:cNvPr>
          <p:cNvCxnSpPr>
            <a:cxnSpLocks/>
          </p:cNvCxnSpPr>
          <p:nvPr/>
        </p:nvCxnSpPr>
        <p:spPr>
          <a:xfrm flipH="1" flipV="1">
            <a:off x="4310817" y="4557850"/>
            <a:ext cx="31998" cy="59934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2E6D1D-AFA8-439B-A656-7D473DB7EA08}"/>
              </a:ext>
            </a:extLst>
          </p:cNvPr>
          <p:cNvCxnSpPr>
            <a:cxnSpLocks/>
          </p:cNvCxnSpPr>
          <p:nvPr/>
        </p:nvCxnSpPr>
        <p:spPr>
          <a:xfrm>
            <a:off x="4406560" y="2132856"/>
            <a:ext cx="0" cy="7968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DE0156-05FE-427B-9959-ED25BBB713FD}"/>
              </a:ext>
            </a:extLst>
          </p:cNvPr>
          <p:cNvCxnSpPr>
            <a:cxnSpLocks/>
          </p:cNvCxnSpPr>
          <p:nvPr/>
        </p:nvCxnSpPr>
        <p:spPr>
          <a:xfrm flipV="1">
            <a:off x="6876256" y="4272833"/>
            <a:ext cx="0" cy="90383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0983CB-AA99-4286-B30D-7CA285CC484C}"/>
              </a:ext>
            </a:extLst>
          </p:cNvPr>
          <p:cNvSpPr txBox="1"/>
          <p:nvPr/>
        </p:nvSpPr>
        <p:spPr>
          <a:xfrm>
            <a:off x="321067" y="5357159"/>
            <a:ext cx="8043496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90363"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Optech CS-4800i 16MP RGB camera recorded true-</a:t>
            </a:r>
            <a:r>
              <a:rPr lang="en-ZW" dirty="0">
                <a:solidFill>
                  <a:srgbClr val="003755"/>
                </a:solidFill>
                <a:latin typeface="Avenir Light"/>
              </a:rPr>
              <a:t>colour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 images at one frame per second with a spatial resolution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0.1 x 0.1 m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.</a:t>
            </a: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1C9222-27F9-411F-9E61-27D5CDFAEA62}"/>
              </a:ext>
            </a:extLst>
          </p:cNvPr>
          <p:cNvSpPr txBox="1"/>
          <p:nvPr/>
        </p:nvSpPr>
        <p:spPr>
          <a:xfrm>
            <a:off x="5159620" y="332643"/>
            <a:ext cx="3729403" cy="546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90363">
              <a:defRPr/>
            </a:pPr>
            <a: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</a:rPr>
              <a:t>International Air Response Lockheed C-130 Hercules aircraft</a:t>
            </a:r>
            <a:endParaRPr lang="en-ZW" sz="1477" dirty="0">
              <a:solidFill>
                <a:schemeClr val="tx1">
                  <a:lumMod val="65000"/>
                  <a:lumOff val="35000"/>
                </a:schemeClr>
              </a:solidFill>
              <a:latin typeface="Avenir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51C41-FA9E-48D8-9EDE-A3CC8BB6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29</a:t>
            </a:fld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ED7A7-923F-49DD-87D4-0FD2B759F6A6}"/>
              </a:ext>
            </a:extLst>
          </p:cNvPr>
          <p:cNvSpPr txBox="1"/>
          <p:nvPr/>
        </p:nvSpPr>
        <p:spPr>
          <a:xfrm>
            <a:off x="365760" y="914400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Methods – (Garaba et al.,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ITRES SASI SWIR push broom scanner collected hyperspectral imagery from 100 wavebands (950-2450 nm) with a spatial resolution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0.5 x 1.2 m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.</a:t>
            </a: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365760" y="1089318"/>
            <a:ext cx="852672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University Oldenburg </a:t>
            </a:r>
            <a:r>
              <a:rPr lang="en-US" sz="2400" dirty="0">
                <a:solidFill>
                  <a:srgbClr val="003755"/>
                </a:solidFill>
                <a:latin typeface="Avenir Light"/>
                <a:cs typeface="Calibri" pitchFamily="34" charset="0"/>
                <a:sym typeface="Wingdings"/>
              </a:rPr>
              <a:t> </a:t>
            </a:r>
            <a:r>
              <a:rPr lang="en-US" sz="2400" dirty="0">
                <a:solidFill>
                  <a:srgbClr val="376092"/>
                </a:solidFill>
                <a:latin typeface="Avenir Light"/>
                <a:cs typeface="Calibri" pitchFamily="34" charset="0"/>
                <a:sym typeface="Wingdings"/>
                <a:hlinkClick r:id="rId3"/>
              </a:rPr>
              <a:t>www.</a:t>
            </a:r>
            <a:r>
              <a:rPr lang="en-US" sz="2400" dirty="0">
                <a:solidFill>
                  <a:srgbClr val="376092"/>
                </a:solidFill>
                <a:latin typeface="Avenir Light"/>
                <a:cs typeface="Calibri" pitchFamily="34" charset="0"/>
                <a:hlinkClick r:id="rId3"/>
              </a:rPr>
              <a:t>uol.de</a:t>
            </a:r>
            <a:endParaRPr lang="en-US" sz="2400" dirty="0">
              <a:solidFill>
                <a:srgbClr val="376092"/>
              </a:solidFill>
              <a:latin typeface="Avenir Light"/>
              <a:cs typeface="Calibri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Established 1974, based on teacher education started in 1793.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&gt;15000 students, 230 professors, 1130 scientists, 960 staff.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71 study courses, strong in educational sciences, energy and nano sciences, hearing physics, interdisciplinary marine science.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DC46C-1ECC-4810-BCE6-C4637DDE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98542-6F04-4770-9AC5-F07EE69FD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40" y="3337212"/>
            <a:ext cx="8526720" cy="28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AF1C2-9E2F-4F52-9C34-DFE06C39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30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D58D6-349B-495E-9C4B-6B5ACC13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42" y="1679357"/>
            <a:ext cx="7139136" cy="4390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3BBC7-C03B-4605-BBC8-6B2E3104EB72}"/>
              </a:ext>
            </a:extLst>
          </p:cNvPr>
          <p:cNvSpPr txBox="1"/>
          <p:nvPr/>
        </p:nvSpPr>
        <p:spPr>
          <a:xfrm>
            <a:off x="365760" y="914400"/>
            <a:ext cx="84963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et al.,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Litter observed was classified into 5 groups.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Size and </a:t>
            </a:r>
            <a:r>
              <a:rPr lang="en-US" dirty="0" err="1">
                <a:solidFill>
                  <a:srgbClr val="003755"/>
                </a:solidFill>
                <a:latin typeface="Avenir Light"/>
              </a:rPr>
              <a:t>colour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 was also recorded.</a:t>
            </a: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AF1C2-9E2F-4F52-9C34-DFE06C39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31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3BBC7-C03B-4605-BBC8-6B2E3104EB72}"/>
              </a:ext>
            </a:extLst>
          </p:cNvPr>
          <p:cNvSpPr txBox="1"/>
          <p:nvPr/>
        </p:nvSpPr>
        <p:spPr>
          <a:xfrm>
            <a:off x="365760" y="914400"/>
            <a:ext cx="8496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et al.,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Absorption features common in hydrocarbons (plastics 1215 nm and 1732 nm) were identified.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Floating plastics had highest reflectance </a:t>
            </a:r>
          </a:p>
          <a:p>
            <a:pPr defTabSz="990363"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      compared to submerged objects and </a:t>
            </a:r>
          </a:p>
          <a:p>
            <a:pPr defTabSz="990363"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      seawater itself.</a:t>
            </a: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D4C15-D7D5-45E1-A1B1-338BDB7B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0" y="3368826"/>
            <a:ext cx="7896230" cy="3078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693FD-8EC9-4D25-9D57-8DDBFEE3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198" y="1632929"/>
            <a:ext cx="3286602" cy="17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AF1C2-9E2F-4F52-9C34-DFE06C39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32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3BBC7-C03B-4605-BBC8-6B2E3104EB72}"/>
              </a:ext>
            </a:extLst>
          </p:cNvPr>
          <p:cNvSpPr txBox="1"/>
          <p:nvPr/>
        </p:nvSpPr>
        <p:spPr>
          <a:xfrm>
            <a:off x="365760" y="914400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Results – (Garaba et al., 2018)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Using spectral we demonstrated floating plastics could be quantified per pixel coverage base on absorption features at 1215 nm and 1732 nm.</a:t>
            </a: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3DC15-296D-4DAB-A491-049BB436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08" y="1930063"/>
            <a:ext cx="5715983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D35C-D34C-4254-92C5-02F7D42C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6179D-A493-462F-8806-9056504091F1}"/>
              </a:ext>
            </a:extLst>
          </p:cNvPr>
          <p:cNvSpPr txBox="1"/>
          <p:nvPr/>
        </p:nvSpPr>
        <p:spPr>
          <a:xfrm>
            <a:off x="365760" y="914400"/>
            <a:ext cx="8496300" cy="463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Summary – (Garaba et al., 2018)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755"/>
                </a:solidFill>
                <a:latin typeface="Avenir Light"/>
              </a:rPr>
              <a:t>Spectral features unique to plastics were observable through an intervening atmosphere.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755"/>
                </a:solidFill>
                <a:latin typeface="Avenir Light"/>
              </a:rPr>
              <a:t>Hyperspectral imagers on airborne platforms have a huge potential in marine litter detection and identification efforts.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755"/>
                </a:solidFill>
                <a:latin typeface="Avenir Light"/>
              </a:rPr>
              <a:t>Remote sensing provides a wide geo-spatial coverage.. </a:t>
            </a:r>
            <a:r>
              <a:rPr lang="en-US" altLang="en-US" dirty="0">
                <a:solidFill>
                  <a:srgbClr val="FF0000"/>
                </a:solidFill>
                <a:latin typeface="Avenir Light"/>
              </a:rPr>
              <a:t>think about this for a sec..?</a:t>
            </a:r>
          </a:p>
          <a:p>
            <a:pPr lvl="1" algn="ctr"/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 lvl="1" algn="ctr"/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 lvl="1" algn="ctr"/>
            <a:r>
              <a:rPr lang="en-US" altLang="en-US" dirty="0">
                <a:solidFill>
                  <a:srgbClr val="FF0000"/>
                </a:solidFill>
                <a:latin typeface="Avenir Light"/>
              </a:rPr>
              <a:t>30 minute net trawl (1 x 0.5 m opening) at 2 knots = </a:t>
            </a:r>
            <a:r>
              <a:rPr lang="en-US" altLang="en-US" b="1" dirty="0">
                <a:solidFill>
                  <a:srgbClr val="FF0000"/>
                </a:solidFill>
                <a:latin typeface="Avenir Light"/>
              </a:rPr>
              <a:t>0.00185 km² </a:t>
            </a:r>
            <a:r>
              <a:rPr lang="en-US" altLang="en-US" dirty="0">
                <a:solidFill>
                  <a:srgbClr val="FF0000"/>
                </a:solidFill>
                <a:latin typeface="Avenir Light"/>
              </a:rPr>
              <a:t>at best conditions</a:t>
            </a:r>
          </a:p>
          <a:p>
            <a:pPr lvl="1" algn="ctr"/>
            <a:r>
              <a:rPr lang="en-US" altLang="en-US" dirty="0">
                <a:solidFill>
                  <a:srgbClr val="FF0000"/>
                </a:solidFill>
                <a:latin typeface="Avenir Light"/>
              </a:rPr>
              <a:t>vs</a:t>
            </a:r>
          </a:p>
          <a:p>
            <a:pPr lvl="1" algn="ctr"/>
            <a:r>
              <a:rPr lang="en-US" altLang="en-US" dirty="0">
                <a:solidFill>
                  <a:srgbClr val="FF0000"/>
                </a:solidFill>
                <a:latin typeface="Avenir Light"/>
              </a:rPr>
              <a:t>5 hour remote sensing aerial survey at 140 knots = </a:t>
            </a:r>
            <a:r>
              <a:rPr lang="en-US" altLang="en-US" b="1" dirty="0">
                <a:solidFill>
                  <a:srgbClr val="FF0000"/>
                </a:solidFill>
                <a:latin typeface="Avenir Light"/>
              </a:rPr>
              <a:t>311 km</a:t>
            </a:r>
            <a:r>
              <a:rPr lang="en-US" altLang="en-US" b="1" baseline="30000" dirty="0">
                <a:solidFill>
                  <a:srgbClr val="FF0000"/>
                </a:solidFill>
                <a:latin typeface="Avenir Light"/>
              </a:rPr>
              <a:t>2</a:t>
            </a:r>
            <a:endParaRPr lang="en-US" altLang="en-US" b="1" dirty="0">
              <a:solidFill>
                <a:srgbClr val="FF0000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D35C-D34C-4254-92C5-02F7D42C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6179D-A493-462F-8806-9056504091F1}"/>
              </a:ext>
            </a:extLst>
          </p:cNvPr>
          <p:cNvSpPr txBox="1"/>
          <p:nvPr/>
        </p:nvSpPr>
        <p:spPr>
          <a:xfrm>
            <a:off x="365760" y="914400"/>
            <a:ext cx="8496300" cy="471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What next?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1846" dirty="0">
                <a:solidFill>
                  <a:srgbClr val="003755"/>
                </a:solidFill>
                <a:latin typeface="Avenir Black"/>
              </a:rPr>
              <a:t>There is a need for open-access high quality spectral reference libraries.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1846" dirty="0">
              <a:solidFill>
                <a:srgbClr val="003755"/>
              </a:solidFill>
              <a:latin typeface="Avenir Black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1846" dirty="0">
                <a:solidFill>
                  <a:srgbClr val="003755"/>
                </a:solidFill>
                <a:latin typeface="Avenir Black"/>
              </a:rPr>
              <a:t>Explore satellite and drone remote sensing approaches.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1846" dirty="0">
              <a:solidFill>
                <a:srgbClr val="003755"/>
              </a:solidFill>
              <a:latin typeface="Avenir Black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sz="1846" dirty="0">
                <a:solidFill>
                  <a:srgbClr val="003755"/>
                </a:solidFill>
                <a:latin typeface="Avenir Black"/>
              </a:rPr>
              <a:t>Open technical questions to be addressed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sz="1846" dirty="0">
              <a:solidFill>
                <a:srgbClr val="003755"/>
              </a:solidFill>
              <a:latin typeface="Avenir Black"/>
            </a:endParaRPr>
          </a:p>
          <a:p>
            <a:pPr marL="495181" lvl="1" defTabSz="990363">
              <a:defRPr/>
            </a:pPr>
            <a:r>
              <a:rPr lang="en-US" sz="1846" dirty="0">
                <a:solidFill>
                  <a:srgbClr val="003755"/>
                </a:solidFill>
                <a:latin typeface="Avenir Black"/>
              </a:rPr>
              <a:t>1) Is hyperspectral really necessary for remote detection of plastics?</a:t>
            </a:r>
          </a:p>
          <a:p>
            <a:pPr marL="495181" lvl="1" defTabSz="990363">
              <a:defRPr/>
            </a:pPr>
            <a:endParaRPr lang="en-US" sz="1846" dirty="0">
              <a:solidFill>
                <a:srgbClr val="003755"/>
              </a:solidFill>
              <a:latin typeface="Avenir Black"/>
            </a:endParaRPr>
          </a:p>
          <a:p>
            <a:pPr marL="495181" lvl="1" defTabSz="990363">
              <a:defRPr/>
            </a:pPr>
            <a:r>
              <a:rPr lang="en-US" sz="1846" dirty="0">
                <a:solidFill>
                  <a:srgbClr val="003755"/>
                </a:solidFill>
                <a:latin typeface="Avenir Black"/>
              </a:rPr>
              <a:t>2) What is reasonable geo-spatial resolution for monitoring plastics?</a:t>
            </a:r>
          </a:p>
          <a:p>
            <a:pPr marL="495181" lvl="1" defTabSz="990363">
              <a:defRPr/>
            </a:pPr>
            <a:endParaRPr lang="en-US" sz="1846" dirty="0">
              <a:solidFill>
                <a:srgbClr val="003755"/>
              </a:solidFill>
              <a:latin typeface="Avenir Black"/>
            </a:endParaRPr>
          </a:p>
          <a:p>
            <a:pPr marL="495181" lvl="1" defTabSz="990363">
              <a:defRPr/>
            </a:pPr>
            <a:r>
              <a:rPr lang="en-US" sz="1846" dirty="0">
                <a:solidFill>
                  <a:srgbClr val="003755"/>
                </a:solidFill>
                <a:latin typeface="Avenir Black"/>
              </a:rPr>
              <a:t>3) What can and cannot be observed with this methodology in terms of characteristics and pathways plastics?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727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D35C-D34C-4254-92C5-02F7D42C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35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6179D-A493-462F-8806-9056504091F1}"/>
              </a:ext>
            </a:extLst>
          </p:cNvPr>
          <p:cNvSpPr txBox="1"/>
          <p:nvPr/>
        </p:nvSpPr>
        <p:spPr>
          <a:xfrm>
            <a:off x="365760" y="914400"/>
            <a:ext cx="8496300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What next?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Drones are also showing promising results in the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Great Pacific Garbage Patch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E3490-230E-47AF-97C3-EDD8A939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363" y="1989913"/>
            <a:ext cx="3715494" cy="43664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36D00-38B6-450A-9A82-A18EA0426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09" y="2469111"/>
            <a:ext cx="5112060" cy="340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6ACF4F-3CBA-487A-950C-B229DA970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43" y="4891859"/>
            <a:ext cx="1914525" cy="971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C647F-7D47-4A87-9A1B-B80C6D04EC17}"/>
              </a:ext>
            </a:extLst>
          </p:cNvPr>
          <p:cNvSpPr txBox="1"/>
          <p:nvPr/>
        </p:nvSpPr>
        <p:spPr>
          <a:xfrm>
            <a:off x="150143" y="594360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1400" b="1" dirty="0">
                <a:solidFill>
                  <a:srgbClr val="C00000"/>
                </a:solidFill>
                <a:latin typeface="Avenir Light"/>
              </a:rPr>
              <a:t>Imagery from a drone at 25 m altitude captured </a:t>
            </a:r>
          </a:p>
          <a:p>
            <a:r>
              <a:rPr lang="en-ZW" sz="1400" b="1" dirty="0">
                <a:solidFill>
                  <a:srgbClr val="C00000"/>
                </a:solidFill>
                <a:latin typeface="Avenir Light"/>
              </a:rPr>
              <a:t>Around System001 in November,  2018 by Robin de Vries.</a:t>
            </a:r>
          </a:p>
        </p:txBody>
      </p:sp>
    </p:spTree>
    <p:extLst>
      <p:ext uri="{BB962C8B-B14F-4D97-AF65-F5344CB8AC3E}">
        <p14:creationId xmlns:p14="http://schemas.microsoft.com/office/powerpoint/2010/main" val="7826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D35C-D34C-4254-92C5-02F7D42C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36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6179D-A493-462F-8806-9056504091F1}"/>
              </a:ext>
            </a:extLst>
          </p:cNvPr>
          <p:cNvSpPr txBox="1"/>
          <p:nvPr/>
        </p:nvSpPr>
        <p:spPr>
          <a:xfrm>
            <a:off x="365760" y="914400"/>
            <a:ext cx="8496300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What next?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Drones are also showing promising results in the </a:t>
            </a:r>
            <a:r>
              <a:rPr lang="en-US" b="1" dirty="0">
                <a:solidFill>
                  <a:srgbClr val="003755"/>
                </a:solidFill>
                <a:latin typeface="Avenir Light"/>
              </a:rPr>
              <a:t>Great Pacific Garbage Patch</a:t>
            </a:r>
            <a:r>
              <a:rPr lang="en-US" dirty="0">
                <a:solidFill>
                  <a:srgbClr val="003755"/>
                </a:solidFill>
                <a:latin typeface="Avenir Ligh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C647F-7D47-4A87-9A1B-B80C6D04EC17}"/>
              </a:ext>
            </a:extLst>
          </p:cNvPr>
          <p:cNvSpPr txBox="1"/>
          <p:nvPr/>
        </p:nvSpPr>
        <p:spPr>
          <a:xfrm>
            <a:off x="340633" y="6202461"/>
            <a:ext cx="8536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1400" b="1" dirty="0">
                <a:solidFill>
                  <a:srgbClr val="C00000"/>
                </a:solidFill>
                <a:latin typeface="Avenir Light"/>
              </a:rPr>
              <a:t>Imagery from a drone at 25 m altitude captured Around System001 in November,  2018 by Robin de Vries.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F18B9-311A-48E0-8A5C-4A7D9498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20" y="1702757"/>
            <a:ext cx="5702759" cy="4394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1407DF-3E6F-4E80-9548-150BCA32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54" y="5125761"/>
            <a:ext cx="19145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D35C-D34C-4254-92C5-02F7D42C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37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6179D-A493-462F-8806-9056504091F1}"/>
              </a:ext>
            </a:extLst>
          </p:cNvPr>
          <p:cNvSpPr txBox="1"/>
          <p:nvPr/>
        </p:nvSpPr>
        <p:spPr>
          <a:xfrm>
            <a:off x="365760" y="914400"/>
            <a:ext cx="8496300" cy="213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What next?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Satellite combined with drone remote sensing has shown promising results although work is still ongoing </a:t>
            </a:r>
            <a:r>
              <a:rPr lang="en-US" dirty="0">
                <a:solidFill>
                  <a:srgbClr val="003755"/>
                </a:solidFill>
                <a:latin typeface="Avenir Light"/>
                <a:hlinkClick r:id="rId2"/>
              </a:rPr>
              <a:t>https://mrsg.aegean.gr/?content=&amp;nav=55</a:t>
            </a: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12DE3-1F44-488F-A860-AAC7F728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54" y="1897454"/>
            <a:ext cx="3185495" cy="2410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480AB-9E2E-41D5-AB7F-256D6078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454" y="4358166"/>
            <a:ext cx="3185495" cy="2378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8B2D5-9EE1-4CC4-AF1F-12D9255EC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00" y="1912220"/>
            <a:ext cx="4023724" cy="4809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26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D35C-D34C-4254-92C5-02F7D42C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38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6179D-A493-462F-8806-9056504091F1}"/>
              </a:ext>
            </a:extLst>
          </p:cNvPr>
          <p:cNvSpPr txBox="1"/>
          <p:nvPr/>
        </p:nvSpPr>
        <p:spPr>
          <a:xfrm>
            <a:off x="365760" y="914400"/>
            <a:ext cx="8496300" cy="159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What next?</a:t>
            </a: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755"/>
                </a:solidFill>
                <a:latin typeface="Avenir Light"/>
              </a:rPr>
              <a:t>Satellite remote sensing has shown promising results although work is still ongoing.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3755"/>
              </a:solidFill>
              <a:latin typeface="Avenir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46" dirty="0">
              <a:solidFill>
                <a:srgbClr val="003755"/>
              </a:solidFill>
              <a:latin typeface="Avenir Light"/>
            </a:endParaRPr>
          </a:p>
          <a:p>
            <a:pPr marL="316531" indent="-316531" defTabSz="990363">
              <a:buFont typeface="Arial" panose="020B0604020202020204" pitchFamily="34" charset="0"/>
              <a:buChar char="•"/>
              <a:defRPr/>
            </a:pPr>
            <a:endParaRPr lang="en-ZW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C71BAB-588C-4BAA-B805-3792FEE5B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24" y="2193799"/>
            <a:ext cx="3914775" cy="388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DC5D5C-046D-4DDC-98A1-DA9BE27CB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04" y="1736103"/>
            <a:ext cx="3982574" cy="4343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3010DD-16DB-4759-9BA1-C4A360B00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627" y="5743575"/>
            <a:ext cx="1304925" cy="247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7F71C8-61D4-47BB-B727-ABD3674DB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2287064"/>
            <a:ext cx="758761" cy="3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790D7105-A1CE-46DE-AB9E-A8D5BF62CA7D}" type="slidenum">
              <a:rPr lang="de-DE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de-DE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3B16F-56AE-4F47-BC3C-5903920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39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79465-6DDB-4EEE-846E-B91CD0FAE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079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2739F1-0ADC-4CB8-B9FD-1306DFB6984B}"/>
              </a:ext>
            </a:extLst>
          </p:cNvPr>
          <p:cNvSpPr/>
          <p:nvPr/>
        </p:nvSpPr>
        <p:spPr>
          <a:xfrm>
            <a:off x="282929" y="2278915"/>
            <a:ext cx="86549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71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rial" panose="020B0604020202020204" pitchFamily="34" charset="0"/>
              </a:rPr>
              <a:t>I would like to thank my co-authors and </a:t>
            </a:r>
          </a:p>
          <a:p>
            <a:pPr algn="ctr"/>
            <a:r>
              <a:rPr lang="en-US" sz="2400" b="1" dirty="0">
                <a:solidFill>
                  <a:srgbClr val="171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rial" panose="020B0604020202020204" pitchFamily="34" charset="0"/>
              </a:rPr>
              <a:t>everyone who has made and keeps making this research possible!</a:t>
            </a:r>
            <a:r>
              <a:rPr lang="en-US" sz="2400" b="1" dirty="0">
                <a:solidFill>
                  <a:srgbClr val="171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171C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19C2C-1492-41CC-AD11-5AFBE07DB24F}"/>
              </a:ext>
            </a:extLst>
          </p:cNvPr>
          <p:cNvSpPr/>
          <p:nvPr/>
        </p:nvSpPr>
        <p:spPr>
          <a:xfrm>
            <a:off x="374184" y="5785187"/>
            <a:ext cx="8395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Protect The Environment!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8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DSC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497" y="3453626"/>
            <a:ext cx="2374900" cy="316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5373511" y="5813065"/>
            <a:ext cx="22703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b="1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Oldenburg</a:t>
            </a:r>
          </a:p>
          <a:p>
            <a:pPr algn="ctr" eaLnBrk="1" hangingPunct="1"/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since 1994</a:t>
            </a:r>
          </a:p>
          <a:p>
            <a:pPr algn="ctr" eaLnBrk="1" hangingPunct="1"/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(ICBM establ. 1987)</a:t>
            </a:r>
          </a:p>
        </p:txBody>
      </p:sp>
      <p:sp>
        <p:nvSpPr>
          <p:cNvPr id="22" name="Textfeld 10"/>
          <p:cNvSpPr txBox="1">
            <a:spLocks noChangeArrowheads="1"/>
          </p:cNvSpPr>
          <p:nvPr/>
        </p:nvSpPr>
        <p:spPr bwMode="auto">
          <a:xfrm>
            <a:off x="0" y="5911848"/>
            <a:ext cx="3491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b="1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Wilhelmshaven</a:t>
            </a:r>
          </a:p>
          <a:p>
            <a:pPr algn="ctr" eaLnBrk="1" hangingPunct="1"/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since 1994 Marine Station ‚Terramare‘</a:t>
            </a:r>
          </a:p>
          <a:p>
            <a:pPr algn="ctr" eaLnBrk="1" hangingPunct="1"/>
            <a:r>
              <a:rPr lang="de-DE" sz="1600" dirty="0" err="1">
                <a:solidFill>
                  <a:srgbClr val="003755"/>
                </a:solidFill>
                <a:latin typeface="Avenir Light"/>
                <a:cs typeface="Calibri" pitchFamily="34" charset="0"/>
              </a:rPr>
              <a:t>since</a:t>
            </a:r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2008 </a:t>
            </a:r>
            <a:r>
              <a:rPr lang="de-DE" sz="1600" dirty="0" err="1">
                <a:solidFill>
                  <a:srgbClr val="003755"/>
                </a:solidFill>
                <a:latin typeface="Avenir Light"/>
                <a:cs typeface="Calibri" pitchFamily="34" charset="0"/>
              </a:rPr>
              <a:t>part</a:t>
            </a:r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</a:t>
            </a:r>
            <a:r>
              <a:rPr lang="de-DE" sz="1600" dirty="0" err="1">
                <a:solidFill>
                  <a:srgbClr val="003755"/>
                </a:solidFill>
                <a:latin typeface="Avenir Light"/>
                <a:cs typeface="Calibri" pitchFamily="34" charset="0"/>
              </a:rPr>
              <a:t>of</a:t>
            </a:r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ICBM</a:t>
            </a:r>
          </a:p>
        </p:txBody>
      </p:sp>
      <p:sp>
        <p:nvSpPr>
          <p:cNvPr id="23" name="Textfeld 10"/>
          <p:cNvSpPr txBox="1">
            <a:spLocks noChangeArrowheads="1"/>
          </p:cNvSpPr>
          <p:nvPr/>
        </p:nvSpPr>
        <p:spPr bwMode="auto">
          <a:xfrm>
            <a:off x="903466" y="3209997"/>
            <a:ext cx="16849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b="1" dirty="0" err="1">
                <a:solidFill>
                  <a:srgbClr val="003755"/>
                </a:solidFill>
                <a:latin typeface="Avenir Light"/>
                <a:cs typeface="Calibri" pitchFamily="34" charset="0"/>
              </a:rPr>
              <a:t>Spiekeroog</a:t>
            </a:r>
            <a:r>
              <a:rPr lang="de-DE" sz="1600" b="1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Island</a:t>
            </a:r>
          </a:p>
          <a:p>
            <a:pPr algn="ctr" eaLnBrk="1" hangingPunct="1"/>
            <a:r>
              <a:rPr lang="de-DE" sz="1600" dirty="0" err="1">
                <a:solidFill>
                  <a:srgbClr val="003755"/>
                </a:solidFill>
                <a:latin typeface="Avenir Light"/>
                <a:cs typeface="Calibri" pitchFamily="34" charset="0"/>
              </a:rPr>
              <a:t>since</a:t>
            </a:r>
            <a:r>
              <a:rPr lang="de-DE" sz="16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2011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427" y="1657734"/>
            <a:ext cx="3136368" cy="1866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99" y="1690459"/>
            <a:ext cx="2834677" cy="1643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62116"/>
            <a:ext cx="740202" cy="82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C77BC941-5F55-4297-B3CF-6700AB33368B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" y="946152"/>
            <a:ext cx="8401703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3755"/>
                </a:solidFill>
                <a:latin typeface="Avenir Light"/>
                <a:cs typeface="Calibri"/>
              </a:rPr>
              <a:t>Institute for Chemistry and Biology of the Marine Environment</a:t>
            </a:r>
          </a:p>
          <a:p>
            <a:r>
              <a:rPr lang="de-DE" sz="2400" b="1" dirty="0">
                <a:solidFill>
                  <a:srgbClr val="003755"/>
                </a:solidFill>
                <a:latin typeface="Avenir Light"/>
                <a:cs typeface="Calibri"/>
              </a:rPr>
              <a:t>(ICBM)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B04D5-3CEF-4885-9DED-147182A8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4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B5A81-D9C6-4E5B-8386-DDA98589D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99" y="3729871"/>
            <a:ext cx="3132827" cy="2291899"/>
          </a:xfrm>
          <a:prstGeom prst="rect">
            <a:avLst/>
          </a:prstGeom>
          <a:effectLst>
            <a:softEdge rad="112522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A30A27-DE2E-4D35-B13C-654F70D56D0D}"/>
              </a:ext>
            </a:extLst>
          </p:cNvPr>
          <p:cNvCxnSpPr/>
          <p:nvPr/>
        </p:nvCxnSpPr>
        <p:spPr>
          <a:xfrm flipV="1">
            <a:off x="2998427" y="2590982"/>
            <a:ext cx="925501" cy="120379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4E18C53-40F5-4D4C-BBDD-0E0ECA111CBA}"/>
              </a:ext>
            </a:extLst>
          </p:cNvPr>
          <p:cNvCxnSpPr>
            <a:cxnSpLocks/>
          </p:cNvCxnSpPr>
          <p:nvPr/>
        </p:nvCxnSpPr>
        <p:spPr>
          <a:xfrm>
            <a:off x="2909376" y="2188675"/>
            <a:ext cx="73434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406564-3DC2-4C7C-B24E-4BAA4A8A5897}"/>
              </a:ext>
            </a:extLst>
          </p:cNvPr>
          <p:cNvCxnSpPr>
            <a:cxnSpLocks/>
          </p:cNvCxnSpPr>
          <p:nvPr/>
        </p:nvCxnSpPr>
        <p:spPr>
          <a:xfrm flipV="1">
            <a:off x="4302517" y="3083513"/>
            <a:ext cx="0" cy="417495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683932B-2F1F-4811-BEC8-36848415D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986" y="2066694"/>
            <a:ext cx="2878172" cy="375291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9821107-4B2F-4D64-B32B-BA5CF4C54BCB}"/>
              </a:ext>
            </a:extLst>
          </p:cNvPr>
          <p:cNvSpPr/>
          <p:nvPr/>
        </p:nvSpPr>
        <p:spPr>
          <a:xfrm>
            <a:off x="6660232" y="2852936"/>
            <a:ext cx="1800200" cy="8769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F31139-DA4F-4E7D-B5C8-E73705A50403}"/>
              </a:ext>
            </a:extLst>
          </p:cNvPr>
          <p:cNvCxnSpPr/>
          <p:nvPr/>
        </p:nvCxnSpPr>
        <p:spPr>
          <a:xfrm>
            <a:off x="6021935" y="2852936"/>
            <a:ext cx="638297" cy="48120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5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2"/>
          <p:cNvSpPr txBox="1">
            <a:spLocks/>
          </p:cNvSpPr>
          <p:nvPr/>
        </p:nvSpPr>
        <p:spPr>
          <a:xfrm>
            <a:off x="365760" y="914400"/>
            <a:ext cx="845471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3755"/>
                </a:solidFill>
                <a:latin typeface="Avenir Light"/>
              </a:rPr>
              <a:t>ICBM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</a:rPr>
              <a:t>ICBM is an </a:t>
            </a:r>
            <a:r>
              <a:rPr lang="en-US" sz="1800" b="1" dirty="0">
                <a:solidFill>
                  <a:srgbClr val="003755"/>
                </a:solidFill>
                <a:latin typeface="Avenir Light"/>
              </a:rPr>
              <a:t>interdisciplinary research institute</a:t>
            </a:r>
            <a:r>
              <a:rPr lang="en-US" sz="1800" dirty="0">
                <a:solidFill>
                  <a:srgbClr val="003755"/>
                </a:solidFill>
                <a:latin typeface="Avenir Light"/>
              </a:rPr>
              <a:t>. 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srgbClr val="003755"/>
              </a:solidFill>
              <a:latin typeface="Avenir Light"/>
            </a:endParaRP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</a:rPr>
              <a:t>Deals with fundamental and applied issues in </a:t>
            </a:r>
            <a:r>
              <a:rPr lang="en-US" sz="1800" b="1" dirty="0">
                <a:solidFill>
                  <a:srgbClr val="003755"/>
                </a:solidFill>
                <a:latin typeface="Avenir Light"/>
              </a:rPr>
              <a:t>global oceans, fjords, seas, lakes and estuarine environmental research</a:t>
            </a:r>
            <a:r>
              <a:rPr lang="en-US" sz="1800" dirty="0">
                <a:solidFill>
                  <a:srgbClr val="003755"/>
                </a:solidFill>
                <a:latin typeface="Avenir Light"/>
              </a:rPr>
              <a:t>. 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srgbClr val="003755"/>
              </a:solidFill>
              <a:latin typeface="Avenir Light"/>
            </a:endParaRP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</a:rPr>
              <a:t>Focuses on marine </a:t>
            </a:r>
            <a:r>
              <a:rPr lang="en-US" sz="1800" b="1" dirty="0">
                <a:solidFill>
                  <a:srgbClr val="003755"/>
                </a:solidFill>
                <a:latin typeface="Avenir Light"/>
              </a:rPr>
              <a:t>biogeochemical cycles and energy fluxes in the water and sediment</a:t>
            </a:r>
            <a:r>
              <a:rPr lang="en-US" sz="1800" dirty="0">
                <a:solidFill>
                  <a:srgbClr val="003755"/>
                </a:solidFill>
                <a:latin typeface="Avenir Light"/>
              </a:rPr>
              <a:t> and at the boundary layers between habitats and water masses as well as the functional role of </a:t>
            </a:r>
            <a:r>
              <a:rPr lang="en-US" sz="1800" b="1" dirty="0">
                <a:solidFill>
                  <a:srgbClr val="003755"/>
                </a:solidFill>
                <a:latin typeface="Avenir Light"/>
              </a:rPr>
              <a:t>marine biodiversity</a:t>
            </a:r>
            <a:r>
              <a:rPr lang="en-US" sz="1800" dirty="0">
                <a:solidFill>
                  <a:srgbClr val="003755"/>
                </a:solidFill>
                <a:latin typeface="Avenir Light"/>
              </a:rPr>
              <a:t>.</a:t>
            </a:r>
          </a:p>
        </p:txBody>
      </p:sp>
      <p:pic>
        <p:nvPicPr>
          <p:cNvPr id="28" name="Picture 11"/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37" y="4846320"/>
            <a:ext cx="18288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E1C15-1A9A-49F2-851F-E6A16796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5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3D4BE-C0F7-4364-9357-726EC2C92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158" y="3623155"/>
            <a:ext cx="2158295" cy="117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6107B-C35F-4B1D-9687-6E1FF5C6E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081" y="4846320"/>
            <a:ext cx="3059832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9BCB9-71BD-4248-B4B4-F1A0459BD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34" y="3618739"/>
            <a:ext cx="1828800" cy="114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BAB93B-5EF0-49B5-A37A-1B1A61BBA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081" y="3618739"/>
            <a:ext cx="3059832" cy="122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446E8-1C44-49CA-8A04-7AACE63A8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158" y="4846320"/>
            <a:ext cx="2158295" cy="180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4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4313"/>
              </p:ext>
            </p:extLst>
          </p:nvPr>
        </p:nvGraphicFramePr>
        <p:xfrm>
          <a:off x="1273175" y="1341437"/>
          <a:ext cx="5760928" cy="54168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3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3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Geochemistry /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Analytics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7065" marR="37065" marT="37066" marB="37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7065" marR="37065" marT="37066" marB="37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Biology /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Ecology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7065" marR="37065" marT="37066" marB="37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7065" marR="37065" marT="37066" marB="37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Physics /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Modelling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7065" marR="37065" marT="37066" marB="37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  <a:latin typeface="Avenir Light"/>
                        </a:rPr>
                        <a:t>Organic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Geochemistry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Heinz Wilkes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General &amp;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Molecular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Microbiology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Ralf Rabus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Theor.Physics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/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Complex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Systems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Ulrike Feudel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Microbiogeochemistry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Hans </a:t>
                      </a:r>
                      <a:r>
                        <a:rPr lang="de-DE" sz="1200" dirty="0" err="1">
                          <a:solidFill>
                            <a:srgbClr val="003755"/>
                          </a:solidFill>
                          <a:effectLst/>
                        </a:rPr>
                        <a:t>Brumsack</a:t>
                      </a:r>
                      <a:r>
                        <a:rPr lang="de-DE" sz="1400" dirty="0">
                          <a:solidFill>
                            <a:srgbClr val="003755"/>
                          </a:solidFill>
                          <a:effectLst/>
                        </a:rPr>
                        <a:t> </a:t>
                      </a:r>
                      <a:endParaRPr lang="de-DE" sz="14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Paleomicrobiology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</a:t>
                      </a:r>
                      <a:r>
                        <a:rPr lang="de-DE" sz="1200" baseline="0" dirty="0">
                          <a:solidFill>
                            <a:srgbClr val="003755"/>
                          </a:solidFill>
                          <a:effectLst/>
                        </a:rPr>
                        <a:t> Heribert </a:t>
                      </a:r>
                      <a:r>
                        <a:rPr lang="de-DE" sz="1200" dirty="0" err="1">
                          <a:solidFill>
                            <a:srgbClr val="003755"/>
                          </a:solidFill>
                          <a:effectLst/>
                        </a:rPr>
                        <a:t>Cypionka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Mathematical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Modelling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Bernd Blasius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Environmental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Biochemistry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Peter Schupp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Biology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of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Geological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Processes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Meinhard Simon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Physical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Oceanography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(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Theory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Jörg-Olaf</a:t>
                      </a:r>
                      <a:r>
                        <a:rPr lang="de-DE" sz="1200" baseline="0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Wolff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Marine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Geochemistry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Thorsten Dittmar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Planktology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Helmut</a:t>
                      </a:r>
                      <a:r>
                        <a:rPr lang="de-DE" sz="1200" baseline="0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Hillebrand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755"/>
                          </a:solidFill>
                          <a:effectLst/>
                        </a:rPr>
                        <a:t>Marine Sensor Systems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3755"/>
                          </a:solidFill>
                          <a:effectLst/>
                        </a:rPr>
                        <a:t>Prof. Oliver Zielinski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1200" dirty="0" err="1">
                          <a:solidFill>
                            <a:srgbClr val="003755"/>
                          </a:solidFill>
                          <a:effectLst/>
                        </a:rPr>
                        <a:t>Hydrogeology</a:t>
                      </a:r>
                      <a:endParaRPr lang="de-DE" sz="1400" b="1" kern="1200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="0" i="0" kern="1200" dirty="0">
                          <a:solidFill>
                            <a:srgbClr val="0037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Gudrun</a:t>
                      </a:r>
                      <a:r>
                        <a:rPr lang="de-DE" sz="1200" b="0" i="0" kern="1200" baseline="0" dirty="0">
                          <a:solidFill>
                            <a:srgbClr val="0037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kern="1200" baseline="0" dirty="0" err="1">
                          <a:solidFill>
                            <a:srgbClr val="0037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Massmann</a:t>
                      </a:r>
                      <a:endParaRPr lang="de-DE" sz="1200" b="0" i="1" kern="1200" dirty="0">
                        <a:solidFill>
                          <a:srgbClr val="0037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Geoecology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PD Holger Freund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Coastal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Research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3755"/>
                          </a:solidFill>
                          <a:effectLst/>
                        </a:rPr>
                        <a:t>Prof. Emil Stanev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rgbClr val="003755"/>
                          </a:solidFill>
                          <a:effectLst/>
                        </a:rPr>
                        <a:t>Marine Isotope </a:t>
                      </a:r>
                      <a:r>
                        <a:rPr lang="de-DE" sz="1400" b="1" kern="1200" dirty="0" err="1">
                          <a:solidFill>
                            <a:srgbClr val="003755"/>
                          </a:solidFill>
                          <a:effectLst/>
                        </a:rPr>
                        <a:t>Geochemistry</a:t>
                      </a:r>
                      <a:r>
                        <a:rPr lang="de-DE" sz="1400" b="1" kern="1200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200" dirty="0">
                          <a:solidFill>
                            <a:srgbClr val="003755"/>
                          </a:solidFill>
                          <a:effectLst/>
                        </a:rPr>
                        <a:t>Dr. Katharina </a:t>
                      </a:r>
                      <a:r>
                        <a:rPr lang="de-DE" sz="1100" kern="1200" dirty="0" err="1">
                          <a:solidFill>
                            <a:srgbClr val="003755"/>
                          </a:solidFill>
                          <a:effectLst/>
                        </a:rPr>
                        <a:t>Pahnke</a:t>
                      </a:r>
                      <a:endParaRPr lang="de-DE" sz="1100" b="0" i="1" kern="1200" dirty="0">
                        <a:solidFill>
                          <a:srgbClr val="003755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Biodiversity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and</a:t>
                      </a:r>
                      <a:r>
                        <a:rPr lang="de-DE" sz="1400" b="1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3755"/>
                          </a:solidFill>
                          <a:effectLst/>
                        </a:rPr>
                        <a:t>animal</a:t>
                      </a:r>
                      <a:r>
                        <a:rPr lang="de-DE" sz="1400" b="1" baseline="0" dirty="0">
                          <a:solidFill>
                            <a:srgbClr val="003755"/>
                          </a:solidFill>
                          <a:effectLst/>
                        </a:rPr>
                        <a:t> </a:t>
                      </a:r>
                      <a:r>
                        <a:rPr lang="de-DE" sz="1400" b="1" baseline="0" dirty="0" err="1">
                          <a:solidFill>
                            <a:srgbClr val="003755"/>
                          </a:solidFill>
                          <a:effectLst/>
                        </a:rPr>
                        <a:t>evolution</a:t>
                      </a:r>
                      <a:endParaRPr lang="de-DE" sz="1400" b="1" dirty="0">
                        <a:solidFill>
                          <a:srgbClr val="00375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3755"/>
                          </a:solidFill>
                          <a:effectLst/>
                        </a:rPr>
                        <a:t>Prof. Gabriele</a:t>
                      </a:r>
                      <a:r>
                        <a:rPr lang="en-US" sz="1200" baseline="0" dirty="0">
                          <a:solidFill>
                            <a:srgbClr val="003755"/>
                          </a:solidFill>
                          <a:effectLst/>
                        </a:rPr>
                        <a:t> Gerlach</a:t>
                      </a:r>
                      <a:r>
                        <a:rPr lang="en-US" sz="1200" dirty="0">
                          <a:solidFill>
                            <a:srgbClr val="003755"/>
                          </a:solidFill>
                          <a:effectLst/>
                        </a:rPr>
                        <a:t> 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3755"/>
                          </a:solidFill>
                          <a:effectLst/>
                        </a:rPr>
                        <a:t>Sea Surfaces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3755"/>
                          </a:solidFill>
                          <a:effectLst/>
                        </a:rPr>
                        <a:t>Dr. Oliver Wurl</a:t>
                      </a:r>
                      <a:endParaRPr lang="de-DE" sz="1200" b="0" i="1" kern="1200" dirty="0">
                        <a:solidFill>
                          <a:srgbClr val="003755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400" b="0" dirty="0">
                        <a:solidFill>
                          <a:srgbClr val="003755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755"/>
                          </a:solidFill>
                          <a:effectLst/>
                        </a:rPr>
                        <a:t>Biodiversity &amp; Biolog. Processes in Polar Seas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3755"/>
                          </a:solidFill>
                          <a:effectLst/>
                        </a:rPr>
                        <a:t>Prof. Bettina Meyer</a:t>
                      </a:r>
                      <a:endParaRPr lang="de-DE" sz="1200" b="0" i="1" dirty="0">
                        <a:solidFill>
                          <a:srgbClr val="003755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400" b="0" dirty="0">
                        <a:solidFill>
                          <a:srgbClr val="003755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400" b="0" dirty="0">
                        <a:solidFill>
                          <a:srgbClr val="003755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3755"/>
                          </a:solidFill>
                          <a:effectLst/>
                        </a:rPr>
                        <a:t>Benthos Ecology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3755"/>
                          </a:solidFill>
                          <a:effectLst/>
                        </a:rPr>
                        <a:t>Prof.</a:t>
                      </a:r>
                      <a:r>
                        <a:rPr lang="en-US" sz="1200" kern="1200" baseline="0" dirty="0">
                          <a:solidFill>
                            <a:srgbClr val="003755"/>
                          </a:solidFill>
                          <a:effectLst/>
                        </a:rPr>
                        <a:t> Ingrid Kröncke</a:t>
                      </a:r>
                      <a:endParaRPr lang="de-DE" sz="1200" b="0" i="1" kern="1200" dirty="0">
                        <a:solidFill>
                          <a:srgbClr val="003755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567" y="5167508"/>
            <a:ext cx="11318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Senckenberg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741" y="5874813"/>
            <a:ext cx="15843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zg-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588" y="4962525"/>
            <a:ext cx="17954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3"/>
          <p:cNvSpPr/>
          <p:nvPr/>
        </p:nvSpPr>
        <p:spPr>
          <a:xfrm>
            <a:off x="5192524" y="3882504"/>
            <a:ext cx="1828989" cy="554608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9" name="Picture 27" descr="MPI_logo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3671888"/>
            <a:ext cx="65881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8" descr="MPI_logo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4981575"/>
            <a:ext cx="6588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ZMT Bremen, Germany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321175"/>
            <a:ext cx="10080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713581" y="956527"/>
            <a:ext cx="79547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755"/>
                </a:solidFill>
                <a:latin typeface="Avenir Light"/>
              </a:rPr>
              <a:t>Director</a:t>
            </a:r>
            <a:r>
              <a:rPr lang="de-DE" sz="1600" dirty="0">
                <a:solidFill>
                  <a:srgbClr val="003755"/>
                </a:solidFill>
                <a:latin typeface="Avenir Light"/>
              </a:rPr>
              <a:t>: Prof. Dr. Oliver Zielinski  	</a:t>
            </a:r>
            <a:r>
              <a:rPr lang="de-DE" sz="1600" b="1" dirty="0">
                <a:solidFill>
                  <a:srgbClr val="003755"/>
                </a:solidFill>
                <a:latin typeface="Avenir Light"/>
              </a:rPr>
              <a:t>Executive Manager</a:t>
            </a:r>
            <a:r>
              <a:rPr lang="de-DE" sz="1600" dirty="0">
                <a:solidFill>
                  <a:srgbClr val="003755"/>
                </a:solidFill>
                <a:latin typeface="Avenir Light"/>
              </a:rPr>
              <a:t>: </a:t>
            </a:r>
            <a:r>
              <a:rPr lang="en-US" sz="1600" dirty="0">
                <a:solidFill>
                  <a:srgbClr val="003755"/>
                </a:solidFill>
                <a:latin typeface="Avenir Light"/>
              </a:rPr>
              <a:t>Birgit Stein </a:t>
            </a:r>
            <a:r>
              <a:rPr lang="de-DE" sz="1600" dirty="0">
                <a:solidFill>
                  <a:srgbClr val="003755"/>
                </a:solidFill>
                <a:latin typeface="Avenir Light"/>
              </a:rPr>
              <a:t>	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118" y="1831655"/>
            <a:ext cx="1417250" cy="8730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7D72B6-2969-427E-A1DB-33C9E3A05D56}"/>
              </a:ext>
            </a:extLst>
          </p:cNvPr>
          <p:cNvSpPr/>
          <p:nvPr/>
        </p:nvSpPr>
        <p:spPr>
          <a:xfrm>
            <a:off x="7132044" y="1503048"/>
            <a:ext cx="1678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003755"/>
                </a:solidFill>
                <a:latin typeface="Avenir Light"/>
              </a:rPr>
              <a:t>Head count: </a:t>
            </a:r>
            <a:r>
              <a:rPr lang="de-DE" sz="1600" dirty="0">
                <a:solidFill>
                  <a:srgbClr val="003755"/>
                </a:solidFill>
                <a:latin typeface="Avenir Light"/>
              </a:rPr>
              <a:t>~200</a:t>
            </a:r>
            <a:endParaRPr lang="en-US" sz="1600" dirty="0">
              <a:solidFill>
                <a:srgbClr val="003755"/>
              </a:solidFill>
              <a:latin typeface="Avenir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CE39F-0CF3-4AD9-9AF5-9EB01DE55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18" y="3016527"/>
            <a:ext cx="1603660" cy="17319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4BC02CFB-30C2-423D-B199-2F3A647E577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943FC7-55F0-400E-9EE2-5EEB6918913E}" type="slidenum">
              <a:rPr lang="de-DE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6</a:t>
            </a:fld>
            <a:endParaRPr lang="de-DE" sz="12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2"/>
          <p:cNvSpPr txBox="1">
            <a:spLocks/>
          </p:cNvSpPr>
          <p:nvPr/>
        </p:nvSpPr>
        <p:spPr>
          <a:xfrm>
            <a:off x="365760" y="914400"/>
            <a:ext cx="6510496" cy="5472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2400" b="1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Marine Sensor Sytems  Group (msys) 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Design autonomous, automated, innovative and affordable sensors.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algn="just"/>
            <a:r>
              <a:rPr lang="en-US" sz="18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Sensors aimed for interdisciplinary environmental monitoring applications using in-water, fixed, ship-, air- and spaceborne platforms.</a:t>
            </a:r>
          </a:p>
          <a:p>
            <a:pPr algn="just"/>
            <a:endParaRPr lang="en-US" sz="1800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algn="just"/>
            <a:endParaRPr lang="en-US" sz="1800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algn="just"/>
            <a:endParaRPr lang="en-US" sz="1800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Biogeochemical and physical essential climate variables measured in global oceans, fjords, seas and estuarine systems by the group include</a:t>
            </a:r>
          </a:p>
          <a:p>
            <a:pPr lvl="1" algn="just">
              <a:spcBef>
                <a:spcPts val="0"/>
              </a:spcBef>
            </a:pPr>
            <a:r>
              <a:rPr lang="en-US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oceanographic properties (salinity, temperature), </a:t>
            </a:r>
          </a:p>
          <a:p>
            <a:pPr lvl="1" algn="just">
              <a:spcBef>
                <a:spcPts val="0"/>
              </a:spcBef>
            </a:pPr>
            <a:r>
              <a:rPr lang="en-US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ocean </a:t>
            </a:r>
            <a:r>
              <a:rPr lang="en-ZW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colour</a:t>
            </a:r>
            <a:r>
              <a:rPr lang="en-US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(optical properties),</a:t>
            </a:r>
          </a:p>
          <a:p>
            <a:pPr lvl="1" algn="just">
              <a:spcBef>
                <a:spcPts val="0"/>
              </a:spcBef>
            </a:pPr>
            <a:r>
              <a:rPr lang="en-US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plastic litter,</a:t>
            </a:r>
          </a:p>
          <a:p>
            <a:pPr lvl="1" algn="just">
              <a:spcBef>
                <a:spcPts val="0"/>
              </a:spcBef>
            </a:pPr>
            <a:r>
              <a:rPr lang="en-US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plankton images,</a:t>
            </a:r>
          </a:p>
          <a:p>
            <a:pPr lvl="1" algn="just">
              <a:spcBef>
                <a:spcPts val="0"/>
              </a:spcBef>
            </a:pPr>
            <a:r>
              <a:rPr lang="en-US" sz="14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acoustics. </a:t>
            </a:r>
            <a:endParaRPr lang="de-DE" sz="1400" dirty="0">
              <a:solidFill>
                <a:srgbClr val="003755"/>
              </a:solidFill>
              <a:latin typeface="Avenir Light"/>
              <a:cs typeface="Calibri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3755"/>
                </a:solidFill>
                <a:latin typeface="Avenir Light"/>
                <a:cs typeface="Calibri" pitchFamily="34" charset="0"/>
              </a:rPr>
              <a:t> </a:t>
            </a:r>
          </a:p>
        </p:txBody>
      </p:sp>
      <p:sp>
        <p:nvSpPr>
          <p:cNvPr id="5" name="Rechteck 4"/>
          <p:cNvSpPr/>
          <p:nvPr/>
        </p:nvSpPr>
        <p:spPr>
          <a:xfrm>
            <a:off x="2605708" y="6156593"/>
            <a:ext cx="369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Avenir Light"/>
                <a:cs typeface="Calibri" pitchFamily="34" charset="0"/>
                <a:hlinkClick r:id="rId3"/>
              </a:rPr>
              <a:t>www.icbm.de/en/marine-sensor-systems/</a:t>
            </a:r>
            <a:endParaRPr lang="en-US" sz="1600" dirty="0">
              <a:solidFill>
                <a:srgbClr val="376092"/>
              </a:solidFill>
              <a:latin typeface="Avenir Light"/>
              <a:cs typeface="Calibri" pitchFamily="34" charset="0"/>
            </a:endParaRPr>
          </a:p>
          <a:p>
            <a:endParaRPr lang="en-US" sz="1600" dirty="0">
              <a:solidFill>
                <a:srgbClr val="376092"/>
              </a:solidFill>
              <a:latin typeface="Avenir Light"/>
              <a:cs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E8C7A-B36E-4A43-A6E4-8024F8EC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7</a:t>
            </a:fld>
            <a:endParaRPr lang="de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8A3533-B7A8-445F-9D62-E4EEDE7C8AF5}"/>
              </a:ext>
            </a:extLst>
          </p:cNvPr>
          <p:cNvGrpSpPr/>
          <p:nvPr/>
        </p:nvGrpSpPr>
        <p:grpSpPr>
          <a:xfrm>
            <a:off x="7164288" y="1431107"/>
            <a:ext cx="1774703" cy="4680520"/>
            <a:chOff x="7171437" y="1124744"/>
            <a:chExt cx="1774703" cy="4680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017CD1-F5C6-48C4-8888-C2C11E724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1437" y="1124744"/>
              <a:ext cx="1774702" cy="12633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F69BB-CA94-4BBB-A9B2-F032DCD0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1438" y="2420888"/>
              <a:ext cx="1774701" cy="21355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622036-90CD-4BF6-852A-091473BE1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437" y="4614697"/>
              <a:ext cx="1774703" cy="119056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3CC49F-2D4A-41A3-9356-B94E148326A6}"/>
              </a:ext>
            </a:extLst>
          </p:cNvPr>
          <p:cNvGrpSpPr/>
          <p:nvPr/>
        </p:nvGrpSpPr>
        <p:grpSpPr>
          <a:xfrm>
            <a:off x="755576" y="3033361"/>
            <a:ext cx="6053763" cy="899678"/>
            <a:chOff x="462453" y="5482949"/>
            <a:chExt cx="6310559" cy="11623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EECAF5-D011-4522-A624-87224DFFD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40" y="5482949"/>
              <a:ext cx="1685472" cy="11623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2F2232-061C-444C-B1C0-D2E8CA75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453" y="5482949"/>
              <a:ext cx="4610661" cy="11623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C1D99-D9E4-45ED-95AA-9A1B3C869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7674" y="5098083"/>
            <a:ext cx="3015605" cy="10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39552" y="1969324"/>
            <a:ext cx="6120680" cy="1387668"/>
          </a:xfrm>
          <a:prstGeom prst="rect">
            <a:avLst/>
          </a:prstGeom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354864" y="4869160"/>
            <a:ext cx="3249500" cy="490736"/>
          </a:xfrm>
        </p:spPr>
        <p:txBody>
          <a:bodyPr>
            <a:normAutofit fontScale="92500" lnSpcReduction="20000"/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cs typeface="Calibri"/>
              </a:rPr>
              <a:t>Kurzvorstellung des ICBM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" y="415"/>
            <a:ext cx="9142569" cy="95027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47291" y="2996952"/>
            <a:ext cx="3244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FFFFFF"/>
                </a:solidFill>
              </a:rPr>
              <a:t>Standort Oldenburg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40152" y="2996952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  <a:latin typeface="+mn-lt"/>
              </a:rPr>
              <a:t>Standort Wilhelmshaven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778EDEC-7CB9-429B-9B9F-FED87B711D42}"/>
              </a:ext>
            </a:extLst>
          </p:cNvPr>
          <p:cNvSpPr txBox="1">
            <a:spLocks/>
          </p:cNvSpPr>
          <p:nvPr/>
        </p:nvSpPr>
        <p:spPr>
          <a:xfrm>
            <a:off x="365760" y="914400"/>
            <a:ext cx="864096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3755"/>
                </a:solidFill>
                <a:latin typeface="Avenir Light"/>
              </a:rPr>
              <a:t>Global Ocean Research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</a:rPr>
              <a:t>Home institute for the German research vessel SONNE.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srgbClr val="003755"/>
              </a:solidFill>
              <a:latin typeface="Avenir Light"/>
            </a:endParaRP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</a:rPr>
              <a:t>A state-of-the-art floating laboratory active in the Pacific and Indian Ocean.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srgbClr val="003755"/>
              </a:solidFill>
              <a:latin typeface="Avenir Light"/>
            </a:endParaRP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3755"/>
                </a:solidFill>
                <a:latin typeface="Avenir Light"/>
              </a:rPr>
              <a:t>Room for 40 scientists and can be out at sea for 50 days.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CE926-8AD7-4455-830F-D487348FE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30" y="2737003"/>
            <a:ext cx="8358755" cy="357231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AAAD771-319D-4DB2-A958-3F99723B80A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943FC7-55F0-400E-9EE2-5EEB6918913E}" type="slidenum">
              <a:rPr lang="de-DE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8</a:t>
            </a:fld>
            <a:endParaRPr lang="de-DE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8">
            <a:extLst>
              <a:ext uri="{FF2B5EF4-FFF2-40B4-BE49-F238E27FC236}">
                <a16:creationId xmlns:a16="http://schemas.microsoft.com/office/drawing/2014/main" id="{760C4FBD-F5ED-4868-A9D6-B301451FD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914400"/>
            <a:ext cx="8778240" cy="131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DE" altLang="en-US" sz="2400" b="1" dirty="0">
                <a:solidFill>
                  <a:srgbClr val="003755"/>
                </a:solidFill>
                <a:latin typeface="Avenir Light"/>
              </a:rPr>
              <a:t>Motivation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46" dirty="0">
                <a:solidFill>
                  <a:srgbClr val="003755"/>
                </a:solidFill>
                <a:latin typeface="Avenir Light"/>
              </a:rPr>
              <a:t>Plastic waste is a major threat to the natural environment.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en-US" sz="1846" dirty="0">
              <a:solidFill>
                <a:srgbClr val="003755"/>
              </a:solidFill>
              <a:latin typeface="Avenir Ligh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46" dirty="0">
                <a:solidFill>
                  <a:srgbClr val="003755"/>
                </a:solidFill>
                <a:latin typeface="Avenir Light"/>
              </a:rPr>
              <a:t>Plastic products have a long life span and most of it not necessarily bio-degradable.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B63C4-6D27-43BC-A57D-3834CB40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3FC7-55F0-400E-9EE2-5EEB6918913E}" type="slidenum">
              <a:rPr lang="de-DE" smtClean="0"/>
              <a:t>9</a:t>
            </a:fld>
            <a:endParaRPr lang="de-DE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513EBE7-E69F-4B9F-A2CD-658DFCF9D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9" y="2323902"/>
            <a:ext cx="5040560" cy="403244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887928-0137-4D31-9546-DFFD081D0A5D}"/>
              </a:ext>
            </a:extLst>
          </p:cNvPr>
          <p:cNvSpPr/>
          <p:nvPr/>
        </p:nvSpPr>
        <p:spPr>
          <a:xfrm>
            <a:off x="5472849" y="4456150"/>
            <a:ext cx="3653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rPr>
              <a:t>Trophic routes of microplastics across marine vertebrate and invertebrate groups.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6783EF-0491-4402-BD6A-1F58DD6798E0}"/>
              </a:ext>
            </a:extLst>
          </p:cNvPr>
          <p:cNvGrpSpPr/>
          <p:nvPr/>
        </p:nvGrpSpPr>
        <p:grpSpPr>
          <a:xfrm>
            <a:off x="5580112" y="2323902"/>
            <a:ext cx="3528392" cy="2256342"/>
            <a:chOff x="5717413" y="2924944"/>
            <a:chExt cx="3175067" cy="19586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796F99-9C9D-4807-A53C-C646651B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7413" y="2924944"/>
              <a:ext cx="3038895" cy="18717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FE8F45-9863-443D-860F-2E8A31A98A25}"/>
                </a:ext>
              </a:extLst>
            </p:cNvPr>
            <p:cNvSpPr/>
            <p:nvPr/>
          </p:nvSpPr>
          <p:spPr>
            <a:xfrm>
              <a:off x="7576898" y="4668155"/>
              <a:ext cx="131558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800" dirty="0">
                  <a:solidFill>
                    <a:srgbClr val="003755"/>
                  </a:solidFill>
                  <a:latin typeface="Avenir Light"/>
                  <a:ea typeface="Times New Roman" panose="02020603050405020304" pitchFamily="18" charset="0"/>
                  <a:cs typeface="Arial" panose="020B0604020202020204" pitchFamily="34" charset="0"/>
                </a:rPr>
                <a:t>Ivar do Sul and Costa</a:t>
              </a:r>
              <a:r>
                <a:rPr lang="en-US" sz="800" dirty="0">
                  <a:solidFill>
                    <a:srgbClr val="003755"/>
                  </a:solidFill>
                  <a:latin typeface="Avenir Light"/>
                  <a:ea typeface="Times New Roman" panose="02020603050405020304" pitchFamily="18" charset="0"/>
                  <a:cs typeface="Arial" panose="020B0604020202020204" pitchFamily="34" charset="0"/>
                </a:rPr>
                <a:t>, 2014</a:t>
              </a:r>
              <a:endParaRPr lang="en-US" sz="800" dirty="0">
                <a:solidFill>
                  <a:srgbClr val="003755"/>
                </a:solidFill>
                <a:latin typeface="Avenir Light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56979A-22C9-409F-85B9-DA0D45885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311" y="4959520"/>
            <a:ext cx="1786868" cy="14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7615</TotalTime>
  <Words>1747</Words>
  <Application>Microsoft Office PowerPoint</Application>
  <PresentationFormat>On-screen Show (4:3)</PresentationFormat>
  <Paragraphs>408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Avenir Black</vt:lpstr>
      <vt:lpstr>Avenir Light</vt:lpstr>
      <vt:lpstr>Calibri</vt:lpstr>
      <vt:lpstr>Times New Roman</vt:lpstr>
      <vt:lpstr>Wingdings</vt:lpstr>
      <vt:lpstr>Larissa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Universität Oldenburg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Per Ruppel</dc:creator>
  <cp:lastModifiedBy>Admin-User</cp:lastModifiedBy>
  <cp:revision>324</cp:revision>
  <dcterms:created xsi:type="dcterms:W3CDTF">2016-04-07T14:03:55Z</dcterms:created>
  <dcterms:modified xsi:type="dcterms:W3CDTF">2018-11-26T09:11:31Z</dcterms:modified>
</cp:coreProperties>
</file>