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sldIdLst>
    <p:sldId id="622" r:id="rId2"/>
    <p:sldId id="628" r:id="rId3"/>
    <p:sldId id="627" r:id="rId4"/>
    <p:sldId id="256" r:id="rId5"/>
    <p:sldId id="258" r:id="rId6"/>
    <p:sldId id="257" r:id="rId7"/>
    <p:sldId id="630" r:id="rId8"/>
    <p:sldId id="624" r:id="rId9"/>
    <p:sldId id="259" r:id="rId10"/>
    <p:sldId id="516" r:id="rId11"/>
    <p:sldId id="449" r:id="rId12"/>
    <p:sldId id="538" r:id="rId13"/>
    <p:sldId id="600" r:id="rId14"/>
    <p:sldId id="631" r:id="rId15"/>
    <p:sldId id="618" r:id="rId16"/>
    <p:sldId id="533" r:id="rId17"/>
    <p:sldId id="514" r:id="rId18"/>
    <p:sldId id="540" r:id="rId19"/>
    <p:sldId id="277" r:id="rId20"/>
    <p:sldId id="614" r:id="rId21"/>
    <p:sldId id="620" r:id="rId22"/>
    <p:sldId id="579" r:id="rId23"/>
    <p:sldId id="603" r:id="rId24"/>
    <p:sldId id="374" r:id="rId25"/>
    <p:sldId id="534" r:id="rId26"/>
    <p:sldId id="539" r:id="rId27"/>
    <p:sldId id="615" r:id="rId28"/>
    <p:sldId id="619" r:id="rId29"/>
    <p:sldId id="542" r:id="rId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5613" indent="1588"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2813" indent="1588"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0013" indent="1588"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7213" indent="1588"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DA8"/>
    <a:srgbClr val="FA9F4C"/>
    <a:srgbClr val="C0E399"/>
    <a:srgbClr val="ADDB7B"/>
    <a:srgbClr val="FFDF79"/>
    <a:srgbClr val="FFD03B"/>
    <a:srgbClr val="FFC819"/>
    <a:srgbClr val="E09038"/>
    <a:srgbClr val="E2B1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11" autoAdjust="0"/>
    <p:restoredTop sz="80763" autoAdjust="0"/>
  </p:normalViewPr>
  <p:slideViewPr>
    <p:cSldViewPr>
      <p:cViewPr varScale="1">
        <p:scale>
          <a:sx n="92" d="100"/>
          <a:sy n="92" d="100"/>
        </p:scale>
        <p:origin x="1464" y="17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728"/>
    </p:cViewPr>
  </p:sorterViewPr>
  <p:notesViewPr>
    <p:cSldViewPr>
      <p:cViewPr>
        <p:scale>
          <a:sx n="66" d="100"/>
          <a:sy n="66" d="100"/>
        </p:scale>
        <p:origin x="-1589" y="1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fr-FR"/>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 charset="0"/>
                <a:ea typeface="ＭＳ Ｐゴシック" pitchFamily="-1" charset="-128"/>
                <a:cs typeface="ＭＳ Ｐゴシック" pitchFamily="-1" charset="-128"/>
              </a:defRPr>
            </a:lvl1pPr>
          </a:lstStyle>
          <a:p>
            <a:pPr>
              <a:defRPr/>
            </a:pPr>
            <a:endParaRPr lang="fr-FR"/>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fr-FR"/>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28D13DE3-F3B1-471A-AE7F-5B52F63DDB78}" type="slidenum">
              <a:rPr lang="en-US"/>
              <a:pPr/>
              <a:t>‹#›</a:t>
            </a:fld>
            <a:endParaRPr lang="en-US"/>
          </a:p>
        </p:txBody>
      </p:sp>
    </p:spTree>
    <p:extLst>
      <p:ext uri="{BB962C8B-B14F-4D97-AF65-F5344CB8AC3E}">
        <p14:creationId xmlns:p14="http://schemas.microsoft.com/office/powerpoint/2010/main" val="37169569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ＭＳ Ｐゴシック" pitchFamily="-1" charset="-128"/>
      </a:defRPr>
    </a:lvl1pPr>
    <a:lvl2pPr marL="4556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2pPr>
    <a:lvl3pPr marL="9128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3pPr>
    <a:lvl4pPr marL="13700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4pPr>
    <a:lvl5pPr marL="18272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5pPr>
    <a:lvl6pPr marL="2285978" algn="l" defTabSz="457196" rtl="0" eaLnBrk="1" latinLnBrk="0" hangingPunct="1">
      <a:defRPr sz="1200" kern="1200">
        <a:solidFill>
          <a:schemeClr val="tx1"/>
        </a:solidFill>
        <a:latin typeface="+mn-lt"/>
        <a:ea typeface="+mn-ea"/>
        <a:cs typeface="+mn-cs"/>
      </a:defRPr>
    </a:lvl6pPr>
    <a:lvl7pPr marL="2743173" algn="l" defTabSz="457196" rtl="0" eaLnBrk="1" latinLnBrk="0" hangingPunct="1">
      <a:defRPr sz="1200" kern="1200">
        <a:solidFill>
          <a:schemeClr val="tx1"/>
        </a:solidFill>
        <a:latin typeface="+mn-lt"/>
        <a:ea typeface="+mn-ea"/>
        <a:cs typeface="+mn-cs"/>
      </a:defRPr>
    </a:lvl7pPr>
    <a:lvl8pPr marL="3200368" algn="l" defTabSz="457196" rtl="0" eaLnBrk="1" latinLnBrk="0" hangingPunct="1">
      <a:defRPr sz="1200" kern="1200">
        <a:solidFill>
          <a:schemeClr val="tx1"/>
        </a:solidFill>
        <a:latin typeface="+mn-lt"/>
        <a:ea typeface="+mn-ea"/>
        <a:cs typeface="+mn-cs"/>
      </a:defRPr>
    </a:lvl8pPr>
    <a:lvl9pPr marL="3657563" algn="l" defTabSz="4571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8 EOVs identified by the panel. </a:t>
            </a:r>
          </a:p>
        </p:txBody>
      </p:sp>
      <p:sp>
        <p:nvSpPr>
          <p:cNvPr id="4" name="Slide Number Placeholder 3"/>
          <p:cNvSpPr>
            <a:spLocks noGrp="1"/>
          </p:cNvSpPr>
          <p:nvPr>
            <p:ph type="sldNum" sz="quarter" idx="5"/>
          </p:nvPr>
        </p:nvSpPr>
        <p:spPr/>
        <p:txBody>
          <a:bodyPr/>
          <a:lstStyle/>
          <a:p>
            <a:fld id="{28D13DE3-F3B1-471A-AE7F-5B52F63DDB78}" type="slidenum">
              <a:rPr lang="en-US" smtClean="0"/>
              <a:pPr/>
              <a:t>1</a:t>
            </a:fld>
            <a:endParaRPr lang="en-US"/>
          </a:p>
        </p:txBody>
      </p:sp>
    </p:spTree>
    <p:extLst>
      <p:ext uri="{BB962C8B-B14F-4D97-AF65-F5344CB8AC3E}">
        <p14:creationId xmlns:p14="http://schemas.microsoft.com/office/powerpoint/2010/main" val="2118837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list of the identified EOVs for three panels. </a:t>
            </a:r>
          </a:p>
          <a:p>
            <a:r>
              <a:rPr lang="en-GB" dirty="0"/>
              <a:t>Physics and BGC panels aim to establish fully standardise the observation methods to measure the EOVs global scale. </a:t>
            </a:r>
          </a:p>
          <a:p>
            <a:r>
              <a:rPr lang="en-GB" dirty="0"/>
              <a:t>Fully standardized the observation methods are difficult to apply to Bio EOVs at this moment due to the complexity of biodiversity. And regional programs conduct their research with various purpose. Therefore, better coordination of the existing monitoring programs is indispensable for implementation of the Bio-EOVs. </a:t>
            </a:r>
          </a:p>
        </p:txBody>
      </p:sp>
      <p:sp>
        <p:nvSpPr>
          <p:cNvPr id="4" name="Slide Number Placeholder 3"/>
          <p:cNvSpPr>
            <a:spLocks noGrp="1"/>
          </p:cNvSpPr>
          <p:nvPr>
            <p:ph type="sldNum" sz="quarter" idx="5"/>
          </p:nvPr>
        </p:nvSpPr>
        <p:spPr/>
        <p:txBody>
          <a:bodyPr/>
          <a:lstStyle/>
          <a:p>
            <a:fld id="{28D13DE3-F3B1-471A-AE7F-5B52F63DDB78}" type="slidenum">
              <a:rPr lang="en-US" smtClean="0"/>
              <a:pPr/>
              <a:t>12</a:t>
            </a:fld>
            <a:endParaRPr lang="en-US"/>
          </a:p>
        </p:txBody>
      </p:sp>
    </p:spTree>
    <p:extLst>
      <p:ext uri="{BB962C8B-B14F-4D97-AF65-F5344CB8AC3E}">
        <p14:creationId xmlns:p14="http://schemas.microsoft.com/office/powerpoint/2010/main" val="258269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successful example</a:t>
            </a:r>
            <a:r>
              <a:rPr lang="en-US" baseline="0" dirty="0"/>
              <a:t> of GOOS </a:t>
            </a:r>
            <a:r>
              <a:rPr lang="en-US" dirty="0"/>
              <a:t>Operational</a:t>
            </a:r>
            <a:r>
              <a:rPr lang="en-US" baseline="0" dirty="0"/>
              <a:t> Oceanography is Argo project. </a:t>
            </a:r>
          </a:p>
          <a:p>
            <a:r>
              <a:rPr lang="en-US" baseline="0" dirty="0"/>
              <a:t>This floats can autonomously collect T &amp; S data from surface to 1000s meter deep. </a:t>
            </a:r>
          </a:p>
          <a:p>
            <a:r>
              <a:rPr lang="en-US" baseline="0" dirty="0"/>
              <a:t>Currently more than 3000 floats are working night and day in the global ocean, </a:t>
            </a:r>
          </a:p>
          <a:p>
            <a:r>
              <a:rPr lang="en-US" baseline="0" dirty="0"/>
              <a:t>S and T profile and its time-series are available online for everyone.</a:t>
            </a:r>
            <a:endParaRPr lang="en-US" dirty="0"/>
          </a:p>
        </p:txBody>
      </p:sp>
      <p:sp>
        <p:nvSpPr>
          <p:cNvPr id="4" name="Slide Number Placeholder 3"/>
          <p:cNvSpPr>
            <a:spLocks noGrp="1"/>
          </p:cNvSpPr>
          <p:nvPr>
            <p:ph type="sldNum" sz="quarter" idx="10"/>
          </p:nvPr>
        </p:nvSpPr>
        <p:spPr/>
        <p:txBody>
          <a:bodyPr/>
          <a:lstStyle/>
          <a:p>
            <a:fld id="{A598F5BF-75E2-1B4B-87B4-AECA11D628FF}" type="slidenum">
              <a:rPr kumimoji="1" lang="ja-JP" altLang="en-US" smtClean="0"/>
              <a:t>13</a:t>
            </a:fld>
            <a:endParaRPr kumimoji="1" lang="ja-JP" altLang="en-US"/>
          </a:p>
        </p:txBody>
      </p:sp>
    </p:spTree>
    <p:extLst>
      <p:ext uri="{BB962C8B-B14F-4D97-AF65-F5344CB8AC3E}">
        <p14:creationId xmlns:p14="http://schemas.microsoft.com/office/powerpoint/2010/main" val="1913642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US" sz="1200" kern="1200" dirty="0">
                <a:solidFill>
                  <a:schemeClr val="tx1"/>
                </a:solidFill>
                <a:effectLst/>
                <a:latin typeface="Arial" pitchFamily="-1" charset="0"/>
                <a:ea typeface="ＭＳ Ｐゴシック" pitchFamily="34" charset="-128"/>
                <a:cs typeface="ＭＳ Ｐゴシック" pitchFamily="-1" charset="-128"/>
              </a:rPr>
              <a:t>We have made good progress on biology and ecosystems, with EOVs defined (and</a:t>
            </a:r>
          </a:p>
          <a:p>
            <a:r>
              <a:rPr lang="en-US" sz="1200" kern="1200" dirty="0">
                <a:solidFill>
                  <a:schemeClr val="tx1"/>
                </a:solidFill>
                <a:effectLst/>
                <a:latin typeface="Arial" pitchFamily="-1" charset="0"/>
                <a:ea typeface="ＭＳ Ｐゴシック" pitchFamily="34" charset="-128"/>
                <a:cs typeface="ＭＳ Ｐゴシック" pitchFamily="-1" charset="-128"/>
              </a:rPr>
              <a:t>published), the link to capacity development </a:t>
            </a:r>
            <a:r>
              <a:rPr lang="en-US" sz="1200" kern="1200" dirty="0" err="1">
                <a:solidFill>
                  <a:schemeClr val="tx1"/>
                </a:solidFill>
                <a:effectLst/>
                <a:latin typeface="Arial" pitchFamily="-1" charset="0"/>
                <a:ea typeface="ＭＳ Ｐゴシック" pitchFamily="34" charset="-128"/>
                <a:cs typeface="ＭＳ Ｐゴシック" pitchFamily="-1" charset="-128"/>
              </a:rPr>
              <a:t>recognised</a:t>
            </a:r>
            <a:r>
              <a:rPr lang="en-US" sz="1200" kern="1200" dirty="0">
                <a:solidFill>
                  <a:schemeClr val="tx1"/>
                </a:solidFill>
                <a:effectLst/>
                <a:latin typeface="Arial" pitchFamily="-1" charset="0"/>
                <a:ea typeface="ＭＳ Ｐゴシック" pitchFamily="34" charset="-128"/>
                <a:cs typeface="ＭＳ Ｐゴシック" pitchFamily="-1" charset="-128"/>
              </a:rPr>
              <a:t> (and published), and plans in place to</a:t>
            </a:r>
          </a:p>
          <a:p>
            <a:r>
              <a:rPr lang="en-US" sz="1200" kern="1200" dirty="0">
                <a:solidFill>
                  <a:schemeClr val="tx1"/>
                </a:solidFill>
                <a:effectLst/>
                <a:latin typeface="Arial" pitchFamily="-1" charset="0"/>
                <a:ea typeface="ＭＳ Ｐゴシック" pitchFamily="34" charset="-128"/>
                <a:cs typeface="ＭＳ Ｐゴシック" pitchFamily="-1" charset="-128"/>
              </a:rPr>
              <a:t>have a global monitoring system </a:t>
            </a:r>
            <a:r>
              <a:rPr lang="en-US" sz="1200" kern="1200" dirty="0" err="1">
                <a:solidFill>
                  <a:schemeClr val="tx1"/>
                </a:solidFill>
                <a:effectLst/>
                <a:latin typeface="Arial" pitchFamily="-1" charset="0"/>
                <a:ea typeface="ＭＳ Ｐゴシック" pitchFamily="34" charset="-128"/>
                <a:cs typeface="ＭＳ Ｐゴシック" pitchFamily="-1" charset="-128"/>
              </a:rPr>
              <a:t>idenCfied</a:t>
            </a:r>
            <a:r>
              <a:rPr lang="en-US" sz="1200" kern="1200" dirty="0">
                <a:solidFill>
                  <a:schemeClr val="tx1"/>
                </a:solidFill>
                <a:effectLst/>
                <a:latin typeface="Arial" pitchFamily="-1" charset="0"/>
                <a:ea typeface="ＭＳ Ｐゴシック" pitchFamily="34" charset="-128"/>
                <a:cs typeface="ＭＳ Ｐゴシック" pitchFamily="-1" charset="-128"/>
              </a:rPr>
              <a:t> by the end of 2019 with current progress against</a:t>
            </a:r>
          </a:p>
          <a:p>
            <a:r>
              <a:rPr lang="en-US" sz="1200" kern="1200" dirty="0">
                <a:solidFill>
                  <a:schemeClr val="tx1"/>
                </a:solidFill>
                <a:effectLst/>
                <a:latin typeface="Arial" pitchFamily="-1" charset="0"/>
                <a:ea typeface="ＭＳ Ｐゴシック" pitchFamily="34" charset="-128"/>
                <a:cs typeface="ＭＳ Ｐゴシック" pitchFamily="-1" charset="-128"/>
              </a:rPr>
              <a:t>that system reported annually through the Decade of Ocean Science</a:t>
            </a:r>
          </a:p>
          <a:p>
            <a:endParaRPr lang="en-GB" dirty="0"/>
          </a:p>
        </p:txBody>
      </p:sp>
      <p:sp>
        <p:nvSpPr>
          <p:cNvPr id="4" name="Slide Number Placeholder 3"/>
          <p:cNvSpPr>
            <a:spLocks noGrp="1"/>
          </p:cNvSpPr>
          <p:nvPr>
            <p:ph type="sldNum" sz="quarter" idx="5"/>
          </p:nvPr>
        </p:nvSpPr>
        <p:spPr/>
        <p:txBody>
          <a:bodyPr/>
          <a:lstStyle/>
          <a:p>
            <a:fld id="{28D13DE3-F3B1-471A-AE7F-5B52F63DDB78}" type="slidenum">
              <a:rPr lang="en-US" smtClean="0"/>
              <a:pPr/>
              <a:t>15</a:t>
            </a:fld>
            <a:endParaRPr lang="en-US"/>
          </a:p>
        </p:txBody>
      </p:sp>
    </p:spTree>
    <p:extLst>
      <p:ext uri="{BB962C8B-B14F-4D97-AF65-F5344CB8AC3E}">
        <p14:creationId xmlns:p14="http://schemas.microsoft.com/office/powerpoint/2010/main" val="2339541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8 EOVs identified by the panel. </a:t>
            </a:r>
          </a:p>
        </p:txBody>
      </p:sp>
      <p:sp>
        <p:nvSpPr>
          <p:cNvPr id="4" name="Slide Number Placeholder 3"/>
          <p:cNvSpPr>
            <a:spLocks noGrp="1"/>
          </p:cNvSpPr>
          <p:nvPr>
            <p:ph type="sldNum" sz="quarter" idx="5"/>
          </p:nvPr>
        </p:nvSpPr>
        <p:spPr/>
        <p:txBody>
          <a:bodyPr/>
          <a:lstStyle/>
          <a:p>
            <a:fld id="{28D13DE3-F3B1-471A-AE7F-5B52F63DDB78}" type="slidenum">
              <a:rPr lang="en-US" smtClean="0"/>
              <a:pPr/>
              <a:t>16</a:t>
            </a:fld>
            <a:endParaRPr lang="en-US"/>
          </a:p>
        </p:txBody>
      </p:sp>
    </p:spTree>
    <p:extLst>
      <p:ext uri="{BB962C8B-B14F-4D97-AF65-F5344CB8AC3E}">
        <p14:creationId xmlns:p14="http://schemas.microsoft.com/office/powerpoint/2010/main" val="271093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13DE3-F3B1-471A-AE7F-5B52F63DDB78}" type="slidenum">
              <a:rPr lang="en-US" smtClean="0"/>
              <a:pPr/>
              <a:t>17</a:t>
            </a:fld>
            <a:endParaRPr lang="en-US"/>
          </a:p>
        </p:txBody>
      </p:sp>
    </p:spTree>
    <p:extLst>
      <p:ext uri="{BB962C8B-B14F-4D97-AF65-F5344CB8AC3E}">
        <p14:creationId xmlns:p14="http://schemas.microsoft.com/office/powerpoint/2010/main" val="4003465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D13DE3-F3B1-471A-AE7F-5B52F63DDB78}" type="slidenum">
              <a:rPr lang="en-US" smtClean="0"/>
              <a:pPr/>
              <a:t>18</a:t>
            </a:fld>
            <a:endParaRPr lang="en-US"/>
          </a:p>
        </p:txBody>
      </p:sp>
    </p:spTree>
    <p:extLst>
      <p:ext uri="{BB962C8B-B14F-4D97-AF65-F5344CB8AC3E}">
        <p14:creationId xmlns:p14="http://schemas.microsoft.com/office/powerpoint/2010/main" val="545672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26E2A3-6132-2843-B6F6-7E4854AC2600}" type="slidenum">
              <a:rPr lang="en-GB" smtClean="0"/>
              <a:t>19</a:t>
            </a:fld>
            <a:endParaRPr lang="en-GB" dirty="0"/>
          </a:p>
        </p:txBody>
      </p:sp>
    </p:spTree>
    <p:extLst>
      <p:ext uri="{BB962C8B-B14F-4D97-AF65-F5344CB8AC3E}">
        <p14:creationId xmlns:p14="http://schemas.microsoft.com/office/powerpoint/2010/main" val="416067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D13DE3-F3B1-471A-AE7F-5B52F63DDB78}" type="slidenum">
              <a:rPr lang="en-US" smtClean="0"/>
              <a:pPr/>
              <a:t>20</a:t>
            </a:fld>
            <a:endParaRPr lang="en-US"/>
          </a:p>
        </p:txBody>
      </p:sp>
    </p:spTree>
    <p:extLst>
      <p:ext uri="{BB962C8B-B14F-4D97-AF65-F5344CB8AC3E}">
        <p14:creationId xmlns:p14="http://schemas.microsoft.com/office/powerpoint/2010/main" val="4047521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 each EOV, sub EOVs (more specific variables, but still generic) are identified. </a:t>
            </a:r>
          </a:p>
        </p:txBody>
      </p:sp>
      <p:sp>
        <p:nvSpPr>
          <p:cNvPr id="4" name="Slide Number Placeholder 3"/>
          <p:cNvSpPr>
            <a:spLocks noGrp="1"/>
          </p:cNvSpPr>
          <p:nvPr>
            <p:ph type="sldNum" sz="quarter" idx="5"/>
          </p:nvPr>
        </p:nvSpPr>
        <p:spPr/>
        <p:txBody>
          <a:bodyPr/>
          <a:lstStyle/>
          <a:p>
            <a:fld id="{28D13DE3-F3B1-471A-AE7F-5B52F63DDB78}" type="slidenum">
              <a:rPr lang="en-US" smtClean="0"/>
              <a:pPr/>
              <a:t>21</a:t>
            </a:fld>
            <a:endParaRPr lang="en-US"/>
          </a:p>
        </p:txBody>
      </p:sp>
    </p:spTree>
    <p:extLst>
      <p:ext uri="{BB962C8B-B14F-4D97-AF65-F5344CB8AC3E}">
        <p14:creationId xmlns:p14="http://schemas.microsoft.com/office/powerpoint/2010/main" val="2438088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8D13DE3-F3B1-471A-AE7F-5B52F63DDB78}" type="slidenum">
              <a:rPr lang="en-US" smtClean="0"/>
              <a:pPr/>
              <a:t>22</a:t>
            </a:fld>
            <a:endParaRPr lang="en-US"/>
          </a:p>
        </p:txBody>
      </p:sp>
    </p:spTree>
    <p:extLst>
      <p:ext uri="{BB962C8B-B14F-4D97-AF65-F5344CB8AC3E}">
        <p14:creationId xmlns:p14="http://schemas.microsoft.com/office/powerpoint/2010/main" val="2244526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1210B8-41C8-B944-81AE-0BB557E09EFB}" type="slidenum">
              <a:rPr lang="en-GB" smtClean="0"/>
              <a:t>2</a:t>
            </a:fld>
            <a:endParaRPr lang="en-GB"/>
          </a:p>
        </p:txBody>
      </p:sp>
    </p:spTree>
    <p:extLst>
      <p:ext uri="{BB962C8B-B14F-4D97-AF65-F5344CB8AC3E}">
        <p14:creationId xmlns:p14="http://schemas.microsoft.com/office/powerpoint/2010/main" val="3484410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98F5BF-75E2-1B4B-87B4-AECA11D628FF}" type="slidenum">
              <a:rPr kumimoji="1" lang="ja-JP" altLang="en-US" smtClean="0"/>
              <a:t>23</a:t>
            </a:fld>
            <a:endParaRPr kumimoji="1" lang="ja-JP" altLang="en-US"/>
          </a:p>
        </p:txBody>
      </p:sp>
    </p:spTree>
    <p:extLst>
      <p:ext uri="{BB962C8B-B14F-4D97-AF65-F5344CB8AC3E}">
        <p14:creationId xmlns:p14="http://schemas.microsoft.com/office/powerpoint/2010/main" val="1146443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98F5BF-75E2-1B4B-87B4-AECA11D628FF}" type="slidenum">
              <a:rPr kumimoji="1" lang="ja-JP" altLang="en-US" smtClean="0"/>
              <a:t>24</a:t>
            </a:fld>
            <a:endParaRPr kumimoji="1" lang="ja-JP" altLang="en-US"/>
          </a:p>
        </p:txBody>
      </p:sp>
    </p:spTree>
    <p:extLst>
      <p:ext uri="{BB962C8B-B14F-4D97-AF65-F5344CB8AC3E}">
        <p14:creationId xmlns:p14="http://schemas.microsoft.com/office/powerpoint/2010/main" val="2306960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Bio/Eco Panel applied the DPSIR model to develop the EOVs. </a:t>
            </a:r>
          </a:p>
          <a:p>
            <a:r>
              <a:rPr lang="en-GB" dirty="0"/>
              <a:t>First major societal Drivers and Pressures related to ocean health, were identified through the interview of 26 international bodies. </a:t>
            </a:r>
          </a:p>
          <a:p>
            <a:endParaRPr lang="en-GB" dirty="0"/>
          </a:p>
        </p:txBody>
      </p:sp>
      <p:sp>
        <p:nvSpPr>
          <p:cNvPr id="4" name="Slide Number Placeholder 3"/>
          <p:cNvSpPr>
            <a:spLocks noGrp="1"/>
          </p:cNvSpPr>
          <p:nvPr>
            <p:ph type="sldNum" sz="quarter" idx="5"/>
          </p:nvPr>
        </p:nvSpPr>
        <p:spPr/>
        <p:txBody>
          <a:bodyPr/>
          <a:lstStyle/>
          <a:p>
            <a:fld id="{28D13DE3-F3B1-471A-AE7F-5B52F63DDB78}" type="slidenum">
              <a:rPr lang="en-US" smtClean="0"/>
              <a:pPr/>
              <a:t>26</a:t>
            </a:fld>
            <a:endParaRPr lang="en-US"/>
          </a:p>
        </p:txBody>
      </p:sp>
    </p:spTree>
    <p:extLst>
      <p:ext uri="{BB962C8B-B14F-4D97-AF65-F5344CB8AC3E}">
        <p14:creationId xmlns:p14="http://schemas.microsoft.com/office/powerpoint/2010/main" val="1095303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outcome of the interview research, which shows the relationship and extent of each Drivers and Pressure. </a:t>
            </a:r>
          </a:p>
          <a:p>
            <a:r>
              <a:rPr lang="en-GB" dirty="0"/>
              <a:t>I will not go to the details, so </a:t>
            </a:r>
            <a:r>
              <a:rPr lang="en-GB" dirty="0" err="1"/>
              <a:t>pls</a:t>
            </a:r>
            <a:r>
              <a:rPr lang="en-GB" dirty="0"/>
              <a:t> read …. If you are interested in. </a:t>
            </a:r>
          </a:p>
        </p:txBody>
      </p:sp>
      <p:sp>
        <p:nvSpPr>
          <p:cNvPr id="4" name="Slide Number Placeholder 3"/>
          <p:cNvSpPr>
            <a:spLocks noGrp="1"/>
          </p:cNvSpPr>
          <p:nvPr>
            <p:ph type="sldNum" sz="quarter" idx="5"/>
          </p:nvPr>
        </p:nvSpPr>
        <p:spPr/>
        <p:txBody>
          <a:bodyPr/>
          <a:lstStyle/>
          <a:p>
            <a:fld id="{28D13DE3-F3B1-471A-AE7F-5B52F63DDB78}" type="slidenum">
              <a:rPr lang="en-US" smtClean="0"/>
              <a:pPr/>
              <a:t>27</a:t>
            </a:fld>
            <a:endParaRPr lang="en-US"/>
          </a:p>
        </p:txBody>
      </p:sp>
    </p:spTree>
    <p:extLst>
      <p:ext uri="{BB962C8B-B14F-4D97-AF65-F5344CB8AC3E}">
        <p14:creationId xmlns:p14="http://schemas.microsoft.com/office/powerpoint/2010/main" val="397042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the feasibility of observation of the EOVs was examined by research on more than 100 monitoring projects and/or organizations. </a:t>
            </a:r>
          </a:p>
        </p:txBody>
      </p:sp>
      <p:sp>
        <p:nvSpPr>
          <p:cNvPr id="4" name="Slide Number Placeholder 3"/>
          <p:cNvSpPr>
            <a:spLocks noGrp="1"/>
          </p:cNvSpPr>
          <p:nvPr>
            <p:ph type="sldNum" sz="quarter" idx="5"/>
          </p:nvPr>
        </p:nvSpPr>
        <p:spPr/>
        <p:txBody>
          <a:bodyPr/>
          <a:lstStyle/>
          <a:p>
            <a:fld id="{28D13DE3-F3B1-471A-AE7F-5B52F63DDB78}" type="slidenum">
              <a:rPr lang="en-US" smtClean="0"/>
              <a:pPr/>
              <a:t>28</a:t>
            </a:fld>
            <a:endParaRPr lang="en-US"/>
          </a:p>
        </p:txBody>
      </p:sp>
    </p:spTree>
    <p:extLst>
      <p:ext uri="{BB962C8B-B14F-4D97-AF65-F5344CB8AC3E}">
        <p14:creationId xmlns:p14="http://schemas.microsoft.com/office/powerpoint/2010/main" val="1298287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28D13DE3-F3B1-471A-AE7F-5B52F63DDB78}" type="slidenum">
              <a:rPr lang="en-US" smtClean="0"/>
              <a:pPr/>
              <a:t>29</a:t>
            </a:fld>
            <a:endParaRPr lang="en-US"/>
          </a:p>
        </p:txBody>
      </p:sp>
    </p:spTree>
    <p:extLst>
      <p:ext uri="{BB962C8B-B14F-4D97-AF65-F5344CB8AC3E}">
        <p14:creationId xmlns:p14="http://schemas.microsoft.com/office/powerpoint/2010/main" val="2820397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1210B8-41C8-B944-81AE-0BB557E09EFB}" type="slidenum">
              <a:rPr lang="en-GB" smtClean="0"/>
              <a:t>3</a:t>
            </a:fld>
            <a:endParaRPr lang="en-GB"/>
          </a:p>
        </p:txBody>
      </p:sp>
    </p:spTree>
    <p:extLst>
      <p:ext uri="{BB962C8B-B14F-4D97-AF65-F5344CB8AC3E}">
        <p14:creationId xmlns:p14="http://schemas.microsoft.com/office/powerpoint/2010/main" val="237393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1210B8-41C8-B944-81AE-0BB557E09EFB}" type="slidenum">
              <a:rPr lang="en-GB" smtClean="0"/>
              <a:t>6</a:t>
            </a:fld>
            <a:endParaRPr lang="en-GB"/>
          </a:p>
        </p:txBody>
      </p:sp>
    </p:spTree>
    <p:extLst>
      <p:ext uri="{BB962C8B-B14F-4D97-AF65-F5344CB8AC3E}">
        <p14:creationId xmlns:p14="http://schemas.microsoft.com/office/powerpoint/2010/main" val="1386382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8 EOVs identified by the panel. </a:t>
            </a:r>
          </a:p>
        </p:txBody>
      </p:sp>
      <p:sp>
        <p:nvSpPr>
          <p:cNvPr id="4" name="Slide Number Placeholder 3"/>
          <p:cNvSpPr>
            <a:spLocks noGrp="1"/>
          </p:cNvSpPr>
          <p:nvPr>
            <p:ph type="sldNum" sz="quarter" idx="5"/>
          </p:nvPr>
        </p:nvSpPr>
        <p:spPr/>
        <p:txBody>
          <a:bodyPr/>
          <a:lstStyle/>
          <a:p>
            <a:fld id="{28D13DE3-F3B1-471A-AE7F-5B52F63DDB78}" type="slidenum">
              <a:rPr lang="en-US" smtClean="0"/>
              <a:pPr/>
              <a:t>7</a:t>
            </a:fld>
            <a:endParaRPr lang="en-US"/>
          </a:p>
        </p:txBody>
      </p:sp>
    </p:spTree>
    <p:extLst>
      <p:ext uri="{BB962C8B-B14F-4D97-AF65-F5344CB8AC3E}">
        <p14:creationId xmlns:p14="http://schemas.microsoft.com/office/powerpoint/2010/main" val="142557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D13DE3-F3B1-471A-AE7F-5B52F63DDB78}" type="slidenum">
              <a:rPr lang="en-US" smtClean="0"/>
              <a:pPr/>
              <a:t>8</a:t>
            </a:fld>
            <a:endParaRPr lang="en-US"/>
          </a:p>
        </p:txBody>
      </p:sp>
    </p:spTree>
    <p:extLst>
      <p:ext uri="{BB962C8B-B14F-4D97-AF65-F5344CB8AC3E}">
        <p14:creationId xmlns:p14="http://schemas.microsoft.com/office/powerpoint/2010/main" val="2417086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framework was established after the OO’9 meeting to design the strategy of global ocean observing. </a:t>
            </a:r>
          </a:p>
          <a:p>
            <a:r>
              <a:rPr lang="en-GB" dirty="0"/>
              <a:t>The framework is to streamline the link from socio-economic needs in ocean issues, observation, data sharing, and to policy making. implement global ocean observing according to this framework, GOOS has set three panels, for climate-physical O, BGC, Bio/Ecosystem.</a:t>
            </a:r>
          </a:p>
        </p:txBody>
      </p:sp>
      <p:sp>
        <p:nvSpPr>
          <p:cNvPr id="4" name="Slide Number Placeholder 3"/>
          <p:cNvSpPr>
            <a:spLocks noGrp="1"/>
          </p:cNvSpPr>
          <p:nvPr>
            <p:ph type="sldNum" sz="quarter" idx="10"/>
          </p:nvPr>
        </p:nvSpPr>
        <p:spPr/>
        <p:txBody>
          <a:bodyPr/>
          <a:lstStyle/>
          <a:p>
            <a:fld id="{0226E2A3-6132-2843-B6F6-7E4854AC2600}" type="slidenum">
              <a:rPr lang="en-GB" smtClean="0"/>
              <a:t>9</a:t>
            </a:fld>
            <a:endParaRPr lang="en-GB" dirty="0"/>
          </a:p>
        </p:txBody>
      </p:sp>
    </p:spTree>
    <p:extLst>
      <p:ext uri="{BB962C8B-B14F-4D97-AF65-F5344CB8AC3E}">
        <p14:creationId xmlns:p14="http://schemas.microsoft.com/office/powerpoint/2010/main" val="1611553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Three panels are responsible to address different GOOS application areas. </a:t>
            </a:r>
          </a:p>
          <a:p>
            <a:r>
              <a:rPr lang="en-GB" dirty="0"/>
              <a:t>Climate and real-time service is the major focus of the physics panel, Ocean health is the focus of the BEP. </a:t>
            </a:r>
          </a:p>
        </p:txBody>
      </p:sp>
      <p:sp>
        <p:nvSpPr>
          <p:cNvPr id="4" name="Slide Number Placeholder 3"/>
          <p:cNvSpPr>
            <a:spLocks noGrp="1"/>
          </p:cNvSpPr>
          <p:nvPr>
            <p:ph type="sldNum" sz="quarter" idx="5"/>
          </p:nvPr>
        </p:nvSpPr>
        <p:spPr/>
        <p:txBody>
          <a:bodyPr/>
          <a:lstStyle/>
          <a:p>
            <a:fld id="{28D13DE3-F3B1-471A-AE7F-5B52F63DDB78}" type="slidenum">
              <a:rPr lang="en-US" smtClean="0"/>
              <a:pPr/>
              <a:t>10</a:t>
            </a:fld>
            <a:endParaRPr lang="en-US"/>
          </a:p>
        </p:txBody>
      </p:sp>
    </p:spTree>
    <p:extLst>
      <p:ext uri="{BB962C8B-B14F-4D97-AF65-F5344CB8AC3E}">
        <p14:creationId xmlns:p14="http://schemas.microsoft.com/office/powerpoint/2010/main" val="1634220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endParaRPr lang="en-US" dirty="0">
              <a:latin typeface="Arial" pitchFamily="34" charset="0"/>
            </a:endParaRPr>
          </a:p>
        </p:txBody>
      </p:sp>
      <p:sp>
        <p:nvSpPr>
          <p:cNvPr id="21507" name="Slide Number Placeholder 3"/>
          <p:cNvSpPr>
            <a:spLocks noGrp="1"/>
          </p:cNvSpPr>
          <p:nvPr>
            <p:ph type="sldNum" sz="quarter" idx="5"/>
          </p:nvPr>
        </p:nvSpPr>
        <p:spPr>
          <a:noFill/>
        </p:spPr>
        <p:txBody>
          <a:bodyPr/>
          <a:lstStyle/>
          <a:p>
            <a:fld id="{DF2AA1A7-B3AB-479F-9442-E1C45AD9C1C8}" type="slidenum">
              <a:rPr lang="en-US"/>
              <a:pPr/>
              <a:t>11</a:t>
            </a:fld>
            <a:endParaRPr lang="en-US"/>
          </a:p>
        </p:txBody>
      </p:sp>
    </p:spTree>
    <p:extLst>
      <p:ext uri="{BB962C8B-B14F-4D97-AF65-F5344CB8AC3E}">
        <p14:creationId xmlns:p14="http://schemas.microsoft.com/office/powerpoint/2010/main" val="276236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BDAD9797-8F23-4936-978A-5D5A5AFF005E}" type="slidenum">
              <a:rPr lang="en-US"/>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D567F598-B8C1-4929-9139-D736D6927418}" type="slidenum">
              <a:rPr lang="en-US"/>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1"/>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304801"/>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963F830F-4E2D-43DF-8EFC-DB4CF79734FE}" type="slidenum">
              <a:rPr lang="en-US"/>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2A1D10B8-84C1-45AD-9668-4ADAE7279AAF}" type="slidenum">
              <a:rPr lang="en-US"/>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1F92AD09-094E-4538-98F8-DC9F3646996F}" type="slidenum">
              <a:rPr lang="en-US"/>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1"/>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76401"/>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B5443DB8-6C60-447B-B7E1-743EEFE3BB49}" type="slidenum">
              <a:rPr lang="en-US"/>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8762D2AA-9E46-43E3-9645-F11EE1CC8A5A}" type="slidenum">
              <a:rPr lang="en-US"/>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EC10ACD7-5EF0-43CF-863E-FD61E380D4EE}" type="slidenum">
              <a:rPr lang="en-US"/>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EF4878C3-40E8-403E-AC6D-079C4152345C}" type="slidenum">
              <a:rPr lang="en-US"/>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1A780B62-14B3-4226-BA20-7FCC036E11F7}" type="slidenum">
              <a:rPr lang="en-US"/>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F7C56E33-1B16-42D2-8CE5-7CC2C6125496}" type="slidenum">
              <a:rPr lang="en-US"/>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39" tIns="45719" rIns="91439" bIns="4571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76400"/>
            <a:ext cx="7772400" cy="44958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defRPr sz="1400">
                <a:latin typeface="Arial" pitchFamily="-1" charset="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ctr">
              <a:defRPr sz="1400">
                <a:latin typeface="Arial" pitchFamily="-1" charset="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r">
              <a:defRPr sz="1400"/>
            </a:lvl1pPr>
          </a:lstStyle>
          <a:p>
            <a:fld id="{46FB7039-5EA3-4133-AF90-DA8DE79E3D6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p:fade/>
  </p:transition>
  <p:txStyles>
    <p:title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gif"/><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4.png"/><Relationship Id="rId7"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emf"/><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16.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C05B81-C2AE-7649-9104-332084798FD0}"/>
              </a:ext>
            </a:extLst>
          </p:cNvPr>
          <p:cNvPicPr>
            <a:picLocks noChangeAspect="1"/>
          </p:cNvPicPr>
          <p:nvPr/>
        </p:nvPicPr>
        <p:blipFill>
          <a:blip r:embed="rId3"/>
          <a:stretch>
            <a:fillRect/>
          </a:stretch>
        </p:blipFill>
        <p:spPr>
          <a:xfrm>
            <a:off x="0" y="1196752"/>
            <a:ext cx="9144000" cy="5661248"/>
          </a:xfrm>
          <a:prstGeom prst="rect">
            <a:avLst/>
          </a:prstGeom>
        </p:spPr>
      </p:pic>
      <p:sp>
        <p:nvSpPr>
          <p:cNvPr id="4" name="TextBox 3"/>
          <p:cNvSpPr txBox="1"/>
          <p:nvPr/>
        </p:nvSpPr>
        <p:spPr>
          <a:xfrm>
            <a:off x="767644" y="5700558"/>
            <a:ext cx="184731" cy="461665"/>
          </a:xfrm>
          <a:prstGeom prst="rect">
            <a:avLst/>
          </a:prstGeom>
          <a:noFill/>
        </p:spPr>
        <p:txBody>
          <a:bodyPr wrap="none" rtlCol="0">
            <a:spAutoFit/>
          </a:bodyPr>
          <a:lstStyle/>
          <a:p>
            <a:endParaRPr lang="en-US" dirty="0"/>
          </a:p>
        </p:txBody>
      </p:sp>
      <p:sp>
        <p:nvSpPr>
          <p:cNvPr id="3" name="TextBox 2"/>
          <p:cNvSpPr txBox="1"/>
          <p:nvPr/>
        </p:nvSpPr>
        <p:spPr>
          <a:xfrm>
            <a:off x="0" y="0"/>
            <a:ext cx="3672408" cy="1077218"/>
          </a:xfrm>
          <a:prstGeom prst="rect">
            <a:avLst/>
          </a:prstGeom>
          <a:noFill/>
        </p:spPr>
        <p:txBody>
          <a:bodyPr wrap="square">
            <a:spAutoFit/>
          </a:bodyPr>
          <a:lstStyle/>
          <a:p>
            <a:pPr>
              <a:defRPr/>
            </a:pPr>
            <a:r>
              <a:rPr lang="en-AU" sz="1600" dirty="0">
                <a:cs typeface="Arial" panose="020B0604020202020204" pitchFamily="34" charset="0"/>
              </a:rPr>
              <a:t>IEEE OES </a:t>
            </a:r>
            <a:r>
              <a:rPr lang="en-GB" sz="1600" dirty="0">
                <a:latin typeface=""/>
              </a:rPr>
              <a:t>Technologies for observing and monitoring plastics in the oceans</a:t>
            </a:r>
          </a:p>
          <a:p>
            <a:pPr>
              <a:defRPr/>
            </a:pPr>
            <a:r>
              <a:rPr lang="en-US" sz="1600" dirty="0"/>
              <a:t>26-27 November 2018 – </a:t>
            </a:r>
            <a:r>
              <a:rPr lang="en-US" sz="1600" dirty="0" err="1"/>
              <a:t>Pôle</a:t>
            </a:r>
            <a:r>
              <a:rPr lang="en-US" sz="1600" dirty="0"/>
              <a:t> </a:t>
            </a:r>
            <a:r>
              <a:rPr lang="en-US" sz="1600" dirty="0" err="1"/>
              <a:t>Numérique</a:t>
            </a:r>
            <a:r>
              <a:rPr lang="en-US" sz="1600" dirty="0"/>
              <a:t> – Brest, FRANCE</a:t>
            </a:r>
          </a:p>
        </p:txBody>
      </p:sp>
      <p:sp>
        <p:nvSpPr>
          <p:cNvPr id="8" name="Rectangle 7">
            <a:extLst>
              <a:ext uri="{FF2B5EF4-FFF2-40B4-BE49-F238E27FC236}">
                <a16:creationId xmlns:a16="http://schemas.microsoft.com/office/drawing/2014/main" id="{1CF0E98A-1CA6-C346-8430-54211014790E}"/>
              </a:ext>
            </a:extLst>
          </p:cNvPr>
          <p:cNvSpPr/>
          <p:nvPr/>
        </p:nvSpPr>
        <p:spPr>
          <a:xfrm>
            <a:off x="1043608" y="2636912"/>
            <a:ext cx="7560840" cy="954107"/>
          </a:xfrm>
          <a:prstGeom prst="rect">
            <a:avLst/>
          </a:prstGeom>
        </p:spPr>
        <p:txBody>
          <a:bodyPr wrap="square">
            <a:spAutoFit/>
          </a:bodyPr>
          <a:lstStyle/>
          <a:p>
            <a:r>
              <a:rPr lang="en-US" sz="2800" b="1" dirty="0">
                <a:solidFill>
                  <a:schemeClr val="bg1"/>
                </a:solidFill>
                <a:effectLst>
                  <a:outerShdw blurRad="50800" dist="50800" dir="5400000" algn="ctr" rotWithShape="0">
                    <a:schemeClr val="tx1"/>
                  </a:outerShdw>
                </a:effectLst>
              </a:rPr>
              <a:t>Global Ocean Observation System (GOOS) perspective on marine plastics monitoring </a:t>
            </a:r>
          </a:p>
        </p:txBody>
      </p:sp>
      <p:sp>
        <p:nvSpPr>
          <p:cNvPr id="12" name="Rectangle 11">
            <a:extLst>
              <a:ext uri="{FF2B5EF4-FFF2-40B4-BE49-F238E27FC236}">
                <a16:creationId xmlns:a16="http://schemas.microsoft.com/office/drawing/2014/main" id="{28D577D1-EE0D-6241-B8F8-36E936D8B111}"/>
              </a:ext>
            </a:extLst>
          </p:cNvPr>
          <p:cNvSpPr/>
          <p:nvPr/>
        </p:nvSpPr>
        <p:spPr>
          <a:xfrm>
            <a:off x="2555776" y="5157192"/>
            <a:ext cx="3960440" cy="1015663"/>
          </a:xfrm>
          <a:prstGeom prst="rect">
            <a:avLst/>
          </a:prstGeom>
        </p:spPr>
        <p:txBody>
          <a:bodyPr wrap="square">
            <a:spAutoFit/>
          </a:bodyPr>
          <a:lstStyle/>
          <a:p>
            <a:pPr algn="ctr"/>
            <a:r>
              <a:rPr lang="en-US" sz="2000" b="1" dirty="0">
                <a:solidFill>
                  <a:schemeClr val="bg1"/>
                </a:solidFill>
                <a:effectLst>
                  <a:outerShdw blurRad="50800" dist="50800" dir="5400000" algn="ctr" rotWithShape="0">
                    <a:schemeClr val="tx1"/>
                  </a:outerShdw>
                </a:effectLst>
                <a:latin typeface="+mj-lt"/>
              </a:rPr>
              <a:t>GOOS-Bio/Eco Panel</a:t>
            </a:r>
          </a:p>
          <a:p>
            <a:pPr algn="ctr"/>
            <a:r>
              <a:rPr lang="en-US" sz="2000" b="1" dirty="0">
                <a:solidFill>
                  <a:schemeClr val="bg1"/>
                </a:solidFill>
                <a:effectLst>
                  <a:outerShdw blurRad="50800" dist="50800" dir="5400000" algn="ctr" rotWithShape="0">
                    <a:schemeClr val="tx1"/>
                  </a:outerShdw>
                </a:effectLst>
                <a:latin typeface="+mj-lt"/>
              </a:rPr>
              <a:t>and</a:t>
            </a:r>
          </a:p>
          <a:p>
            <a:pPr algn="ctr"/>
            <a:r>
              <a:rPr lang="en-US" sz="2000" b="1" dirty="0">
                <a:solidFill>
                  <a:schemeClr val="bg1"/>
                </a:solidFill>
                <a:effectLst>
                  <a:outerShdw blurRad="50800" dist="50800" dir="5400000" algn="ctr" rotWithShape="0">
                    <a:schemeClr val="tx1"/>
                  </a:outerShdw>
                </a:effectLst>
                <a:latin typeface="+mj-lt"/>
              </a:rPr>
              <a:t>Sanae Chiba, JAMSTEC</a:t>
            </a:r>
          </a:p>
        </p:txBody>
      </p:sp>
      <p:pic>
        <p:nvPicPr>
          <p:cNvPr id="9" name="Picture 8">
            <a:extLst>
              <a:ext uri="{FF2B5EF4-FFF2-40B4-BE49-F238E27FC236}">
                <a16:creationId xmlns:a16="http://schemas.microsoft.com/office/drawing/2014/main" id="{6BED3C56-22AF-D64A-8F45-EF85EA6114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72200" y="0"/>
            <a:ext cx="2448272" cy="1224968"/>
          </a:xfrm>
          <a:prstGeom prst="rect">
            <a:avLst/>
          </a:prstGeom>
        </p:spPr>
      </p:pic>
    </p:spTree>
    <p:extLst>
      <p:ext uri="{BB962C8B-B14F-4D97-AF65-F5344CB8AC3E}">
        <p14:creationId xmlns:p14="http://schemas.microsoft.com/office/powerpoint/2010/main" val="2077712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b="18661"/>
          <a:stretch/>
        </p:blipFill>
        <p:spPr>
          <a:xfrm>
            <a:off x="251520" y="2454997"/>
            <a:ext cx="8712968" cy="4403003"/>
          </a:xfrm>
          <a:prstGeom prst="rect">
            <a:avLst/>
          </a:prstGeom>
        </p:spPr>
      </p:pic>
      <p:sp>
        <p:nvSpPr>
          <p:cNvPr id="4" name="TextBox 3">
            <a:extLst>
              <a:ext uri="{FF2B5EF4-FFF2-40B4-BE49-F238E27FC236}">
                <a16:creationId xmlns:a16="http://schemas.microsoft.com/office/drawing/2014/main" id="{5C8C6E43-445F-4E48-9F13-9214542C85DC}"/>
              </a:ext>
            </a:extLst>
          </p:cNvPr>
          <p:cNvSpPr txBox="1"/>
          <p:nvPr/>
        </p:nvSpPr>
        <p:spPr>
          <a:xfrm>
            <a:off x="3164" y="1"/>
            <a:ext cx="9140836" cy="523220"/>
          </a:xfrm>
          <a:prstGeom prst="rect">
            <a:avLst/>
          </a:prstGeom>
          <a:solidFill>
            <a:schemeClr val="bg1">
              <a:lumMod val="85000"/>
            </a:schemeClr>
          </a:solidFill>
        </p:spPr>
        <p:txBody>
          <a:bodyPr wrap="square">
            <a:spAutoFit/>
          </a:bodyPr>
          <a:lstStyle/>
          <a:p>
            <a:pPr algn="ctr">
              <a:defRPr/>
            </a:pPr>
            <a:r>
              <a:rPr lang="en-AU" sz="2800" b="1" dirty="0">
                <a:cs typeface="Arial" panose="020B0604020202020204" pitchFamily="34" charset="0"/>
              </a:rPr>
              <a:t> GOOS Panels and Application Areas</a:t>
            </a:r>
          </a:p>
        </p:txBody>
      </p:sp>
      <p:sp>
        <p:nvSpPr>
          <p:cNvPr id="7" name="Content Placeholder 2">
            <a:extLst>
              <a:ext uri="{FF2B5EF4-FFF2-40B4-BE49-F238E27FC236}">
                <a16:creationId xmlns:a16="http://schemas.microsoft.com/office/drawing/2014/main" id="{F624B2DA-54A9-254E-B9EA-1282CCD2EFE4}"/>
              </a:ext>
            </a:extLst>
          </p:cNvPr>
          <p:cNvSpPr txBox="1">
            <a:spLocks/>
          </p:cNvSpPr>
          <p:nvPr/>
        </p:nvSpPr>
        <p:spPr>
          <a:xfrm>
            <a:off x="827584" y="692696"/>
            <a:ext cx="7704856" cy="1800200"/>
          </a:xfrm>
          <a:prstGeom prst="rect">
            <a:avLst/>
          </a:prstGeom>
          <a:solidFill>
            <a:schemeClr val="accent1"/>
          </a:solidFill>
        </p:spPr>
        <p:txBody>
          <a:bodyPr/>
          <a:lst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a:lstStyle>
          <a:p>
            <a:r>
              <a:rPr lang="en-US" altLang="en-US" sz="1800" kern="0" dirty="0"/>
              <a:t>Identification of and requirement setting for </a:t>
            </a:r>
            <a:r>
              <a:rPr lang="en-US" altLang="en-US" sz="1800" b="1" kern="0" dirty="0"/>
              <a:t>(EOVs)</a:t>
            </a:r>
          </a:p>
          <a:p>
            <a:r>
              <a:rPr lang="en-US" altLang="en-US" sz="1800" kern="0" dirty="0"/>
              <a:t>Development of EOV </a:t>
            </a:r>
            <a:r>
              <a:rPr lang="en-US" altLang="en-US" sz="1800" b="1" kern="0" dirty="0"/>
              <a:t>implementation</a:t>
            </a:r>
            <a:r>
              <a:rPr lang="en-US" altLang="en-US" sz="1800" kern="0" dirty="0"/>
              <a:t> strategies and </a:t>
            </a:r>
            <a:r>
              <a:rPr lang="en-US" altLang="en-US" sz="1800" b="1" kern="0" dirty="0"/>
              <a:t>coordination</a:t>
            </a:r>
            <a:r>
              <a:rPr lang="en-US" altLang="en-US" sz="1800" kern="0" dirty="0"/>
              <a:t> of observations</a:t>
            </a:r>
          </a:p>
          <a:p>
            <a:r>
              <a:rPr lang="en-US" altLang="en-US" sz="1800" kern="0" dirty="0"/>
              <a:t>Promotion of standards and interoperability of </a:t>
            </a:r>
            <a:r>
              <a:rPr lang="en-US" altLang="en-US" sz="1800" b="1" kern="0" dirty="0"/>
              <a:t>data and information products</a:t>
            </a:r>
          </a:p>
        </p:txBody>
      </p:sp>
    </p:spTree>
    <p:extLst>
      <p:ext uri="{BB962C8B-B14F-4D97-AF65-F5344CB8AC3E}">
        <p14:creationId xmlns:p14="http://schemas.microsoft.com/office/powerpoint/2010/main" val="402976030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164" y="1"/>
            <a:ext cx="9140836" cy="461665"/>
          </a:xfrm>
          <a:prstGeom prst="rect">
            <a:avLst/>
          </a:prstGeom>
          <a:solidFill>
            <a:schemeClr val="bg1">
              <a:lumMod val="85000"/>
            </a:schemeClr>
          </a:solidFill>
        </p:spPr>
        <p:txBody>
          <a:bodyPr wrap="square">
            <a:spAutoFit/>
          </a:bodyPr>
          <a:lstStyle/>
          <a:p>
            <a:pPr algn="ctr">
              <a:defRPr/>
            </a:pPr>
            <a:r>
              <a:rPr lang="en-AU" b="1" dirty="0">
                <a:cs typeface="Arial" panose="020B0604020202020204" pitchFamily="34" charset="0"/>
              </a:rPr>
              <a:t>Criteria of EOVs: Impact vs Scalability</a:t>
            </a:r>
          </a:p>
        </p:txBody>
      </p:sp>
      <p:sp>
        <p:nvSpPr>
          <p:cNvPr id="14" name="Rectangle 3"/>
          <p:cNvSpPr txBox="1">
            <a:spLocks noChangeArrowheads="1"/>
          </p:cNvSpPr>
          <p:nvPr/>
        </p:nvSpPr>
        <p:spPr>
          <a:xfrm>
            <a:off x="323528" y="1196752"/>
            <a:ext cx="3384376" cy="2808312"/>
          </a:xfrm>
          <a:prstGeom prst="rect">
            <a:avLst/>
          </a:prstGeom>
          <a:solidFill>
            <a:schemeClr val="bg1">
              <a:lumMod val="95000"/>
            </a:schemeClr>
          </a:solidFill>
        </p:spPr>
        <p:txBody>
          <a:bodyPr/>
          <a:lst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a:lstStyle>
          <a:p>
            <a:pPr marL="0" indent="0" algn="ctr" eaLnBrk="1" hangingPunct="1">
              <a:spcBef>
                <a:spcPts val="0"/>
              </a:spcBef>
              <a:spcAft>
                <a:spcPts val="0"/>
              </a:spcAft>
              <a:buNone/>
            </a:pPr>
            <a:r>
              <a:rPr lang="en-US" sz="2000" b="1" kern="0" dirty="0"/>
              <a:t>Impact</a:t>
            </a:r>
          </a:p>
          <a:p>
            <a:pPr marL="0" indent="0" eaLnBrk="1" hangingPunct="1">
              <a:spcBef>
                <a:spcPts val="0"/>
              </a:spcBef>
              <a:spcAft>
                <a:spcPts val="0"/>
              </a:spcAft>
              <a:buNone/>
            </a:pPr>
            <a:r>
              <a:rPr lang="en-US" sz="1800" i="1" kern="0" dirty="0"/>
              <a:t>-Relevant to help solve science questions and address societal needs</a:t>
            </a:r>
          </a:p>
          <a:p>
            <a:pPr marL="0" indent="0" eaLnBrk="1" hangingPunct="1">
              <a:spcBef>
                <a:spcPts val="0"/>
              </a:spcBef>
              <a:spcAft>
                <a:spcPts val="0"/>
              </a:spcAft>
              <a:buNone/>
            </a:pPr>
            <a:r>
              <a:rPr lang="en-US" sz="1800" i="1" kern="0" dirty="0"/>
              <a:t>-Contribute to improve management of marine resources</a:t>
            </a:r>
            <a:endParaRPr lang="en-US" sz="1800" kern="0" dirty="0"/>
          </a:p>
          <a:p>
            <a:pPr marL="0" indent="0" eaLnBrk="1" hangingPunct="1">
              <a:spcBef>
                <a:spcPts val="0"/>
              </a:spcBef>
              <a:spcAft>
                <a:spcPts val="0"/>
              </a:spcAft>
              <a:buNone/>
            </a:pPr>
            <a:endParaRPr lang="en-US" sz="1800" kern="0" dirty="0"/>
          </a:p>
          <a:p>
            <a:pPr marL="0" indent="0" eaLnBrk="1" hangingPunct="1">
              <a:spcBef>
                <a:spcPts val="0"/>
              </a:spcBef>
              <a:spcAft>
                <a:spcPts val="0"/>
              </a:spcAft>
              <a:buNone/>
            </a:pPr>
            <a:endParaRPr lang="en-US" sz="1800" i="1" kern="0" dirty="0"/>
          </a:p>
          <a:p>
            <a:pPr marL="455613" indent="-455613" eaLnBrk="1" hangingPunct="1">
              <a:spcBef>
                <a:spcPts val="0"/>
              </a:spcBef>
              <a:spcAft>
                <a:spcPts val="0"/>
              </a:spcAft>
              <a:buFontTx/>
              <a:buAutoNum type="arabicPeriod"/>
            </a:pPr>
            <a:endParaRPr lang="en-US" kern="0" dirty="0"/>
          </a:p>
        </p:txBody>
      </p:sp>
      <p:sp>
        <p:nvSpPr>
          <p:cNvPr id="15" name="Rectangle 3"/>
          <p:cNvSpPr txBox="1">
            <a:spLocks noChangeArrowheads="1"/>
          </p:cNvSpPr>
          <p:nvPr/>
        </p:nvSpPr>
        <p:spPr>
          <a:xfrm>
            <a:off x="4355976" y="5013176"/>
            <a:ext cx="4392488" cy="1512168"/>
          </a:xfrm>
          <a:prstGeom prst="rect">
            <a:avLst/>
          </a:prstGeom>
          <a:solidFill>
            <a:schemeClr val="bg1">
              <a:lumMod val="95000"/>
            </a:schemeClr>
          </a:solidFill>
        </p:spPr>
        <p:txBody>
          <a:bodyPr/>
          <a:lst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a:lstStyle>
          <a:p>
            <a:pPr marL="0" indent="0" algn="ctr" eaLnBrk="1" hangingPunct="1">
              <a:spcBef>
                <a:spcPts val="0"/>
              </a:spcBef>
              <a:spcAft>
                <a:spcPts val="0"/>
              </a:spcAft>
              <a:buNone/>
            </a:pPr>
            <a:r>
              <a:rPr lang="en-US" sz="2000" b="1" kern="0" dirty="0"/>
              <a:t>Feasibility </a:t>
            </a:r>
          </a:p>
          <a:p>
            <a:pPr marL="0" indent="0" eaLnBrk="1" hangingPunct="1">
              <a:spcBef>
                <a:spcPts val="0"/>
              </a:spcBef>
              <a:spcAft>
                <a:spcPts val="0"/>
              </a:spcAft>
              <a:buNone/>
            </a:pPr>
            <a:r>
              <a:rPr lang="en-US" sz="1800" i="1" kern="0" dirty="0"/>
              <a:t>-Scientifically credible</a:t>
            </a:r>
          </a:p>
          <a:p>
            <a:pPr marL="0" indent="0" eaLnBrk="1" hangingPunct="1">
              <a:spcBef>
                <a:spcPts val="0"/>
              </a:spcBef>
              <a:spcAft>
                <a:spcPts val="0"/>
              </a:spcAft>
              <a:buNone/>
            </a:pPr>
            <a:r>
              <a:rPr lang="en-US" sz="1800" i="1" kern="0" dirty="0"/>
              <a:t>-Technically practical, cost effective and within human capabilities</a:t>
            </a:r>
          </a:p>
          <a:p>
            <a:pPr marL="0" indent="0" eaLnBrk="1" hangingPunct="1">
              <a:spcBef>
                <a:spcPts val="0"/>
              </a:spcBef>
              <a:spcAft>
                <a:spcPts val="0"/>
              </a:spcAft>
              <a:buNone/>
            </a:pPr>
            <a:r>
              <a:rPr lang="en-US" sz="1800" i="1" kern="0" dirty="0"/>
              <a:t>-Enduring</a:t>
            </a:r>
            <a:endParaRPr lang="en-US" sz="1800" kern="0" dirty="0"/>
          </a:p>
          <a:p>
            <a:pPr marL="0" indent="0" eaLnBrk="1" hangingPunct="1">
              <a:spcBef>
                <a:spcPts val="0"/>
              </a:spcBef>
              <a:spcAft>
                <a:spcPts val="0"/>
              </a:spcAft>
              <a:buNone/>
            </a:pPr>
            <a:endParaRPr lang="en-US" sz="1800" kern="0" dirty="0"/>
          </a:p>
          <a:p>
            <a:pPr marL="0" indent="0" eaLnBrk="1" hangingPunct="1">
              <a:spcBef>
                <a:spcPts val="0"/>
              </a:spcBef>
              <a:spcAft>
                <a:spcPts val="0"/>
              </a:spcAft>
              <a:buNone/>
            </a:pPr>
            <a:endParaRPr lang="en-US" sz="1800" i="1" kern="0" dirty="0"/>
          </a:p>
          <a:p>
            <a:pPr marL="455613" indent="-455613" eaLnBrk="1" hangingPunct="1">
              <a:spcBef>
                <a:spcPts val="0"/>
              </a:spcBef>
              <a:spcAft>
                <a:spcPts val="0"/>
              </a:spcAft>
              <a:buFontTx/>
              <a:buAutoNum type="arabicPeriod"/>
            </a:pPr>
            <a:endParaRPr lang="en-US" kern="0" dirty="0"/>
          </a:p>
        </p:txBody>
      </p:sp>
      <p:sp>
        <p:nvSpPr>
          <p:cNvPr id="4" name="Rectangle 3">
            <a:extLst>
              <a:ext uri="{FF2B5EF4-FFF2-40B4-BE49-F238E27FC236}">
                <a16:creationId xmlns:a16="http://schemas.microsoft.com/office/drawing/2014/main" id="{25063E41-6EFB-4B4E-A31A-86A765A2DB7E}"/>
              </a:ext>
            </a:extLst>
          </p:cNvPr>
          <p:cNvSpPr/>
          <p:nvPr/>
        </p:nvSpPr>
        <p:spPr bwMode="auto">
          <a:xfrm>
            <a:off x="5004048" y="1052736"/>
            <a:ext cx="2952328" cy="2880320"/>
          </a:xfrm>
          <a:prstGeom prst="rect">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5" name="TextBox 4">
            <a:extLst>
              <a:ext uri="{FF2B5EF4-FFF2-40B4-BE49-F238E27FC236}">
                <a16:creationId xmlns:a16="http://schemas.microsoft.com/office/drawing/2014/main" id="{42846BCE-A94E-784F-ACCE-B3E35B573713}"/>
              </a:ext>
            </a:extLst>
          </p:cNvPr>
          <p:cNvSpPr txBox="1"/>
          <p:nvPr/>
        </p:nvSpPr>
        <p:spPr>
          <a:xfrm>
            <a:off x="5652120" y="4293096"/>
            <a:ext cx="1327608" cy="400110"/>
          </a:xfrm>
          <a:prstGeom prst="rect">
            <a:avLst/>
          </a:prstGeom>
          <a:noFill/>
        </p:spPr>
        <p:txBody>
          <a:bodyPr wrap="none" rtlCol="0">
            <a:spAutoFit/>
          </a:bodyPr>
          <a:lstStyle/>
          <a:p>
            <a:r>
              <a:rPr lang="en-GB" sz="2000" dirty="0"/>
              <a:t>Feasibility</a:t>
            </a:r>
          </a:p>
        </p:txBody>
      </p:sp>
      <p:sp>
        <p:nvSpPr>
          <p:cNvPr id="16" name="TextBox 15">
            <a:extLst>
              <a:ext uri="{FF2B5EF4-FFF2-40B4-BE49-F238E27FC236}">
                <a16:creationId xmlns:a16="http://schemas.microsoft.com/office/drawing/2014/main" id="{B38B27C0-000B-D040-B831-5B4F21C1E046}"/>
              </a:ext>
            </a:extLst>
          </p:cNvPr>
          <p:cNvSpPr txBox="1"/>
          <p:nvPr/>
        </p:nvSpPr>
        <p:spPr>
          <a:xfrm rot="16200000">
            <a:off x="3863756" y="2260316"/>
            <a:ext cx="952505" cy="400110"/>
          </a:xfrm>
          <a:prstGeom prst="rect">
            <a:avLst/>
          </a:prstGeom>
          <a:noFill/>
        </p:spPr>
        <p:txBody>
          <a:bodyPr wrap="none" rtlCol="0">
            <a:spAutoFit/>
          </a:bodyPr>
          <a:lstStyle/>
          <a:p>
            <a:r>
              <a:rPr lang="en-GB" sz="2000" dirty="0"/>
              <a:t>Impact</a:t>
            </a:r>
          </a:p>
        </p:txBody>
      </p:sp>
      <p:cxnSp>
        <p:nvCxnSpPr>
          <p:cNvPr id="7" name="Straight Arrow Connector 6">
            <a:extLst>
              <a:ext uri="{FF2B5EF4-FFF2-40B4-BE49-F238E27FC236}">
                <a16:creationId xmlns:a16="http://schemas.microsoft.com/office/drawing/2014/main" id="{DA358A19-52BB-5C4E-A428-F0C180EAC58C}"/>
              </a:ext>
            </a:extLst>
          </p:cNvPr>
          <p:cNvCxnSpPr/>
          <p:nvPr/>
        </p:nvCxnSpPr>
        <p:spPr bwMode="auto">
          <a:xfrm flipV="1">
            <a:off x="4860032" y="1052736"/>
            <a:ext cx="0" cy="288032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D4C19D32-69BF-7346-BF45-A5560B0650D9}"/>
              </a:ext>
            </a:extLst>
          </p:cNvPr>
          <p:cNvCxnSpPr>
            <a:cxnSpLocks/>
          </p:cNvCxnSpPr>
          <p:nvPr/>
        </p:nvCxnSpPr>
        <p:spPr bwMode="auto">
          <a:xfrm>
            <a:off x="5004048" y="4077072"/>
            <a:ext cx="3015952"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2" name="Straight Connector 11">
            <a:extLst>
              <a:ext uri="{FF2B5EF4-FFF2-40B4-BE49-F238E27FC236}">
                <a16:creationId xmlns:a16="http://schemas.microsoft.com/office/drawing/2014/main" id="{2D1B58A5-EED7-2C4F-96DE-CE5828F05697}"/>
              </a:ext>
            </a:extLst>
          </p:cNvPr>
          <p:cNvCxnSpPr>
            <a:stCxn id="4" idx="0"/>
            <a:endCxn id="4" idx="2"/>
          </p:cNvCxnSpPr>
          <p:nvPr/>
        </p:nvCxnSpPr>
        <p:spPr bwMode="auto">
          <a:xfrm>
            <a:off x="6480212" y="1052736"/>
            <a:ext cx="0" cy="28803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9616F657-F462-5E47-8E1E-4540D8D2AD34}"/>
              </a:ext>
            </a:extLst>
          </p:cNvPr>
          <p:cNvCxnSpPr>
            <a:stCxn id="4" idx="1"/>
            <a:endCxn id="4" idx="3"/>
          </p:cNvCxnSpPr>
          <p:nvPr/>
        </p:nvCxnSpPr>
        <p:spPr bwMode="auto">
          <a:xfrm>
            <a:off x="5004048" y="2492896"/>
            <a:ext cx="29523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 name="Rectangle 19">
            <a:extLst>
              <a:ext uri="{FF2B5EF4-FFF2-40B4-BE49-F238E27FC236}">
                <a16:creationId xmlns:a16="http://schemas.microsoft.com/office/drawing/2014/main" id="{8FAB7CBB-2E00-044A-9475-577F1A052C7B}"/>
              </a:ext>
            </a:extLst>
          </p:cNvPr>
          <p:cNvSpPr/>
          <p:nvPr/>
        </p:nvSpPr>
        <p:spPr bwMode="auto">
          <a:xfrm>
            <a:off x="6516216" y="1052736"/>
            <a:ext cx="1440160" cy="1440160"/>
          </a:xfrm>
          <a:prstGeom prst="rect">
            <a:avLst/>
          </a:prstGeom>
          <a:solidFill>
            <a:schemeClr val="accent1">
              <a:lumMod val="5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dirty="0">
              <a:ln>
                <a:noFill/>
              </a:ln>
              <a:solidFill>
                <a:schemeClr val="bg1"/>
              </a:solidFill>
              <a:effectLst/>
              <a:latin typeface="Arial" pitchFamily="-1" charset="0"/>
              <a:ea typeface="ＭＳ Ｐゴシック" pitchFamily="-1" charset="-128"/>
              <a:cs typeface="ＭＳ Ｐゴシック"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a:ln>
                  <a:noFill/>
                </a:ln>
                <a:solidFill>
                  <a:schemeClr val="bg1"/>
                </a:solidFill>
                <a:effectLst/>
                <a:latin typeface="Arial" pitchFamily="-1" charset="0"/>
                <a:ea typeface="ＭＳ Ｐゴシック" pitchFamily="-1" charset="-128"/>
                <a:cs typeface="ＭＳ Ｐゴシック" pitchFamily="-1" charset="-128"/>
              </a:rPr>
              <a:t>Target EOVs</a:t>
            </a:r>
          </a:p>
        </p:txBody>
      </p:sp>
      <p:sp>
        <p:nvSpPr>
          <p:cNvPr id="21" name="TextBox 20">
            <a:extLst>
              <a:ext uri="{FF2B5EF4-FFF2-40B4-BE49-F238E27FC236}">
                <a16:creationId xmlns:a16="http://schemas.microsoft.com/office/drawing/2014/main" id="{70280A7B-3D77-1B43-AA0F-72F20B17C98B}"/>
              </a:ext>
            </a:extLst>
          </p:cNvPr>
          <p:cNvSpPr txBox="1"/>
          <p:nvPr/>
        </p:nvSpPr>
        <p:spPr>
          <a:xfrm>
            <a:off x="4355976" y="3717032"/>
            <a:ext cx="453970" cy="307777"/>
          </a:xfrm>
          <a:prstGeom prst="rect">
            <a:avLst/>
          </a:prstGeom>
          <a:noFill/>
        </p:spPr>
        <p:txBody>
          <a:bodyPr wrap="none" rtlCol="0">
            <a:spAutoFit/>
          </a:bodyPr>
          <a:lstStyle/>
          <a:p>
            <a:r>
              <a:rPr lang="en-GB" sz="1400" dirty="0"/>
              <a:t>low</a:t>
            </a:r>
          </a:p>
        </p:txBody>
      </p:sp>
      <p:sp>
        <p:nvSpPr>
          <p:cNvPr id="25" name="TextBox 24">
            <a:extLst>
              <a:ext uri="{FF2B5EF4-FFF2-40B4-BE49-F238E27FC236}">
                <a16:creationId xmlns:a16="http://schemas.microsoft.com/office/drawing/2014/main" id="{FF493984-F60C-A649-A3C4-27D86750A940}"/>
              </a:ext>
            </a:extLst>
          </p:cNvPr>
          <p:cNvSpPr txBox="1"/>
          <p:nvPr/>
        </p:nvSpPr>
        <p:spPr>
          <a:xfrm>
            <a:off x="4283968" y="980728"/>
            <a:ext cx="522900" cy="307777"/>
          </a:xfrm>
          <a:prstGeom prst="rect">
            <a:avLst/>
          </a:prstGeom>
          <a:noFill/>
        </p:spPr>
        <p:txBody>
          <a:bodyPr wrap="none" rtlCol="0">
            <a:spAutoFit/>
          </a:bodyPr>
          <a:lstStyle/>
          <a:p>
            <a:r>
              <a:rPr lang="en-GB" sz="1400" dirty="0"/>
              <a:t>high</a:t>
            </a:r>
          </a:p>
        </p:txBody>
      </p:sp>
      <p:sp>
        <p:nvSpPr>
          <p:cNvPr id="27" name="TextBox 26">
            <a:extLst>
              <a:ext uri="{FF2B5EF4-FFF2-40B4-BE49-F238E27FC236}">
                <a16:creationId xmlns:a16="http://schemas.microsoft.com/office/drawing/2014/main" id="{184BB9DB-F9B8-C54B-8B18-866522018B1D}"/>
              </a:ext>
            </a:extLst>
          </p:cNvPr>
          <p:cNvSpPr txBox="1"/>
          <p:nvPr/>
        </p:nvSpPr>
        <p:spPr>
          <a:xfrm>
            <a:off x="4932040" y="4149080"/>
            <a:ext cx="453970" cy="307777"/>
          </a:xfrm>
          <a:prstGeom prst="rect">
            <a:avLst/>
          </a:prstGeom>
          <a:noFill/>
        </p:spPr>
        <p:txBody>
          <a:bodyPr wrap="none" rtlCol="0">
            <a:spAutoFit/>
          </a:bodyPr>
          <a:lstStyle/>
          <a:p>
            <a:r>
              <a:rPr lang="en-GB" sz="1400" dirty="0"/>
              <a:t>low</a:t>
            </a:r>
          </a:p>
        </p:txBody>
      </p:sp>
      <p:sp>
        <p:nvSpPr>
          <p:cNvPr id="28" name="TextBox 27">
            <a:extLst>
              <a:ext uri="{FF2B5EF4-FFF2-40B4-BE49-F238E27FC236}">
                <a16:creationId xmlns:a16="http://schemas.microsoft.com/office/drawing/2014/main" id="{08D41614-8748-4442-8512-674C80A080F9}"/>
              </a:ext>
            </a:extLst>
          </p:cNvPr>
          <p:cNvSpPr txBox="1"/>
          <p:nvPr/>
        </p:nvSpPr>
        <p:spPr>
          <a:xfrm>
            <a:off x="7596336" y="4149080"/>
            <a:ext cx="522900" cy="307777"/>
          </a:xfrm>
          <a:prstGeom prst="rect">
            <a:avLst/>
          </a:prstGeom>
          <a:noFill/>
        </p:spPr>
        <p:txBody>
          <a:bodyPr wrap="none" rtlCol="0">
            <a:spAutoFit/>
          </a:bodyPr>
          <a:lstStyle/>
          <a:p>
            <a:r>
              <a:rPr lang="en-GB" sz="1400" dirty="0"/>
              <a:t>high</a:t>
            </a:r>
          </a:p>
        </p:txBody>
      </p:sp>
      <p:sp>
        <p:nvSpPr>
          <p:cNvPr id="2" name="TextBox 1">
            <a:extLst>
              <a:ext uri="{FF2B5EF4-FFF2-40B4-BE49-F238E27FC236}">
                <a16:creationId xmlns:a16="http://schemas.microsoft.com/office/drawing/2014/main" id="{387DCE57-91DA-DC44-9B94-BC0BC45F369C}"/>
              </a:ext>
            </a:extLst>
          </p:cNvPr>
          <p:cNvSpPr txBox="1"/>
          <p:nvPr/>
        </p:nvSpPr>
        <p:spPr>
          <a:xfrm>
            <a:off x="611560" y="5013176"/>
            <a:ext cx="2808312" cy="1200329"/>
          </a:xfrm>
          <a:prstGeom prst="rect">
            <a:avLst/>
          </a:prstGeom>
          <a:solidFill>
            <a:schemeClr val="accent2">
              <a:lumMod val="20000"/>
              <a:lumOff val="80000"/>
            </a:schemeClr>
          </a:solidFill>
          <a:ln>
            <a:noFill/>
          </a:ln>
        </p:spPr>
        <p:txBody>
          <a:bodyPr wrap="square" rtlCol="0">
            <a:spAutoFit/>
          </a:bodyPr>
          <a:lstStyle/>
          <a:p>
            <a:r>
              <a:rPr lang="en-GB" dirty="0"/>
              <a:t>Marine debris/plastics as a new GOOS EOV?</a:t>
            </a:r>
          </a:p>
        </p:txBody>
      </p:sp>
    </p:spTree>
    <p:extLst>
      <p:ext uri="{BB962C8B-B14F-4D97-AF65-F5344CB8AC3E}">
        <p14:creationId xmlns:p14="http://schemas.microsoft.com/office/powerpoint/2010/main" val="173886882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477F74-6E78-1342-8A49-016FEACF632A}"/>
              </a:ext>
            </a:extLst>
          </p:cNvPr>
          <p:cNvSpPr txBox="1"/>
          <p:nvPr/>
        </p:nvSpPr>
        <p:spPr>
          <a:xfrm>
            <a:off x="3164" y="1"/>
            <a:ext cx="9140836" cy="523220"/>
          </a:xfrm>
          <a:prstGeom prst="rect">
            <a:avLst/>
          </a:prstGeom>
          <a:solidFill>
            <a:schemeClr val="bg1">
              <a:lumMod val="85000"/>
            </a:schemeClr>
          </a:solidFill>
        </p:spPr>
        <p:txBody>
          <a:bodyPr wrap="square">
            <a:spAutoFit/>
          </a:bodyPr>
          <a:lstStyle/>
          <a:p>
            <a:pPr algn="ctr">
              <a:defRPr/>
            </a:pPr>
            <a:r>
              <a:rPr lang="en-AU" sz="2800" b="1" dirty="0">
                <a:cs typeface="Arial" panose="020B0604020202020204" pitchFamily="34" charset="0"/>
              </a:rPr>
              <a:t> GOOS EOVs</a:t>
            </a:r>
          </a:p>
        </p:txBody>
      </p:sp>
      <p:pic>
        <p:nvPicPr>
          <p:cNvPr id="6" name="Picture 5">
            <a:extLst>
              <a:ext uri="{FF2B5EF4-FFF2-40B4-BE49-F238E27FC236}">
                <a16:creationId xmlns:a16="http://schemas.microsoft.com/office/drawing/2014/main" id="{C8860115-D114-2B4D-9202-56DE1B0510DE}"/>
              </a:ext>
            </a:extLst>
          </p:cNvPr>
          <p:cNvPicPr>
            <a:picLocks noChangeAspect="1"/>
          </p:cNvPicPr>
          <p:nvPr/>
        </p:nvPicPr>
        <p:blipFill>
          <a:blip r:embed="rId3"/>
          <a:stretch>
            <a:fillRect/>
          </a:stretch>
        </p:blipFill>
        <p:spPr>
          <a:xfrm>
            <a:off x="0" y="980728"/>
            <a:ext cx="9144000" cy="4165671"/>
          </a:xfrm>
          <a:prstGeom prst="rect">
            <a:avLst/>
          </a:prstGeom>
        </p:spPr>
      </p:pic>
      <p:sp>
        <p:nvSpPr>
          <p:cNvPr id="4" name="TextBox 3">
            <a:extLst>
              <a:ext uri="{FF2B5EF4-FFF2-40B4-BE49-F238E27FC236}">
                <a16:creationId xmlns:a16="http://schemas.microsoft.com/office/drawing/2014/main" id="{D30F60A9-ABE4-6E40-8259-886752897851}"/>
              </a:ext>
            </a:extLst>
          </p:cNvPr>
          <p:cNvSpPr txBox="1"/>
          <p:nvPr/>
        </p:nvSpPr>
        <p:spPr>
          <a:xfrm>
            <a:off x="827584" y="5301208"/>
            <a:ext cx="7848872" cy="1015663"/>
          </a:xfrm>
          <a:prstGeom prst="rect">
            <a:avLst/>
          </a:prstGeom>
          <a:noFill/>
        </p:spPr>
        <p:txBody>
          <a:bodyPr wrap="square" rtlCol="0">
            <a:spAutoFit/>
          </a:bodyPr>
          <a:lstStyle/>
          <a:p>
            <a:r>
              <a:rPr lang="en-GB" sz="2000" dirty="0">
                <a:latin typeface="Arial" charset="0"/>
                <a:ea typeface="Arial" charset="0"/>
                <a:cs typeface="Arial" charset="0"/>
              </a:rPr>
              <a:t>Standardization of method and application of operational oceanography,,,, success in Physical Oceanography, and followed by BGC. </a:t>
            </a:r>
          </a:p>
        </p:txBody>
      </p:sp>
    </p:spTree>
    <p:extLst>
      <p:ext uri="{BB962C8B-B14F-4D97-AF65-F5344CB8AC3E}">
        <p14:creationId xmlns:p14="http://schemas.microsoft.com/office/powerpoint/2010/main" val="84423771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911D76-3708-B741-AB29-4EA32D4C1C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8382" y="2798619"/>
            <a:ext cx="2302890" cy="4059381"/>
          </a:xfrm>
          <a:prstGeom prst="rect">
            <a:avLst/>
          </a:prstGeom>
        </p:spPr>
      </p:pic>
      <p:pic>
        <p:nvPicPr>
          <p:cNvPr id="6" name="Picture 5">
            <a:extLst>
              <a:ext uri="{FF2B5EF4-FFF2-40B4-BE49-F238E27FC236}">
                <a16:creationId xmlns:a16="http://schemas.microsoft.com/office/drawing/2014/main" id="{1DEE9494-48DA-C840-8DAF-08FF92E7DD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655" y="841335"/>
            <a:ext cx="5634181" cy="4051811"/>
          </a:xfrm>
          <a:prstGeom prst="rect">
            <a:avLst/>
          </a:prstGeom>
        </p:spPr>
      </p:pic>
      <p:pic>
        <p:nvPicPr>
          <p:cNvPr id="10" name="Picture 9">
            <a:extLst>
              <a:ext uri="{FF2B5EF4-FFF2-40B4-BE49-F238E27FC236}">
                <a16:creationId xmlns:a16="http://schemas.microsoft.com/office/drawing/2014/main" id="{779848CB-E429-F243-B8DC-295D9BC9ADCA}"/>
              </a:ext>
            </a:extLst>
          </p:cNvPr>
          <p:cNvPicPr>
            <a:picLocks noChangeAspect="1"/>
          </p:cNvPicPr>
          <p:nvPr/>
        </p:nvPicPr>
        <p:blipFill>
          <a:blip r:embed="rId5"/>
          <a:stretch>
            <a:fillRect/>
          </a:stretch>
        </p:blipFill>
        <p:spPr>
          <a:xfrm>
            <a:off x="5770996" y="369453"/>
            <a:ext cx="3103306" cy="2286000"/>
          </a:xfrm>
          <a:prstGeom prst="rect">
            <a:avLst/>
          </a:prstGeom>
        </p:spPr>
      </p:pic>
      <p:sp>
        <p:nvSpPr>
          <p:cNvPr id="11" name="Title 1">
            <a:extLst>
              <a:ext uri="{FF2B5EF4-FFF2-40B4-BE49-F238E27FC236}">
                <a16:creationId xmlns:a16="http://schemas.microsoft.com/office/drawing/2014/main" id="{3AF1BED5-E2C4-3648-88A4-2BC301901841}"/>
              </a:ext>
            </a:extLst>
          </p:cNvPr>
          <p:cNvSpPr>
            <a:spLocks noGrp="1"/>
          </p:cNvSpPr>
          <p:nvPr>
            <p:ph type="title"/>
          </p:nvPr>
        </p:nvSpPr>
        <p:spPr>
          <a:xfrm>
            <a:off x="151898" y="106744"/>
            <a:ext cx="5519230" cy="918492"/>
          </a:xfrm>
        </p:spPr>
        <p:txBody>
          <a:bodyPr>
            <a:noAutofit/>
          </a:bodyPr>
          <a:lstStyle/>
          <a:p>
            <a:pPr algn="l"/>
            <a:r>
              <a:rPr lang="en-US" sz="2400" b="1" dirty="0"/>
              <a:t>Argo project – Flagship project of GOOS Operational Oceanography  </a:t>
            </a:r>
          </a:p>
        </p:txBody>
      </p:sp>
      <p:pic>
        <p:nvPicPr>
          <p:cNvPr id="13" name="Picture 12">
            <a:extLst>
              <a:ext uri="{FF2B5EF4-FFF2-40B4-BE49-F238E27FC236}">
                <a16:creationId xmlns:a16="http://schemas.microsoft.com/office/drawing/2014/main" id="{80EF0441-DE56-A44F-9B25-3983860B4715}"/>
              </a:ext>
            </a:extLst>
          </p:cNvPr>
          <p:cNvPicPr>
            <a:picLocks noChangeAspect="1"/>
          </p:cNvPicPr>
          <p:nvPr/>
        </p:nvPicPr>
        <p:blipFill>
          <a:blip r:embed="rId6"/>
          <a:stretch>
            <a:fillRect/>
          </a:stretch>
        </p:blipFill>
        <p:spPr>
          <a:xfrm>
            <a:off x="2119746" y="3777259"/>
            <a:ext cx="3689927" cy="3080741"/>
          </a:xfrm>
          <a:prstGeom prst="rect">
            <a:avLst/>
          </a:prstGeom>
        </p:spPr>
      </p:pic>
    </p:spTree>
    <p:extLst>
      <p:ext uri="{BB962C8B-B14F-4D97-AF65-F5344CB8AC3E}">
        <p14:creationId xmlns:p14="http://schemas.microsoft.com/office/powerpoint/2010/main" val="10400360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8251B1-A339-2A46-AD50-8ED861105138}"/>
              </a:ext>
            </a:extLst>
          </p:cNvPr>
          <p:cNvPicPr>
            <a:picLocks noChangeAspect="1"/>
          </p:cNvPicPr>
          <p:nvPr/>
        </p:nvPicPr>
        <p:blipFill>
          <a:blip r:embed="rId2"/>
          <a:stretch>
            <a:fillRect/>
          </a:stretch>
        </p:blipFill>
        <p:spPr>
          <a:xfrm>
            <a:off x="17900" y="188640"/>
            <a:ext cx="9144000" cy="5569382"/>
          </a:xfrm>
          <a:prstGeom prst="rect">
            <a:avLst/>
          </a:prstGeom>
        </p:spPr>
      </p:pic>
      <p:pic>
        <p:nvPicPr>
          <p:cNvPr id="7" name="Picture 6">
            <a:extLst>
              <a:ext uri="{FF2B5EF4-FFF2-40B4-BE49-F238E27FC236}">
                <a16:creationId xmlns:a16="http://schemas.microsoft.com/office/drawing/2014/main" id="{E608FF87-4996-014E-AA3E-0E48F8BA8EF3}"/>
              </a:ext>
            </a:extLst>
          </p:cNvPr>
          <p:cNvPicPr>
            <a:picLocks noChangeAspect="1"/>
          </p:cNvPicPr>
          <p:nvPr/>
        </p:nvPicPr>
        <p:blipFill>
          <a:blip r:embed="rId3"/>
          <a:stretch>
            <a:fillRect/>
          </a:stretch>
        </p:blipFill>
        <p:spPr>
          <a:xfrm>
            <a:off x="0" y="6022834"/>
            <a:ext cx="9144000" cy="835166"/>
          </a:xfrm>
          <a:prstGeom prst="rect">
            <a:avLst/>
          </a:prstGeom>
        </p:spPr>
      </p:pic>
    </p:spTree>
    <p:extLst>
      <p:ext uri="{BB962C8B-B14F-4D97-AF65-F5344CB8AC3E}">
        <p14:creationId xmlns:p14="http://schemas.microsoft.com/office/powerpoint/2010/main" val="335217699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55661-5963-5446-882F-3BD267EC2F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31640" y="836712"/>
            <a:ext cx="5467900" cy="5351288"/>
          </a:xfrm>
          <a:prstGeom prst="rect">
            <a:avLst/>
          </a:prstGeom>
        </p:spPr>
      </p:pic>
      <p:sp>
        <p:nvSpPr>
          <p:cNvPr id="2" name="TextBox 1">
            <a:extLst>
              <a:ext uri="{FF2B5EF4-FFF2-40B4-BE49-F238E27FC236}">
                <a16:creationId xmlns:a16="http://schemas.microsoft.com/office/drawing/2014/main" id="{6158E62D-5D4C-3340-85C6-3253A4A57268}"/>
              </a:ext>
            </a:extLst>
          </p:cNvPr>
          <p:cNvSpPr txBox="1"/>
          <p:nvPr/>
        </p:nvSpPr>
        <p:spPr>
          <a:xfrm>
            <a:off x="5935444" y="980728"/>
            <a:ext cx="1233030" cy="400110"/>
          </a:xfrm>
          <a:prstGeom prst="rect">
            <a:avLst/>
          </a:prstGeom>
          <a:noFill/>
        </p:spPr>
        <p:txBody>
          <a:bodyPr wrap="none" rtlCol="0">
            <a:spAutoFit/>
          </a:bodyPr>
          <a:lstStyle/>
          <a:p>
            <a:r>
              <a:rPr lang="en-GB" sz="2000" b="1" dirty="0"/>
              <a:t>FY2015~</a:t>
            </a:r>
          </a:p>
        </p:txBody>
      </p:sp>
      <p:sp>
        <p:nvSpPr>
          <p:cNvPr id="10" name="TextBox 9">
            <a:extLst>
              <a:ext uri="{FF2B5EF4-FFF2-40B4-BE49-F238E27FC236}">
                <a16:creationId xmlns:a16="http://schemas.microsoft.com/office/drawing/2014/main" id="{C87B576A-36C9-2446-80C2-CEA2E7F6740D}"/>
              </a:ext>
            </a:extLst>
          </p:cNvPr>
          <p:cNvSpPr txBox="1"/>
          <p:nvPr/>
        </p:nvSpPr>
        <p:spPr>
          <a:xfrm>
            <a:off x="1758980" y="5949280"/>
            <a:ext cx="1303562" cy="400110"/>
          </a:xfrm>
          <a:prstGeom prst="rect">
            <a:avLst/>
          </a:prstGeom>
          <a:noFill/>
        </p:spPr>
        <p:txBody>
          <a:bodyPr wrap="none" rtlCol="0">
            <a:spAutoFit/>
          </a:bodyPr>
          <a:lstStyle/>
          <a:p>
            <a:r>
              <a:rPr lang="en-GB" sz="2000" b="1" dirty="0"/>
              <a:t>~ FY2019</a:t>
            </a:r>
          </a:p>
        </p:txBody>
      </p:sp>
      <p:sp>
        <p:nvSpPr>
          <p:cNvPr id="11" name="TextBox 10">
            <a:extLst>
              <a:ext uri="{FF2B5EF4-FFF2-40B4-BE49-F238E27FC236}">
                <a16:creationId xmlns:a16="http://schemas.microsoft.com/office/drawing/2014/main" id="{1A341B75-6715-4642-8617-81415E5F23BE}"/>
              </a:ext>
            </a:extLst>
          </p:cNvPr>
          <p:cNvSpPr txBox="1"/>
          <p:nvPr/>
        </p:nvSpPr>
        <p:spPr>
          <a:xfrm rot="5400000">
            <a:off x="6146510" y="3361950"/>
            <a:ext cx="1850186" cy="400110"/>
          </a:xfrm>
          <a:prstGeom prst="rect">
            <a:avLst/>
          </a:prstGeom>
          <a:noFill/>
        </p:spPr>
        <p:txBody>
          <a:bodyPr wrap="none" rtlCol="0">
            <a:spAutoFit/>
          </a:bodyPr>
          <a:lstStyle/>
          <a:p>
            <a:r>
              <a:rPr lang="en-GB" sz="2000" b="1" dirty="0">
                <a:solidFill>
                  <a:srgbClr val="FF0000"/>
                </a:solidFill>
              </a:rPr>
              <a:t>Identify EOVs</a:t>
            </a:r>
          </a:p>
        </p:txBody>
      </p:sp>
      <p:sp>
        <p:nvSpPr>
          <p:cNvPr id="12" name="TextBox 11">
            <a:extLst>
              <a:ext uri="{FF2B5EF4-FFF2-40B4-BE49-F238E27FC236}">
                <a16:creationId xmlns:a16="http://schemas.microsoft.com/office/drawing/2014/main" id="{A4DBDAAB-648C-9348-ADC4-6EA88169C9AF}"/>
              </a:ext>
            </a:extLst>
          </p:cNvPr>
          <p:cNvSpPr txBox="1"/>
          <p:nvPr/>
        </p:nvSpPr>
        <p:spPr>
          <a:xfrm>
            <a:off x="2915816" y="6237312"/>
            <a:ext cx="2675732" cy="400110"/>
          </a:xfrm>
          <a:prstGeom prst="rect">
            <a:avLst/>
          </a:prstGeom>
          <a:noFill/>
        </p:spPr>
        <p:txBody>
          <a:bodyPr wrap="none" rtlCol="0">
            <a:spAutoFit/>
          </a:bodyPr>
          <a:lstStyle/>
          <a:p>
            <a:r>
              <a:rPr lang="en-GB" sz="2000" b="1" dirty="0">
                <a:solidFill>
                  <a:srgbClr val="FF0000"/>
                </a:solidFill>
              </a:rPr>
              <a:t>Implementation plan</a:t>
            </a:r>
          </a:p>
        </p:txBody>
      </p:sp>
      <p:sp>
        <p:nvSpPr>
          <p:cNvPr id="13" name="TextBox 12">
            <a:extLst>
              <a:ext uri="{FF2B5EF4-FFF2-40B4-BE49-F238E27FC236}">
                <a16:creationId xmlns:a16="http://schemas.microsoft.com/office/drawing/2014/main" id="{A3CCD40A-A6B2-4845-8F46-1249B37A06D8}"/>
              </a:ext>
            </a:extLst>
          </p:cNvPr>
          <p:cNvSpPr txBox="1"/>
          <p:nvPr/>
        </p:nvSpPr>
        <p:spPr>
          <a:xfrm>
            <a:off x="3164" y="0"/>
            <a:ext cx="9140836" cy="523220"/>
          </a:xfrm>
          <a:prstGeom prst="rect">
            <a:avLst/>
          </a:prstGeom>
          <a:solidFill>
            <a:schemeClr val="bg1">
              <a:lumMod val="85000"/>
            </a:schemeClr>
          </a:solidFill>
        </p:spPr>
        <p:txBody>
          <a:bodyPr wrap="square">
            <a:spAutoFit/>
          </a:bodyPr>
          <a:lstStyle/>
          <a:p>
            <a:pPr algn="ctr">
              <a:defRPr/>
            </a:pPr>
            <a:r>
              <a:rPr lang="en-AU" sz="2800" b="1" dirty="0">
                <a:cs typeface="Arial" panose="020B0604020202020204" pitchFamily="34" charset="0"/>
              </a:rPr>
              <a:t> DPSIR Scheme to Identify Bio/Eco EOVs </a:t>
            </a:r>
          </a:p>
        </p:txBody>
      </p:sp>
      <p:sp>
        <p:nvSpPr>
          <p:cNvPr id="14" name="TextBox 13">
            <a:extLst>
              <a:ext uri="{FF2B5EF4-FFF2-40B4-BE49-F238E27FC236}">
                <a16:creationId xmlns:a16="http://schemas.microsoft.com/office/drawing/2014/main" id="{13686348-09E3-4143-A970-FF6D47650CEC}"/>
              </a:ext>
            </a:extLst>
          </p:cNvPr>
          <p:cNvSpPr txBox="1"/>
          <p:nvPr/>
        </p:nvSpPr>
        <p:spPr>
          <a:xfrm>
            <a:off x="6156176" y="6165304"/>
            <a:ext cx="1851789" cy="400110"/>
          </a:xfrm>
          <a:prstGeom prst="rect">
            <a:avLst/>
          </a:prstGeom>
          <a:noFill/>
        </p:spPr>
        <p:txBody>
          <a:bodyPr wrap="none" rtlCol="0">
            <a:spAutoFit/>
          </a:bodyPr>
          <a:lstStyle/>
          <a:p>
            <a:r>
              <a:rPr lang="en-GB" sz="2000" b="1" dirty="0">
                <a:solidFill>
                  <a:srgbClr val="FF0000"/>
                </a:solidFill>
                <a:highlight>
                  <a:srgbClr val="FFFF00"/>
                </a:highlight>
              </a:rPr>
              <a:t>Coordination </a:t>
            </a:r>
          </a:p>
        </p:txBody>
      </p:sp>
      <p:sp>
        <p:nvSpPr>
          <p:cNvPr id="9" name="TextBox 8">
            <a:extLst>
              <a:ext uri="{FF2B5EF4-FFF2-40B4-BE49-F238E27FC236}">
                <a16:creationId xmlns:a16="http://schemas.microsoft.com/office/drawing/2014/main" id="{F60B21EC-5AD4-E943-A2BF-150796FECC1A}"/>
              </a:ext>
            </a:extLst>
          </p:cNvPr>
          <p:cNvSpPr txBox="1"/>
          <p:nvPr/>
        </p:nvSpPr>
        <p:spPr>
          <a:xfrm>
            <a:off x="0" y="4365104"/>
            <a:ext cx="2448272" cy="1015663"/>
          </a:xfrm>
          <a:prstGeom prst="rect">
            <a:avLst/>
          </a:prstGeom>
          <a:noFill/>
        </p:spPr>
        <p:txBody>
          <a:bodyPr wrap="square" rtlCol="0">
            <a:spAutoFit/>
          </a:bodyPr>
          <a:lstStyle/>
          <a:p>
            <a:r>
              <a:rPr lang="en-GB" sz="2000" b="1" dirty="0">
                <a:solidFill>
                  <a:srgbClr val="FF0000"/>
                </a:solidFill>
              </a:rPr>
              <a:t>Report to UN Decade of Ocean Science</a:t>
            </a:r>
          </a:p>
        </p:txBody>
      </p:sp>
      <p:sp>
        <p:nvSpPr>
          <p:cNvPr id="15" name="TextBox 14">
            <a:extLst>
              <a:ext uri="{FF2B5EF4-FFF2-40B4-BE49-F238E27FC236}">
                <a16:creationId xmlns:a16="http://schemas.microsoft.com/office/drawing/2014/main" id="{64AFB0A5-A423-174C-84CA-9030F4FE4C52}"/>
              </a:ext>
            </a:extLst>
          </p:cNvPr>
          <p:cNvSpPr txBox="1"/>
          <p:nvPr/>
        </p:nvSpPr>
        <p:spPr>
          <a:xfrm>
            <a:off x="6768511" y="5085184"/>
            <a:ext cx="2376264" cy="720080"/>
          </a:xfrm>
          <a:prstGeom prst="rect">
            <a:avLst/>
          </a:prstGeom>
          <a:noFill/>
        </p:spPr>
        <p:txBody>
          <a:bodyPr wrap="square" rtlCol="0">
            <a:spAutoFit/>
          </a:bodyPr>
          <a:lstStyle/>
          <a:p>
            <a:r>
              <a:rPr lang="en-GB" sz="2000" b="1" dirty="0">
                <a:solidFill>
                  <a:srgbClr val="FF0000"/>
                </a:solidFill>
                <a:highlight>
                  <a:srgbClr val="FFFF00"/>
                </a:highlight>
              </a:rPr>
              <a:t>Identify Capacity needs </a:t>
            </a:r>
          </a:p>
        </p:txBody>
      </p:sp>
    </p:spTree>
    <p:extLst>
      <p:ext uri="{BB962C8B-B14F-4D97-AF65-F5344CB8AC3E}">
        <p14:creationId xmlns:p14="http://schemas.microsoft.com/office/powerpoint/2010/main" val="396407258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7644" y="5700558"/>
            <a:ext cx="184731" cy="461665"/>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24ED29B6-3FAF-0B4B-A5BA-F3CE883F3FEE}"/>
              </a:ext>
            </a:extLst>
          </p:cNvPr>
          <p:cNvPicPr>
            <a:picLocks noChangeAspect="1"/>
          </p:cNvPicPr>
          <p:nvPr/>
        </p:nvPicPr>
        <p:blipFill>
          <a:blip r:embed="rId3"/>
          <a:stretch>
            <a:fillRect/>
          </a:stretch>
        </p:blipFill>
        <p:spPr>
          <a:xfrm>
            <a:off x="22379" y="-99392"/>
            <a:ext cx="2520382" cy="1260191"/>
          </a:xfrm>
          <a:prstGeom prst="rect">
            <a:avLst/>
          </a:prstGeom>
        </p:spPr>
      </p:pic>
      <p:sp>
        <p:nvSpPr>
          <p:cNvPr id="8" name="Rectangle 7">
            <a:extLst>
              <a:ext uri="{FF2B5EF4-FFF2-40B4-BE49-F238E27FC236}">
                <a16:creationId xmlns:a16="http://schemas.microsoft.com/office/drawing/2014/main" id="{1CF0E98A-1CA6-C346-8430-54211014790E}"/>
              </a:ext>
            </a:extLst>
          </p:cNvPr>
          <p:cNvSpPr/>
          <p:nvPr/>
        </p:nvSpPr>
        <p:spPr>
          <a:xfrm>
            <a:off x="1115616" y="980728"/>
            <a:ext cx="7128792" cy="830997"/>
          </a:xfrm>
          <a:prstGeom prst="rect">
            <a:avLst/>
          </a:prstGeom>
        </p:spPr>
        <p:txBody>
          <a:bodyPr wrap="square">
            <a:spAutoFit/>
          </a:bodyPr>
          <a:lstStyle/>
          <a:p>
            <a:pPr algn="ctr"/>
            <a:r>
              <a:rPr lang="en-US" b="1" dirty="0">
                <a:latin typeface="+mj-lt"/>
              </a:rPr>
              <a:t>Essential Ocean Variables (EOVs) for Biology and Ecosystem</a:t>
            </a:r>
          </a:p>
        </p:txBody>
      </p:sp>
      <p:pic>
        <p:nvPicPr>
          <p:cNvPr id="15" name="Picture 14">
            <a:extLst>
              <a:ext uri="{FF2B5EF4-FFF2-40B4-BE49-F238E27FC236}">
                <a16:creationId xmlns:a16="http://schemas.microsoft.com/office/drawing/2014/main" id="{EBB0FB33-2582-8644-A0D5-2794FF3B8DCF}"/>
              </a:ext>
            </a:extLst>
          </p:cNvPr>
          <p:cNvPicPr>
            <a:picLocks noChangeAspect="1"/>
          </p:cNvPicPr>
          <p:nvPr/>
        </p:nvPicPr>
        <p:blipFill>
          <a:blip r:embed="rId4"/>
          <a:stretch>
            <a:fillRect/>
          </a:stretch>
        </p:blipFill>
        <p:spPr>
          <a:xfrm>
            <a:off x="1187624" y="2009904"/>
            <a:ext cx="6984776" cy="3579336"/>
          </a:xfrm>
          <a:prstGeom prst="rect">
            <a:avLst/>
          </a:prstGeom>
          <a:ln w="28575">
            <a:solidFill>
              <a:schemeClr val="bg1">
                <a:lumMod val="50000"/>
              </a:schemeClr>
            </a:solidFill>
          </a:ln>
        </p:spPr>
      </p:pic>
      <p:sp>
        <p:nvSpPr>
          <p:cNvPr id="7" name="Rectangle 6">
            <a:extLst>
              <a:ext uri="{FF2B5EF4-FFF2-40B4-BE49-F238E27FC236}">
                <a16:creationId xmlns:a16="http://schemas.microsoft.com/office/drawing/2014/main" id="{8C020C5A-FC63-7846-9842-AAC946C8819B}"/>
              </a:ext>
            </a:extLst>
          </p:cNvPr>
          <p:cNvSpPr/>
          <p:nvPr/>
        </p:nvSpPr>
        <p:spPr>
          <a:xfrm>
            <a:off x="755576" y="5733256"/>
            <a:ext cx="7776864" cy="830997"/>
          </a:xfrm>
          <a:prstGeom prst="rect">
            <a:avLst/>
          </a:prstGeom>
        </p:spPr>
        <p:txBody>
          <a:bodyPr wrap="square">
            <a:spAutoFit/>
          </a:bodyPr>
          <a:lstStyle/>
          <a:p>
            <a:pPr algn="ctr"/>
            <a:r>
              <a:rPr lang="en-US" b="1" dirty="0">
                <a:latin typeface="+mj-lt"/>
              </a:rPr>
              <a:t>Should we now consider human pressure EOVs, e.g. Noise, Marine debris/plastics, and how? </a:t>
            </a:r>
          </a:p>
        </p:txBody>
      </p:sp>
    </p:spTree>
    <p:extLst>
      <p:ext uri="{BB962C8B-B14F-4D97-AF65-F5344CB8AC3E}">
        <p14:creationId xmlns:p14="http://schemas.microsoft.com/office/powerpoint/2010/main" val="79432813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625475"/>
          </a:xfrm>
          <a:prstGeom prst="rect">
            <a:avLst/>
          </a:prstGeom>
          <a:solidFill>
            <a:schemeClr val="bg1">
              <a:lumMod val="85000"/>
            </a:schemeClr>
          </a:solidFill>
        </p:spPr>
        <p:txBody>
          <a:bodyPr/>
          <a:lst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a:lstStyle>
          <a:p>
            <a:pPr algn="ctr"/>
            <a:r>
              <a:rPr lang="en-US" altLang="en-US" sz="2800" b="1" kern="0" dirty="0">
                <a:solidFill>
                  <a:schemeClr val="tx1"/>
                </a:solidFill>
                <a:latin typeface="Arial" panose="020B0604020202020204" pitchFamily="34" charset="0"/>
                <a:cs typeface="Arial" panose="020B0604020202020204" pitchFamily="34" charset="0"/>
              </a:rPr>
              <a:t> Human Pressure EOVs: Starting Point</a:t>
            </a:r>
          </a:p>
        </p:txBody>
      </p:sp>
      <p:sp>
        <p:nvSpPr>
          <p:cNvPr id="9" name="Title 1"/>
          <p:cNvSpPr txBox="1">
            <a:spLocks/>
          </p:cNvSpPr>
          <p:nvPr/>
        </p:nvSpPr>
        <p:spPr>
          <a:xfrm>
            <a:off x="395536" y="4797152"/>
            <a:ext cx="8352928" cy="936104"/>
          </a:xfrm>
          <a:prstGeom prst="rect">
            <a:avLst/>
          </a:prstGeom>
          <a:solidFill>
            <a:schemeClr val="accent1"/>
          </a:solidFill>
        </p:spPr>
        <p:txBody>
          <a:bodyPr/>
          <a:lst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a:lstStyle>
          <a:p>
            <a:r>
              <a:rPr lang="en-US" sz="2400" b="1" kern="0" dirty="0">
                <a:solidFill>
                  <a:schemeClr val="tx1"/>
                </a:solidFill>
                <a:latin typeface="Arial" panose="020B0604020202020204" pitchFamily="34" charset="0"/>
                <a:cs typeface="Arial" panose="020B0604020202020204" pitchFamily="34" charset="0"/>
              </a:rPr>
              <a:t>HOW can GOOS collaborate with, contribute to Marine Plastics research community to benefit society?</a:t>
            </a:r>
          </a:p>
        </p:txBody>
      </p:sp>
      <p:sp>
        <p:nvSpPr>
          <p:cNvPr id="2" name="Rectangle 1">
            <a:extLst>
              <a:ext uri="{FF2B5EF4-FFF2-40B4-BE49-F238E27FC236}">
                <a16:creationId xmlns:a16="http://schemas.microsoft.com/office/drawing/2014/main" id="{7F060256-AE92-9749-B1B0-01640562BA9C}"/>
              </a:ext>
            </a:extLst>
          </p:cNvPr>
          <p:cNvSpPr/>
          <p:nvPr/>
        </p:nvSpPr>
        <p:spPr>
          <a:xfrm>
            <a:off x="323528" y="1052736"/>
            <a:ext cx="8496944" cy="1631216"/>
          </a:xfrm>
          <a:prstGeom prst="rect">
            <a:avLst/>
          </a:prstGeom>
        </p:spPr>
        <p:txBody>
          <a:bodyPr wrap="square">
            <a:spAutoFit/>
          </a:bodyPr>
          <a:lstStyle/>
          <a:p>
            <a:r>
              <a:rPr lang="en-US" sz="2000" dirty="0">
                <a:latin typeface="Helvetica" pitchFamily="2" charset="0"/>
              </a:rPr>
              <a:t>GOOS will identify whether the sustained monitoring of human pressures (like marine plastics) is being addressed independently (</a:t>
            </a:r>
            <a:r>
              <a:rPr lang="en-US" sz="2000" dirty="0" err="1">
                <a:latin typeface="Helvetica" pitchFamily="2" charset="0"/>
              </a:rPr>
              <a:t>eg.</a:t>
            </a:r>
            <a:r>
              <a:rPr lang="en-US" sz="2000" dirty="0">
                <a:latin typeface="Helvetica" pitchFamily="2" charset="0"/>
              </a:rPr>
              <a:t> through GESAMP), and link to those initiatives, providing (non-financial) support for global uptake, coordination and consistency where needed and possible.</a:t>
            </a:r>
            <a:endParaRPr lang="en-US" sz="2000" dirty="0">
              <a:effectLst/>
              <a:latin typeface="Helvetica" pitchFamily="2" charset="0"/>
            </a:endParaRPr>
          </a:p>
        </p:txBody>
      </p:sp>
      <p:sp>
        <p:nvSpPr>
          <p:cNvPr id="3" name="Rectangle 2">
            <a:extLst>
              <a:ext uri="{FF2B5EF4-FFF2-40B4-BE49-F238E27FC236}">
                <a16:creationId xmlns:a16="http://schemas.microsoft.com/office/drawing/2014/main" id="{F82911D7-AFF8-4A4D-BC74-72D015F49193}"/>
              </a:ext>
            </a:extLst>
          </p:cNvPr>
          <p:cNvSpPr/>
          <p:nvPr/>
        </p:nvSpPr>
        <p:spPr>
          <a:xfrm>
            <a:off x="323528" y="2852936"/>
            <a:ext cx="8280920" cy="1631216"/>
          </a:xfrm>
          <a:prstGeom prst="rect">
            <a:avLst/>
          </a:prstGeom>
        </p:spPr>
        <p:txBody>
          <a:bodyPr wrap="square">
            <a:spAutoFit/>
          </a:bodyPr>
          <a:lstStyle/>
          <a:p>
            <a:r>
              <a:rPr lang="en-US" sz="2000" dirty="0">
                <a:latin typeface="Arial" pitchFamily="-1" charset="0"/>
                <a:cs typeface="ＭＳ Ｐゴシック" pitchFamily="-1" charset="-128"/>
              </a:rPr>
              <a:t>The GOOS </a:t>
            </a:r>
            <a:r>
              <a:rPr lang="en-US" sz="2000" dirty="0" err="1">
                <a:latin typeface="Arial" pitchFamily="-1" charset="0"/>
                <a:cs typeface="ＭＳ Ｐゴシック" pitchFamily="-1" charset="-128"/>
              </a:rPr>
              <a:t>BioEco</a:t>
            </a:r>
            <a:r>
              <a:rPr lang="en-US" sz="2000" dirty="0">
                <a:latin typeface="Arial" pitchFamily="-1" charset="0"/>
                <a:cs typeface="ＭＳ Ｐゴシック" pitchFamily="-1" charset="-128"/>
              </a:rPr>
              <a:t> panel stresses the need to be clear what key question are to be addressed by sustained monitoring, for example how important is it to monitor the origins of marine plastics as</a:t>
            </a:r>
          </a:p>
          <a:p>
            <a:r>
              <a:rPr lang="en-US" sz="2000" dirty="0">
                <a:latin typeface="Arial" pitchFamily="-1" charset="0"/>
                <a:cs typeface="ＭＳ Ｐゴシック" pitchFamily="-1" charset="-128"/>
              </a:rPr>
              <a:t>well as their distribution in the oceans, for helping society to solve the problems.</a:t>
            </a:r>
          </a:p>
        </p:txBody>
      </p:sp>
    </p:spTree>
    <p:extLst>
      <p:ext uri="{BB962C8B-B14F-4D97-AF65-F5344CB8AC3E}">
        <p14:creationId xmlns:p14="http://schemas.microsoft.com/office/powerpoint/2010/main" val="35448366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66221-BD5C-447A-B121-87BC0200A9B4}"/>
              </a:ext>
            </a:extLst>
          </p:cNvPr>
          <p:cNvPicPr/>
          <p:nvPr/>
        </p:nvPicPr>
        <p:blipFill>
          <a:blip r:embed="rId3"/>
          <a:stretch>
            <a:fillRect/>
          </a:stretch>
        </p:blipFill>
        <p:spPr>
          <a:xfrm>
            <a:off x="0" y="476672"/>
            <a:ext cx="9144000" cy="6120680"/>
          </a:xfrm>
          <a:prstGeom prst="rect">
            <a:avLst/>
          </a:prstGeom>
        </p:spPr>
      </p:pic>
      <p:sp>
        <p:nvSpPr>
          <p:cNvPr id="3" name="TextBox 2">
            <a:extLst>
              <a:ext uri="{FF2B5EF4-FFF2-40B4-BE49-F238E27FC236}">
                <a16:creationId xmlns:a16="http://schemas.microsoft.com/office/drawing/2014/main" id="{2AF09178-3B59-D541-A6C0-F70AD818FF6A}"/>
              </a:ext>
            </a:extLst>
          </p:cNvPr>
          <p:cNvSpPr txBox="1"/>
          <p:nvPr/>
        </p:nvSpPr>
        <p:spPr>
          <a:xfrm>
            <a:off x="3164" y="0"/>
            <a:ext cx="9140836" cy="523220"/>
          </a:xfrm>
          <a:prstGeom prst="rect">
            <a:avLst/>
          </a:prstGeom>
          <a:solidFill>
            <a:schemeClr val="bg1">
              <a:lumMod val="85000"/>
            </a:schemeClr>
          </a:solidFill>
        </p:spPr>
        <p:txBody>
          <a:bodyPr wrap="square">
            <a:spAutoFit/>
          </a:bodyPr>
          <a:lstStyle/>
          <a:p>
            <a:pPr algn="ctr">
              <a:defRPr/>
            </a:pPr>
            <a:r>
              <a:rPr lang="en-AU" sz="2800" b="1" dirty="0">
                <a:cs typeface="Arial" panose="020B0604020202020204" pitchFamily="34" charset="0"/>
              </a:rPr>
              <a:t> GOOS Strategic Map to address “phenomena” </a:t>
            </a:r>
          </a:p>
        </p:txBody>
      </p:sp>
      <p:sp>
        <p:nvSpPr>
          <p:cNvPr id="4" name="TextBox 3">
            <a:extLst>
              <a:ext uri="{FF2B5EF4-FFF2-40B4-BE49-F238E27FC236}">
                <a16:creationId xmlns:a16="http://schemas.microsoft.com/office/drawing/2014/main" id="{AAA35C13-E7F6-064D-97E3-C0FF1CC4ACA1}"/>
              </a:ext>
            </a:extLst>
          </p:cNvPr>
          <p:cNvSpPr txBox="1"/>
          <p:nvPr/>
        </p:nvSpPr>
        <p:spPr>
          <a:xfrm>
            <a:off x="3779912" y="1484784"/>
            <a:ext cx="1728192" cy="830997"/>
          </a:xfrm>
          <a:prstGeom prst="rect">
            <a:avLst/>
          </a:prstGeom>
          <a:noFill/>
        </p:spPr>
        <p:txBody>
          <a:bodyPr wrap="square" rtlCol="0">
            <a:spAutoFit/>
          </a:bodyPr>
          <a:lstStyle/>
          <a:p>
            <a:r>
              <a:rPr lang="en-GB" dirty="0"/>
              <a:t>Coral bleaching</a:t>
            </a:r>
          </a:p>
        </p:txBody>
      </p:sp>
    </p:spTree>
    <p:extLst>
      <p:ext uri="{BB962C8B-B14F-4D97-AF65-F5344CB8AC3E}">
        <p14:creationId xmlns:p14="http://schemas.microsoft.com/office/powerpoint/2010/main" val="254588754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1BB65F-383B-4485-8682-1C82D82876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87506"/>
            <a:ext cx="9144000" cy="2689412"/>
          </a:xfrm>
          <a:prstGeom prst="rect">
            <a:avLst/>
          </a:prstGeom>
        </p:spPr>
      </p:pic>
      <p:sp>
        <p:nvSpPr>
          <p:cNvPr id="2" name="Title 1"/>
          <p:cNvSpPr>
            <a:spLocks noGrp="1"/>
          </p:cNvSpPr>
          <p:nvPr>
            <p:ph type="title"/>
          </p:nvPr>
        </p:nvSpPr>
        <p:spPr>
          <a:xfrm>
            <a:off x="1508" y="0"/>
            <a:ext cx="9142492" cy="908720"/>
          </a:xfrm>
          <a:solidFill>
            <a:srgbClr val="FFC819"/>
          </a:solidFill>
        </p:spPr>
        <p:txBody>
          <a:bodyPr>
            <a:normAutofit/>
          </a:bodyPr>
          <a:lstStyle/>
          <a:p>
            <a:pPr algn="ctr"/>
            <a:r>
              <a:rPr lang="en-US" sz="3600" b="1" dirty="0">
                <a:solidFill>
                  <a:schemeClr val="bg1"/>
                </a:solidFill>
              </a:rPr>
              <a:t>  OceanObs’19</a:t>
            </a:r>
          </a:p>
        </p:txBody>
      </p:sp>
      <p:sp>
        <p:nvSpPr>
          <p:cNvPr id="3" name="Content Placeholder 2"/>
          <p:cNvSpPr>
            <a:spLocks noGrp="1"/>
          </p:cNvSpPr>
          <p:nvPr>
            <p:ph idx="1"/>
          </p:nvPr>
        </p:nvSpPr>
        <p:spPr>
          <a:xfrm>
            <a:off x="161363" y="1281953"/>
            <a:ext cx="6078071" cy="1407459"/>
          </a:xfrm>
        </p:spPr>
        <p:txBody>
          <a:bodyPr>
            <a:noAutofit/>
          </a:bodyPr>
          <a:lstStyle/>
          <a:p>
            <a:pPr marL="0" indent="0">
              <a:buNone/>
            </a:pPr>
            <a:r>
              <a:rPr lang="en-US" sz="2800" b="1" dirty="0">
                <a:solidFill>
                  <a:schemeClr val="bg1"/>
                </a:solidFill>
                <a:effectLst>
                  <a:glow rad="304800">
                    <a:schemeClr val="tx2">
                      <a:lumMod val="50000"/>
                      <a:alpha val="40000"/>
                    </a:schemeClr>
                  </a:glow>
                </a:effectLst>
              </a:rPr>
              <a:t>Honolulu Convention Center</a:t>
            </a:r>
          </a:p>
          <a:p>
            <a:pPr marL="0" indent="0">
              <a:buNone/>
            </a:pPr>
            <a:r>
              <a:rPr lang="en-US" sz="2800" b="1" dirty="0">
                <a:solidFill>
                  <a:schemeClr val="bg1"/>
                </a:solidFill>
                <a:effectLst>
                  <a:glow rad="304800">
                    <a:schemeClr val="tx2">
                      <a:lumMod val="50000"/>
                      <a:alpha val="40000"/>
                    </a:schemeClr>
                  </a:glow>
                </a:effectLst>
              </a:rPr>
              <a:t>16-20 September 2019</a:t>
            </a:r>
            <a:endParaRPr lang="en-US" sz="2800" b="1" dirty="0">
              <a:effectLst>
                <a:glow rad="304800">
                  <a:schemeClr val="tx2">
                    <a:lumMod val="50000"/>
                    <a:alpha val="40000"/>
                  </a:schemeClr>
                </a:glow>
              </a:effectLst>
            </a:endParaRPr>
          </a:p>
          <a:p>
            <a:endParaRPr lang="en-US" sz="2800" b="1" dirty="0">
              <a:effectLst>
                <a:glow rad="304800">
                  <a:schemeClr val="tx2">
                    <a:lumMod val="50000"/>
                    <a:alpha val="40000"/>
                  </a:schemeClr>
                </a:glow>
              </a:effectLst>
            </a:endParaRPr>
          </a:p>
        </p:txBody>
      </p:sp>
      <p:sp>
        <p:nvSpPr>
          <p:cNvPr id="7" name="Content Placeholder 2">
            <a:extLst>
              <a:ext uri="{FF2B5EF4-FFF2-40B4-BE49-F238E27FC236}">
                <a16:creationId xmlns:a16="http://schemas.microsoft.com/office/drawing/2014/main" id="{310B7AC2-A38F-4A48-ABEB-5750A483ACA2}"/>
              </a:ext>
            </a:extLst>
          </p:cNvPr>
          <p:cNvSpPr txBox="1">
            <a:spLocks/>
          </p:cNvSpPr>
          <p:nvPr/>
        </p:nvSpPr>
        <p:spPr>
          <a:xfrm>
            <a:off x="152400" y="3886200"/>
            <a:ext cx="8763000" cy="9993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16445F"/>
                </a:solidFill>
                <a:latin typeface="Helvetica"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6445F"/>
                </a:solidFill>
                <a:latin typeface="Helvetica"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6445F"/>
                </a:solidFill>
                <a:latin typeface="Helvetica"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6445F"/>
                </a:solidFill>
                <a:latin typeface="Helvetica"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6445F"/>
                </a:solidFill>
                <a:latin typeface="Helvetica"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600" dirty="0"/>
          </a:p>
        </p:txBody>
      </p:sp>
      <p:sp>
        <p:nvSpPr>
          <p:cNvPr id="8" name="Content Placeholder 2">
            <a:extLst>
              <a:ext uri="{FF2B5EF4-FFF2-40B4-BE49-F238E27FC236}">
                <a16:creationId xmlns:a16="http://schemas.microsoft.com/office/drawing/2014/main" id="{5C99631F-0D1D-634B-881E-3366950BA230}"/>
              </a:ext>
            </a:extLst>
          </p:cNvPr>
          <p:cNvSpPr txBox="1">
            <a:spLocks/>
          </p:cNvSpPr>
          <p:nvPr/>
        </p:nvSpPr>
        <p:spPr>
          <a:xfrm>
            <a:off x="139338" y="4761411"/>
            <a:ext cx="8763000" cy="2743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16445F"/>
                </a:solidFill>
                <a:latin typeface="Helvetica"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6445F"/>
                </a:solidFill>
                <a:latin typeface="Helvetica"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6445F"/>
                </a:solidFill>
                <a:latin typeface="Helvetica"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6445F"/>
                </a:solidFill>
                <a:latin typeface="Helvetica"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6445F"/>
                </a:solidFill>
                <a:latin typeface="Helvetica"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600" dirty="0"/>
          </a:p>
        </p:txBody>
      </p:sp>
      <p:pic>
        <p:nvPicPr>
          <p:cNvPr id="10" name="Picture 9">
            <a:extLst>
              <a:ext uri="{FF2B5EF4-FFF2-40B4-BE49-F238E27FC236}">
                <a16:creationId xmlns:a16="http://schemas.microsoft.com/office/drawing/2014/main" id="{30741869-F149-2B43-837E-3E68F7A65E2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17"/>
          <a:stretch/>
        </p:blipFill>
        <p:spPr>
          <a:xfrm>
            <a:off x="-1" y="3560619"/>
            <a:ext cx="9287436" cy="3297381"/>
          </a:xfrm>
          <a:prstGeom prst="rect">
            <a:avLst/>
          </a:prstGeom>
        </p:spPr>
      </p:pic>
      <p:sp>
        <p:nvSpPr>
          <p:cNvPr id="9" name="Content Placeholder 2">
            <a:extLst>
              <a:ext uri="{FF2B5EF4-FFF2-40B4-BE49-F238E27FC236}">
                <a16:creationId xmlns:a16="http://schemas.microsoft.com/office/drawing/2014/main" id="{8400BCDA-BAE8-FD49-96F2-79C13A5DE1D1}"/>
              </a:ext>
            </a:extLst>
          </p:cNvPr>
          <p:cNvSpPr txBox="1">
            <a:spLocks/>
          </p:cNvSpPr>
          <p:nvPr/>
        </p:nvSpPr>
        <p:spPr>
          <a:xfrm>
            <a:off x="3891455" y="3978166"/>
            <a:ext cx="4889938" cy="1981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16445F"/>
                </a:solidFill>
                <a:latin typeface="Helvetica"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6445F"/>
                </a:solidFill>
                <a:latin typeface="Helvetica"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6445F"/>
                </a:solidFill>
                <a:latin typeface="Helvetica"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6445F"/>
                </a:solidFill>
                <a:latin typeface="Helvetica"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6445F"/>
                </a:solidFill>
                <a:latin typeface="Helvetica"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400" b="1" dirty="0">
              <a:solidFill>
                <a:schemeClr val="bg1"/>
              </a:solidFill>
              <a:effectLst>
                <a:glow rad="304800">
                  <a:schemeClr val="tx2">
                    <a:lumMod val="50000"/>
                    <a:alpha val="40000"/>
                  </a:schemeClr>
                </a:glow>
              </a:effectLst>
            </a:endParaRPr>
          </a:p>
        </p:txBody>
      </p:sp>
      <p:pic>
        <p:nvPicPr>
          <p:cNvPr id="4" name="Picture 3">
            <a:extLst>
              <a:ext uri="{FF2B5EF4-FFF2-40B4-BE49-F238E27FC236}">
                <a16:creationId xmlns:a16="http://schemas.microsoft.com/office/drawing/2014/main" id="{B35C2242-A3DB-9843-AA2E-44E9805E117C}"/>
              </a:ext>
            </a:extLst>
          </p:cNvPr>
          <p:cNvPicPr>
            <a:picLocks noChangeAspect="1"/>
          </p:cNvPicPr>
          <p:nvPr/>
        </p:nvPicPr>
        <p:blipFill>
          <a:blip r:embed="rId5"/>
          <a:stretch>
            <a:fillRect/>
          </a:stretch>
        </p:blipFill>
        <p:spPr>
          <a:xfrm>
            <a:off x="1308100" y="1631950"/>
            <a:ext cx="6527800" cy="3594100"/>
          </a:xfrm>
          <a:prstGeom prst="rect">
            <a:avLst/>
          </a:prstGeom>
        </p:spPr>
      </p:pic>
      <p:sp>
        <p:nvSpPr>
          <p:cNvPr id="11" name="Content Placeholder 2">
            <a:extLst>
              <a:ext uri="{FF2B5EF4-FFF2-40B4-BE49-F238E27FC236}">
                <a16:creationId xmlns:a16="http://schemas.microsoft.com/office/drawing/2014/main" id="{169B9E29-4FD4-094F-8D95-0BBB179727FA}"/>
              </a:ext>
            </a:extLst>
          </p:cNvPr>
          <p:cNvSpPr txBox="1">
            <a:spLocks/>
          </p:cNvSpPr>
          <p:nvPr/>
        </p:nvSpPr>
        <p:spPr bwMode="auto">
          <a:xfrm>
            <a:off x="3959425" y="4509120"/>
            <a:ext cx="5184575" cy="1728192"/>
          </a:xfrm>
          <a:prstGeom prst="rect">
            <a:avLst/>
          </a:prstGeom>
          <a:noFill/>
          <a:ln w="9525">
            <a:noFill/>
            <a:miter lim="800000"/>
            <a:headEnd/>
            <a:tailEnd/>
          </a:ln>
        </p:spPr>
        <p:txBody>
          <a:bodyPr vert="horz" wrap="square" lIns="91439" tIns="45719" rIns="91439" bIns="45719" numCol="1" anchor="t" anchorCtr="0" compatLnSpc="1">
            <a:prstTxWarp prst="textNoShape">
              <a:avLst/>
            </a:prstTxWarp>
            <a:noAutofit/>
          </a:bodyPr>
          <a:lst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a:lstStyle>
          <a:p>
            <a:pPr marL="0" indent="0">
              <a:buFontTx/>
              <a:buNone/>
            </a:pPr>
            <a:r>
              <a:rPr lang="en-US" sz="2800" b="1" kern="0" dirty="0">
                <a:solidFill>
                  <a:schemeClr val="bg1"/>
                </a:solidFill>
                <a:effectLst>
                  <a:glow rad="304800">
                    <a:schemeClr val="tx2">
                      <a:lumMod val="50000"/>
                      <a:alpha val="40000"/>
                    </a:schemeClr>
                  </a:glow>
                </a:effectLst>
              </a:rPr>
              <a:t>Community White Paper on Marine Debris observation out look, by N. </a:t>
            </a:r>
            <a:r>
              <a:rPr lang="en-US" sz="2800" b="1" kern="0" dirty="0" err="1">
                <a:solidFill>
                  <a:schemeClr val="bg1"/>
                </a:solidFill>
                <a:effectLst>
                  <a:glow rad="304800">
                    <a:schemeClr val="tx2">
                      <a:lumMod val="50000"/>
                      <a:alpha val="40000"/>
                    </a:schemeClr>
                  </a:glow>
                </a:effectLst>
              </a:rPr>
              <a:t>Maximenko</a:t>
            </a:r>
            <a:r>
              <a:rPr lang="en-US" sz="2800" b="1" kern="0" dirty="0">
                <a:solidFill>
                  <a:schemeClr val="bg1"/>
                </a:solidFill>
                <a:effectLst>
                  <a:glow rad="304800">
                    <a:schemeClr val="tx2">
                      <a:lumMod val="50000"/>
                      <a:alpha val="40000"/>
                    </a:schemeClr>
                  </a:glow>
                </a:effectLst>
              </a:rPr>
              <a:t> et al. </a:t>
            </a:r>
          </a:p>
        </p:txBody>
      </p:sp>
    </p:spTree>
    <p:extLst>
      <p:ext uri="{BB962C8B-B14F-4D97-AF65-F5344CB8AC3E}">
        <p14:creationId xmlns:p14="http://schemas.microsoft.com/office/powerpoint/2010/main" val="20507534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30EFB65-0602-A544-8B92-5C3724E1B6F8}"/>
              </a:ext>
            </a:extLst>
          </p:cNvPr>
          <p:cNvSpPr/>
          <p:nvPr/>
        </p:nvSpPr>
        <p:spPr>
          <a:xfrm>
            <a:off x="0" y="0"/>
            <a:ext cx="9144000" cy="8092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dirty="0"/>
          </a:p>
        </p:txBody>
      </p:sp>
      <p:sp>
        <p:nvSpPr>
          <p:cNvPr id="2" name="TextBox 1"/>
          <p:cNvSpPr txBox="1"/>
          <p:nvPr/>
        </p:nvSpPr>
        <p:spPr>
          <a:xfrm>
            <a:off x="755576" y="188640"/>
            <a:ext cx="6122189" cy="433196"/>
          </a:xfrm>
          <a:prstGeom prst="rect">
            <a:avLst/>
          </a:prstGeom>
          <a:noFill/>
        </p:spPr>
        <p:txBody>
          <a:bodyPr wrap="none" rtlCol="0">
            <a:spAutoFit/>
          </a:bodyPr>
          <a:lstStyle/>
          <a:p>
            <a:r>
              <a:rPr lang="en-US" sz="2215" b="1" dirty="0">
                <a:solidFill>
                  <a:schemeClr val="bg1"/>
                </a:solidFill>
                <a:cs typeface="Arial" panose="020B0604020202020204" pitchFamily="34" charset="0"/>
              </a:rPr>
              <a:t>Marine Debris/Plastic Projects of JAMSTEC </a:t>
            </a:r>
          </a:p>
        </p:txBody>
      </p:sp>
      <p:sp>
        <p:nvSpPr>
          <p:cNvPr id="3" name="TextBox 2"/>
          <p:cNvSpPr txBox="1"/>
          <p:nvPr/>
        </p:nvSpPr>
        <p:spPr>
          <a:xfrm>
            <a:off x="251520" y="2132856"/>
            <a:ext cx="8591455" cy="461665"/>
          </a:xfrm>
          <a:prstGeom prst="rect">
            <a:avLst/>
          </a:prstGeom>
          <a:noFill/>
        </p:spPr>
        <p:txBody>
          <a:bodyPr wrap="none" rtlCol="0">
            <a:spAutoFit/>
          </a:bodyPr>
          <a:lstStyle/>
          <a:p>
            <a:r>
              <a:rPr lang="en-US" dirty="0">
                <a:cs typeface="Arial" panose="020B0604020202020204" pitchFamily="34" charset="0"/>
              </a:rPr>
              <a:t>Marine Plastics Research Group to be launched in April 2019 </a:t>
            </a:r>
          </a:p>
        </p:txBody>
      </p:sp>
      <p:sp>
        <p:nvSpPr>
          <p:cNvPr id="19" name="TextBox 18"/>
          <p:cNvSpPr txBox="1"/>
          <p:nvPr/>
        </p:nvSpPr>
        <p:spPr>
          <a:xfrm>
            <a:off x="7092759" y="116632"/>
            <a:ext cx="1604927" cy="376385"/>
          </a:xfrm>
          <a:prstGeom prst="rect">
            <a:avLst/>
          </a:prstGeom>
          <a:noFill/>
        </p:spPr>
        <p:txBody>
          <a:bodyPr wrap="none" rtlCol="0">
            <a:spAutoFit/>
          </a:bodyPr>
          <a:lstStyle/>
          <a:p>
            <a:r>
              <a:rPr lang="en-US" sz="1846" b="1" dirty="0">
                <a:solidFill>
                  <a:schemeClr val="bg1"/>
                </a:solidFill>
                <a:cs typeface="Arial" panose="020B0604020202020204" pitchFamily="34" charset="0"/>
              </a:rPr>
              <a:t>Sanae Chiba</a:t>
            </a:r>
          </a:p>
        </p:txBody>
      </p:sp>
      <p:pic>
        <p:nvPicPr>
          <p:cNvPr id="22" name="Picture 21">
            <a:extLst>
              <a:ext uri="{FF2B5EF4-FFF2-40B4-BE49-F238E27FC236}">
                <a16:creationId xmlns:a16="http://schemas.microsoft.com/office/drawing/2014/main" id="{D4E16CB2-5270-3441-8329-9F4184F998AC}"/>
              </a:ext>
            </a:extLst>
          </p:cNvPr>
          <p:cNvPicPr>
            <a:picLocks noChangeAspect="1"/>
          </p:cNvPicPr>
          <p:nvPr/>
        </p:nvPicPr>
        <p:blipFill>
          <a:blip r:embed="rId3"/>
          <a:stretch>
            <a:fillRect/>
          </a:stretch>
        </p:blipFill>
        <p:spPr>
          <a:xfrm>
            <a:off x="28600" y="125743"/>
            <a:ext cx="705855" cy="705855"/>
          </a:xfrm>
          <a:prstGeom prst="rect">
            <a:avLst/>
          </a:prstGeom>
        </p:spPr>
      </p:pic>
      <p:sp>
        <p:nvSpPr>
          <p:cNvPr id="37" name="TextBox 36">
            <a:extLst>
              <a:ext uri="{FF2B5EF4-FFF2-40B4-BE49-F238E27FC236}">
                <a16:creationId xmlns:a16="http://schemas.microsoft.com/office/drawing/2014/main" id="{78919824-6D33-0946-ABB0-525A4EF8A084}"/>
              </a:ext>
            </a:extLst>
          </p:cNvPr>
          <p:cNvSpPr txBox="1"/>
          <p:nvPr/>
        </p:nvSpPr>
        <p:spPr>
          <a:xfrm>
            <a:off x="6649148" y="464481"/>
            <a:ext cx="1398140" cy="319639"/>
          </a:xfrm>
          <a:prstGeom prst="rect">
            <a:avLst/>
          </a:prstGeom>
          <a:noFill/>
        </p:spPr>
        <p:txBody>
          <a:bodyPr wrap="none" rtlCol="0">
            <a:spAutoFit/>
          </a:bodyPr>
          <a:lstStyle/>
          <a:p>
            <a:r>
              <a:rPr lang="en-US" sz="1477" b="1" dirty="0">
                <a:solidFill>
                  <a:srgbClr val="FFFF00"/>
                </a:solidFill>
                <a:cs typeface="Arial" panose="020B0604020202020204" pitchFamily="34" charset="0"/>
              </a:rPr>
              <a:t>OceanObs’19</a:t>
            </a:r>
          </a:p>
        </p:txBody>
      </p:sp>
      <p:sp>
        <p:nvSpPr>
          <p:cNvPr id="40" name="TextBox 39">
            <a:extLst>
              <a:ext uri="{FF2B5EF4-FFF2-40B4-BE49-F238E27FC236}">
                <a16:creationId xmlns:a16="http://schemas.microsoft.com/office/drawing/2014/main" id="{215C83D3-B89C-224F-A57D-AEEE71CA780C}"/>
              </a:ext>
            </a:extLst>
          </p:cNvPr>
          <p:cNvSpPr txBox="1"/>
          <p:nvPr/>
        </p:nvSpPr>
        <p:spPr>
          <a:xfrm>
            <a:off x="7953029" y="457231"/>
            <a:ext cx="1205779" cy="319639"/>
          </a:xfrm>
          <a:prstGeom prst="rect">
            <a:avLst/>
          </a:prstGeom>
          <a:noFill/>
        </p:spPr>
        <p:txBody>
          <a:bodyPr wrap="none" rtlCol="0">
            <a:spAutoFit/>
          </a:bodyPr>
          <a:lstStyle/>
          <a:p>
            <a:r>
              <a:rPr lang="en-US" sz="1477" b="1" dirty="0">
                <a:solidFill>
                  <a:srgbClr val="FFFF00"/>
                </a:solidFill>
                <a:cs typeface="Arial" panose="020B0604020202020204" pitchFamily="34" charset="0"/>
              </a:rPr>
              <a:t>GOOS-BEP</a:t>
            </a:r>
          </a:p>
        </p:txBody>
      </p:sp>
      <p:sp>
        <p:nvSpPr>
          <p:cNvPr id="29" name="TextBox 28">
            <a:extLst>
              <a:ext uri="{FF2B5EF4-FFF2-40B4-BE49-F238E27FC236}">
                <a16:creationId xmlns:a16="http://schemas.microsoft.com/office/drawing/2014/main" id="{A51611DA-44FC-9E47-84CC-C5CA1A23FEC8}"/>
              </a:ext>
            </a:extLst>
          </p:cNvPr>
          <p:cNvSpPr txBox="1"/>
          <p:nvPr/>
        </p:nvSpPr>
        <p:spPr>
          <a:xfrm>
            <a:off x="292917" y="1412776"/>
            <a:ext cx="8836073" cy="523220"/>
          </a:xfrm>
          <a:prstGeom prst="rect">
            <a:avLst/>
          </a:prstGeom>
          <a:noFill/>
        </p:spPr>
        <p:txBody>
          <a:bodyPr wrap="none" rtlCol="0">
            <a:spAutoFit/>
          </a:bodyPr>
          <a:lstStyle/>
          <a:p>
            <a:r>
              <a:rPr lang="en-US" sz="2800" b="1" dirty="0">
                <a:cs typeface="Arial" panose="020B0604020202020204" pitchFamily="34" charset="0"/>
              </a:rPr>
              <a:t>JAMSTEC’S mid-term research plan (FY2019-2025)</a:t>
            </a:r>
          </a:p>
        </p:txBody>
      </p:sp>
      <p:sp>
        <p:nvSpPr>
          <p:cNvPr id="30" name="TextBox 29">
            <a:extLst>
              <a:ext uri="{FF2B5EF4-FFF2-40B4-BE49-F238E27FC236}">
                <a16:creationId xmlns:a16="http://schemas.microsoft.com/office/drawing/2014/main" id="{B79849AB-1CBA-C244-B52C-6DF3D712EF6F}"/>
              </a:ext>
            </a:extLst>
          </p:cNvPr>
          <p:cNvSpPr txBox="1"/>
          <p:nvPr/>
        </p:nvSpPr>
        <p:spPr>
          <a:xfrm>
            <a:off x="2123728" y="2996952"/>
            <a:ext cx="4618572" cy="461665"/>
          </a:xfrm>
          <a:prstGeom prst="rect">
            <a:avLst/>
          </a:prstGeom>
          <a:noFill/>
        </p:spPr>
        <p:txBody>
          <a:bodyPr wrap="none" rtlCol="0">
            <a:spAutoFit/>
          </a:bodyPr>
          <a:lstStyle/>
          <a:p>
            <a:r>
              <a:rPr lang="en-US" dirty="0">
                <a:cs typeface="Arial" panose="020B0604020202020204" pitchFamily="34" charset="0"/>
              </a:rPr>
              <a:t>1. Deep-sea Macro-Debris study</a:t>
            </a:r>
          </a:p>
        </p:txBody>
      </p:sp>
      <p:sp>
        <p:nvSpPr>
          <p:cNvPr id="31" name="TextBox 30">
            <a:extLst>
              <a:ext uri="{FF2B5EF4-FFF2-40B4-BE49-F238E27FC236}">
                <a16:creationId xmlns:a16="http://schemas.microsoft.com/office/drawing/2014/main" id="{5A94C08A-0866-974A-8CE1-A1FF0FC5970A}"/>
              </a:ext>
            </a:extLst>
          </p:cNvPr>
          <p:cNvSpPr txBox="1"/>
          <p:nvPr/>
        </p:nvSpPr>
        <p:spPr>
          <a:xfrm>
            <a:off x="2123728" y="3573016"/>
            <a:ext cx="3760966" cy="461665"/>
          </a:xfrm>
          <a:prstGeom prst="rect">
            <a:avLst/>
          </a:prstGeom>
          <a:noFill/>
        </p:spPr>
        <p:txBody>
          <a:bodyPr wrap="none" rtlCol="0">
            <a:spAutoFit/>
          </a:bodyPr>
          <a:lstStyle/>
          <a:p>
            <a:r>
              <a:rPr lang="en-US" dirty="0">
                <a:cs typeface="Arial" panose="020B0604020202020204" pitchFamily="34" charset="0"/>
              </a:rPr>
              <a:t>2. Microplastics research  </a:t>
            </a:r>
          </a:p>
        </p:txBody>
      </p:sp>
    </p:spTree>
    <p:extLst>
      <p:ext uri="{BB962C8B-B14F-4D97-AF65-F5344CB8AC3E}">
        <p14:creationId xmlns:p14="http://schemas.microsoft.com/office/powerpoint/2010/main" val="11007389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71700" y="4239090"/>
            <a:ext cx="6858762" cy="913963"/>
          </a:xfrm>
          <a:prstGeom prst="rect">
            <a:avLst/>
          </a:prstGeom>
        </p:spPr>
      </p:pic>
      <p:pic>
        <p:nvPicPr>
          <p:cNvPr id="10" name="Picture 9">
            <a:extLst>
              <a:ext uri="{FF2B5EF4-FFF2-40B4-BE49-F238E27FC236}">
                <a16:creationId xmlns:a16="http://schemas.microsoft.com/office/drawing/2014/main" id="{6BE9DB52-B3A2-44FA-8648-AA3EC968D5C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6782" y="4401109"/>
            <a:ext cx="1022900" cy="597488"/>
          </a:xfrm>
          <a:prstGeom prst="rect">
            <a:avLst/>
          </a:prstGeom>
        </p:spPr>
      </p:pic>
      <p:pic>
        <p:nvPicPr>
          <p:cNvPr id="4" name="Picture 3">
            <a:extLst>
              <a:ext uri="{FF2B5EF4-FFF2-40B4-BE49-F238E27FC236}">
                <a16:creationId xmlns:a16="http://schemas.microsoft.com/office/drawing/2014/main" id="{447849AA-86EF-4D82-8F30-E6908F8017A5}"/>
              </a:ext>
            </a:extLst>
          </p:cNvPr>
          <p:cNvPicPr>
            <a:picLocks noChangeAspect="1"/>
          </p:cNvPicPr>
          <p:nvPr/>
        </p:nvPicPr>
        <p:blipFill>
          <a:blip r:embed="rId5"/>
          <a:stretch>
            <a:fillRect/>
          </a:stretch>
        </p:blipFill>
        <p:spPr>
          <a:xfrm>
            <a:off x="0" y="5906430"/>
            <a:ext cx="9224290" cy="951570"/>
          </a:xfrm>
          <a:prstGeom prst="rect">
            <a:avLst/>
          </a:prstGeom>
        </p:spPr>
      </p:pic>
      <p:sp>
        <p:nvSpPr>
          <p:cNvPr id="8" name="Content Placeholder 2"/>
          <p:cNvSpPr txBox="1">
            <a:spLocks/>
          </p:cNvSpPr>
          <p:nvPr/>
        </p:nvSpPr>
        <p:spPr>
          <a:xfrm>
            <a:off x="5436096" y="1818379"/>
            <a:ext cx="3707904" cy="1699169"/>
          </a:xfrm>
          <a:prstGeom prst="rect">
            <a:avLst/>
          </a:prstGeom>
        </p:spPr>
        <p:txBody>
          <a:bodyPr/>
          <a:lst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a:lstStyle>
          <a:p>
            <a:pPr marL="0" indent="0">
              <a:buNone/>
            </a:pPr>
            <a:r>
              <a:rPr lang="en-US" altLang="en-US" sz="1200" i="1" kern="0" dirty="0"/>
              <a:t>Valerie Allain – Pacific Community – New Caledonia</a:t>
            </a:r>
          </a:p>
          <a:p>
            <a:pPr marL="0" indent="0">
              <a:buNone/>
            </a:pPr>
            <a:r>
              <a:rPr lang="en-US" altLang="en-US" sz="1200" i="1" kern="0" dirty="0"/>
              <a:t>Sonia Batten – SAHFOS - Canada</a:t>
            </a:r>
          </a:p>
          <a:p>
            <a:pPr marL="0" indent="0">
              <a:buNone/>
            </a:pPr>
            <a:r>
              <a:rPr lang="en-US" altLang="en-US" sz="1200" i="1" kern="0" dirty="0"/>
              <a:t>Lisandro Benedetti-</a:t>
            </a:r>
            <a:r>
              <a:rPr lang="en-US" altLang="en-US" sz="1200" i="1" kern="0" dirty="0" err="1"/>
              <a:t>Cechi</a:t>
            </a:r>
            <a:r>
              <a:rPr lang="en-US" altLang="en-US" sz="1200" i="1" kern="0" dirty="0"/>
              <a:t> –UP - Italy</a:t>
            </a:r>
          </a:p>
          <a:p>
            <a:pPr marL="0" indent="0">
              <a:buNone/>
            </a:pPr>
            <a:r>
              <a:rPr lang="en-US" altLang="en-US" sz="1200" i="1" kern="0" dirty="0" err="1"/>
              <a:t>Sanae</a:t>
            </a:r>
            <a:r>
              <a:rPr lang="en-US" altLang="en-US" sz="1200" i="1" kern="0" dirty="0"/>
              <a:t> Chiba – JAMSTEC – Japan</a:t>
            </a:r>
          </a:p>
          <a:p>
            <a:pPr marL="0" indent="0">
              <a:buNone/>
            </a:pPr>
            <a:r>
              <a:rPr lang="en-US" altLang="en-US" sz="1200" i="1" kern="0" dirty="0"/>
              <a:t>Dan Costa – UCSC - USA</a:t>
            </a:r>
          </a:p>
          <a:p>
            <a:pPr marL="0" indent="0">
              <a:buNone/>
            </a:pPr>
            <a:r>
              <a:rPr lang="en-US" altLang="en-US" sz="1200" i="1" kern="0" dirty="0"/>
              <a:t>Emmett Duffy – Smithsonian - USA</a:t>
            </a:r>
          </a:p>
          <a:p>
            <a:pPr marL="0" indent="0">
              <a:buNone/>
            </a:pPr>
            <a:r>
              <a:rPr lang="en-US" altLang="en-US" sz="1200" i="1" kern="0" dirty="0"/>
              <a:t>Raphael </a:t>
            </a:r>
            <a:r>
              <a:rPr lang="en-US" altLang="en-US" sz="1200" i="1" kern="0" dirty="0" err="1"/>
              <a:t>Kudela</a:t>
            </a:r>
            <a:r>
              <a:rPr lang="en-US" altLang="en-US" sz="1200" i="1" kern="0" dirty="0"/>
              <a:t> – UCSC - USA</a:t>
            </a:r>
          </a:p>
          <a:p>
            <a:pPr marL="0" indent="0">
              <a:buNone/>
            </a:pPr>
            <a:r>
              <a:rPr lang="en-US" altLang="en-US" sz="1200" i="1" kern="0" dirty="0"/>
              <a:t>Frank Muller-</a:t>
            </a:r>
            <a:r>
              <a:rPr lang="en-US" altLang="en-US" sz="1200" i="1" kern="0" dirty="0" err="1"/>
              <a:t>Karger</a:t>
            </a:r>
            <a:r>
              <a:rPr lang="en-US" altLang="en-US" sz="1200" i="1" kern="0" dirty="0"/>
              <a:t> – USF - USA</a:t>
            </a:r>
          </a:p>
          <a:p>
            <a:pPr marL="0" indent="0">
              <a:buNone/>
            </a:pPr>
            <a:r>
              <a:rPr lang="en-US" altLang="en-US" sz="1200" i="1" kern="0" dirty="0"/>
              <a:t>David </a:t>
            </a:r>
            <a:r>
              <a:rPr lang="en-US" altLang="en-US" sz="1200" i="1" kern="0" dirty="0" err="1"/>
              <a:t>Obura</a:t>
            </a:r>
            <a:r>
              <a:rPr lang="en-US" altLang="en-US" sz="1200" i="1" kern="0" dirty="0"/>
              <a:t> – CORDIO – Kenya</a:t>
            </a:r>
          </a:p>
          <a:p>
            <a:pPr marL="0" indent="0">
              <a:buNone/>
            </a:pPr>
            <a:r>
              <a:rPr lang="en-US" altLang="en-US" sz="1200" i="1" kern="0" dirty="0"/>
              <a:t>Lisa Maria </a:t>
            </a:r>
            <a:r>
              <a:rPr lang="en-US" altLang="en-US" sz="1200" i="1" kern="0" dirty="0" err="1"/>
              <a:t>Rebelo</a:t>
            </a:r>
            <a:r>
              <a:rPr lang="en-US" altLang="en-US" sz="1200" i="1" kern="0" dirty="0"/>
              <a:t> – IWMI - Lao</a:t>
            </a:r>
          </a:p>
          <a:p>
            <a:pPr marL="0" indent="0">
              <a:buNone/>
            </a:pPr>
            <a:r>
              <a:rPr lang="en-US" altLang="en-US" sz="1200" i="1" kern="0" dirty="0" err="1"/>
              <a:t>Yunne</a:t>
            </a:r>
            <a:r>
              <a:rPr lang="en-US" altLang="en-US" sz="1200" i="1" kern="0" dirty="0"/>
              <a:t> Shin – IRD - France</a:t>
            </a:r>
          </a:p>
          <a:p>
            <a:pPr marL="0" indent="0">
              <a:buNone/>
            </a:pPr>
            <a:endParaRPr lang="en-US" altLang="en-US" sz="1500" kern="0" dirty="0"/>
          </a:p>
        </p:txBody>
      </p:sp>
      <p:sp>
        <p:nvSpPr>
          <p:cNvPr id="9" name="Rectangle 3"/>
          <p:cNvSpPr txBox="1">
            <a:spLocks noChangeArrowheads="1"/>
          </p:cNvSpPr>
          <p:nvPr/>
        </p:nvSpPr>
        <p:spPr>
          <a:xfrm>
            <a:off x="-2232756" y="1899462"/>
            <a:ext cx="6621676" cy="378042"/>
          </a:xfrm>
          <a:prstGeom prst="rect">
            <a:avLst/>
          </a:prstGeom>
        </p:spPr>
        <p:txBody>
          <a:bodyPr/>
          <a:lst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a:lstStyle>
          <a:p>
            <a:pPr marL="0" indent="0" algn="r">
              <a:buNone/>
            </a:pPr>
            <a:r>
              <a:rPr lang="en-US" sz="1500" b="1" i="1" kern="0" dirty="0"/>
              <a:t>Chairs: Nic </a:t>
            </a:r>
            <a:r>
              <a:rPr lang="en-US" sz="1500" b="1" i="1" kern="0" dirty="0" err="1"/>
              <a:t>Bax</a:t>
            </a:r>
            <a:r>
              <a:rPr lang="en-US" sz="1500" b="1" i="1" kern="0" dirty="0"/>
              <a:t> and Daniel Dunn</a:t>
            </a:r>
          </a:p>
          <a:p>
            <a:pPr marL="0" indent="0" algn="r">
              <a:buNone/>
            </a:pPr>
            <a:r>
              <a:rPr lang="en-US" sz="1500" b="1" i="1" kern="0" dirty="0"/>
              <a:t>Project Officer: Patricia </a:t>
            </a:r>
            <a:r>
              <a:rPr lang="en-US" sz="1500" b="1" i="1" kern="0" dirty="0" err="1"/>
              <a:t>Miloslavich</a:t>
            </a:r>
            <a:endParaRPr lang="en-US" sz="1500" b="1" i="1" kern="0" dirty="0"/>
          </a:p>
          <a:p>
            <a:pPr marL="0" indent="0" algn="r">
              <a:buNone/>
            </a:pPr>
            <a:r>
              <a:rPr lang="en-US" sz="1500" b="1" i="1" kern="0" dirty="0"/>
              <a:t>Secretariat: Ward </a:t>
            </a:r>
            <a:r>
              <a:rPr lang="en-US" sz="1500" b="1" i="1" kern="0" dirty="0" err="1"/>
              <a:t>Appeltans</a:t>
            </a:r>
            <a:endParaRPr lang="en-US" sz="1500" b="1" i="1" kern="0" dirty="0"/>
          </a:p>
          <a:p>
            <a:pPr marL="0" indent="0" algn="r">
              <a:buNone/>
            </a:pPr>
            <a:endParaRPr lang="en-US" sz="1500" b="1" i="1" kern="0" dirty="0"/>
          </a:p>
          <a:p>
            <a:pPr marL="0" indent="0" algn="r">
              <a:buNone/>
            </a:pPr>
            <a:r>
              <a:rPr lang="en-US" sz="1500" b="1" i="1" kern="0" dirty="0"/>
              <a:t>http://goosocean.org/</a:t>
            </a:r>
          </a:p>
          <a:p>
            <a:pPr marL="0" indent="0" algn="r">
              <a:buNone/>
            </a:pPr>
            <a:endParaRPr lang="en-US" sz="1800" kern="0" dirty="0"/>
          </a:p>
        </p:txBody>
      </p:sp>
      <p:pic>
        <p:nvPicPr>
          <p:cNvPr id="13" name="Picture 12">
            <a:extLst>
              <a:ext uri="{FF2B5EF4-FFF2-40B4-BE49-F238E27FC236}">
                <a16:creationId xmlns:a16="http://schemas.microsoft.com/office/drawing/2014/main" id="{D4EDB382-2DC6-4778-BDAF-839FD72A8A3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1520" y="6093296"/>
            <a:ext cx="1028686" cy="540060"/>
          </a:xfrm>
          <a:prstGeom prst="rect">
            <a:avLst/>
          </a:prstGeom>
        </p:spPr>
      </p:pic>
      <p:sp>
        <p:nvSpPr>
          <p:cNvPr id="12" name="Title 1">
            <a:extLst>
              <a:ext uri="{FF2B5EF4-FFF2-40B4-BE49-F238E27FC236}">
                <a16:creationId xmlns:a16="http://schemas.microsoft.com/office/drawing/2014/main" id="{B6E9C5E2-B653-4397-B22D-374D19D8C52A}"/>
              </a:ext>
            </a:extLst>
          </p:cNvPr>
          <p:cNvSpPr txBox="1">
            <a:spLocks/>
          </p:cNvSpPr>
          <p:nvPr/>
        </p:nvSpPr>
        <p:spPr>
          <a:xfrm>
            <a:off x="0" y="0"/>
            <a:ext cx="9144000" cy="911706"/>
          </a:xfrm>
          <a:prstGeom prst="rect">
            <a:avLst/>
          </a:prstGeom>
          <a:solidFill>
            <a:schemeClr val="tx2">
              <a:lumMod val="50000"/>
              <a:lumOff val="50000"/>
            </a:schemeClr>
          </a:solidFill>
        </p:spPr>
        <p:txBody>
          <a:bodyPr/>
          <a:lst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a:lstStyle>
          <a:p>
            <a:pPr algn="r"/>
            <a:endParaRPr lang="en-US" altLang="en-US" sz="1800" b="1" kern="0" dirty="0">
              <a:solidFill>
                <a:schemeClr val="bg2">
                  <a:lumMod val="20000"/>
                  <a:lumOff val="80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E4591322-81E8-43E0-BE1A-5398751AF42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1520" y="116632"/>
            <a:ext cx="1578206" cy="789639"/>
          </a:xfrm>
          <a:prstGeom prst="rect">
            <a:avLst/>
          </a:prstGeom>
        </p:spPr>
      </p:pic>
      <p:sp>
        <p:nvSpPr>
          <p:cNvPr id="11" name="Title 1">
            <a:extLst>
              <a:ext uri="{FF2B5EF4-FFF2-40B4-BE49-F238E27FC236}">
                <a16:creationId xmlns:a16="http://schemas.microsoft.com/office/drawing/2014/main" id="{4E7905A9-9370-CC43-A6B9-1E7DADCEA3A2}"/>
              </a:ext>
            </a:extLst>
          </p:cNvPr>
          <p:cNvSpPr txBox="1">
            <a:spLocks/>
          </p:cNvSpPr>
          <p:nvPr/>
        </p:nvSpPr>
        <p:spPr>
          <a:xfrm>
            <a:off x="899592" y="1124744"/>
            <a:ext cx="7560840" cy="648072"/>
          </a:xfrm>
          <a:prstGeom prst="rect">
            <a:avLst/>
          </a:prstGeom>
        </p:spPr>
        <p:txBody>
          <a:bodyPr/>
          <a:lst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a:lstStyle>
          <a:p>
            <a:r>
              <a:rPr lang="en-US" sz="2400" kern="0" dirty="0">
                <a:solidFill>
                  <a:schemeClr val="tx1"/>
                </a:solidFill>
                <a:latin typeface="Arial" panose="020B0604020202020204" pitchFamily="34" charset="0"/>
                <a:cs typeface="Arial" panose="020B0604020202020204" pitchFamily="34" charset="0"/>
              </a:rPr>
              <a:t>We want to keep in touch with the community….  </a:t>
            </a:r>
          </a:p>
        </p:txBody>
      </p:sp>
    </p:spTree>
    <p:extLst>
      <p:ext uri="{BB962C8B-B14F-4D97-AF65-F5344CB8AC3E}">
        <p14:creationId xmlns:p14="http://schemas.microsoft.com/office/powerpoint/2010/main" val="343232567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65AD9-DD41-9641-B7A9-2EF9A37646D3}"/>
              </a:ext>
            </a:extLst>
          </p:cNvPr>
          <p:cNvPicPr>
            <a:picLocks noChangeAspect="1"/>
          </p:cNvPicPr>
          <p:nvPr/>
        </p:nvPicPr>
        <p:blipFill>
          <a:blip r:embed="rId3"/>
          <a:stretch>
            <a:fillRect/>
          </a:stretch>
        </p:blipFill>
        <p:spPr>
          <a:xfrm>
            <a:off x="971600" y="620688"/>
            <a:ext cx="7200800" cy="2613874"/>
          </a:xfrm>
          <a:prstGeom prst="rect">
            <a:avLst/>
          </a:prstGeom>
        </p:spPr>
      </p:pic>
      <p:sp>
        <p:nvSpPr>
          <p:cNvPr id="4" name="TextBox 3">
            <a:extLst>
              <a:ext uri="{FF2B5EF4-FFF2-40B4-BE49-F238E27FC236}">
                <a16:creationId xmlns:a16="http://schemas.microsoft.com/office/drawing/2014/main" id="{AB3F91F2-BC73-F141-8250-EC9DD37F7BCF}"/>
              </a:ext>
            </a:extLst>
          </p:cNvPr>
          <p:cNvSpPr txBox="1"/>
          <p:nvPr/>
        </p:nvSpPr>
        <p:spPr>
          <a:xfrm>
            <a:off x="3164" y="0"/>
            <a:ext cx="9140836" cy="461665"/>
          </a:xfrm>
          <a:prstGeom prst="rect">
            <a:avLst/>
          </a:prstGeom>
          <a:solidFill>
            <a:schemeClr val="bg1">
              <a:lumMod val="85000"/>
            </a:schemeClr>
          </a:solidFill>
        </p:spPr>
        <p:txBody>
          <a:bodyPr wrap="square">
            <a:spAutoFit/>
          </a:bodyPr>
          <a:lstStyle/>
          <a:p>
            <a:pPr algn="ctr">
              <a:defRPr/>
            </a:pPr>
            <a:r>
              <a:rPr lang="en-AU" b="1" dirty="0">
                <a:cs typeface="Arial" panose="020B0604020202020204" pitchFamily="34" charset="0"/>
              </a:rPr>
              <a:t> EOV Specification Sheet (e.g. zooplankton)</a:t>
            </a:r>
          </a:p>
        </p:txBody>
      </p:sp>
      <p:pic>
        <p:nvPicPr>
          <p:cNvPr id="6" name="Picture 5">
            <a:extLst>
              <a:ext uri="{FF2B5EF4-FFF2-40B4-BE49-F238E27FC236}">
                <a16:creationId xmlns:a16="http://schemas.microsoft.com/office/drawing/2014/main" id="{56174DEF-1498-FC4B-BC6E-688C22C88A80}"/>
              </a:ext>
            </a:extLst>
          </p:cNvPr>
          <p:cNvPicPr>
            <a:picLocks noChangeAspect="1"/>
          </p:cNvPicPr>
          <p:nvPr/>
        </p:nvPicPr>
        <p:blipFill>
          <a:blip r:embed="rId4"/>
          <a:stretch>
            <a:fillRect/>
          </a:stretch>
        </p:blipFill>
        <p:spPr>
          <a:xfrm>
            <a:off x="1187624" y="3284984"/>
            <a:ext cx="6817032" cy="2880320"/>
          </a:xfrm>
          <a:prstGeom prst="rect">
            <a:avLst/>
          </a:prstGeom>
        </p:spPr>
      </p:pic>
      <p:sp>
        <p:nvSpPr>
          <p:cNvPr id="7" name="Rectangle 6">
            <a:extLst>
              <a:ext uri="{FF2B5EF4-FFF2-40B4-BE49-F238E27FC236}">
                <a16:creationId xmlns:a16="http://schemas.microsoft.com/office/drawing/2014/main" id="{4173D921-35A7-5849-B693-1A9F3AB98208}"/>
              </a:ext>
            </a:extLst>
          </p:cNvPr>
          <p:cNvSpPr/>
          <p:nvPr/>
        </p:nvSpPr>
        <p:spPr bwMode="auto">
          <a:xfrm>
            <a:off x="1259632" y="1484784"/>
            <a:ext cx="6840760" cy="43204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8" name="Rectangle 7">
            <a:extLst>
              <a:ext uri="{FF2B5EF4-FFF2-40B4-BE49-F238E27FC236}">
                <a16:creationId xmlns:a16="http://schemas.microsoft.com/office/drawing/2014/main" id="{3F8555C6-386A-294C-9A3A-5332E5E1A85B}"/>
              </a:ext>
            </a:extLst>
          </p:cNvPr>
          <p:cNvSpPr/>
          <p:nvPr/>
        </p:nvSpPr>
        <p:spPr bwMode="auto">
          <a:xfrm>
            <a:off x="1187624" y="3284984"/>
            <a:ext cx="6768752" cy="72008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99063608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51520" y="836712"/>
            <a:ext cx="3034335" cy="2520280"/>
          </a:xfrm>
          <a:prstGeom prst="rect">
            <a:avLst/>
          </a:prstGeom>
          <a:solidFill>
            <a:srgbClr val="F4B183"/>
          </a:solidFill>
        </p:spPr>
        <p:txBody>
          <a:bodyPr/>
          <a:lst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a:lstStyle>
          <a:p>
            <a:pPr marL="0" indent="0">
              <a:buNone/>
            </a:pPr>
            <a:r>
              <a:rPr lang="en-US" altLang="en-US" sz="1500" b="1" i="1" kern="0" dirty="0"/>
              <a:t>Drafting the implementation plan	</a:t>
            </a:r>
          </a:p>
          <a:p>
            <a:pPr marL="0" indent="0">
              <a:buNone/>
            </a:pPr>
            <a:r>
              <a:rPr lang="en-US" altLang="en-US" sz="1350" i="1" kern="0" dirty="0"/>
              <a:t>   </a:t>
            </a:r>
            <a:r>
              <a:rPr lang="en-US" altLang="en-US" sz="1350" kern="0" dirty="0"/>
              <a:t>-global coordination and coverage</a:t>
            </a:r>
          </a:p>
          <a:p>
            <a:pPr marL="0" indent="0">
              <a:buNone/>
            </a:pPr>
            <a:r>
              <a:rPr lang="en-US" altLang="en-US" sz="1350" kern="0" dirty="0"/>
              <a:t>   -intercomparable: best practices</a:t>
            </a:r>
          </a:p>
          <a:p>
            <a:pPr marL="0" indent="0">
              <a:buNone/>
            </a:pPr>
            <a:r>
              <a:rPr lang="en-US" altLang="en-US" sz="1350" kern="0" dirty="0"/>
              <a:t>   -open access data</a:t>
            </a:r>
          </a:p>
          <a:p>
            <a:pPr marL="0" indent="0">
              <a:buNone/>
            </a:pPr>
            <a:r>
              <a:rPr lang="en-US" altLang="en-US" sz="1350" kern="0" dirty="0"/>
              <a:t>   -support international reporting</a:t>
            </a:r>
          </a:p>
          <a:p>
            <a:pPr marL="0" indent="0">
              <a:buNone/>
            </a:pPr>
            <a:r>
              <a:rPr lang="en-US" altLang="en-US" sz="1350" kern="0" dirty="0"/>
              <a:t>    needs</a:t>
            </a:r>
          </a:p>
          <a:p>
            <a:pPr marL="0" indent="0">
              <a:buNone/>
            </a:pPr>
            <a:r>
              <a:rPr lang="en-US" altLang="en-US" sz="1350" kern="0" dirty="0"/>
              <a:t>   -aiming to build a network around</a:t>
            </a:r>
          </a:p>
          <a:p>
            <a:pPr marL="0" indent="0">
              <a:buNone/>
            </a:pPr>
            <a:r>
              <a:rPr lang="en-US" altLang="en-US" sz="1350" kern="0" dirty="0"/>
              <a:t>     each EOV</a:t>
            </a:r>
          </a:p>
          <a:p>
            <a:pPr marL="0" indent="0">
              <a:buNone/>
            </a:pPr>
            <a:endParaRPr lang="en-US" altLang="en-US" sz="1350" kern="0" dirty="0"/>
          </a:p>
          <a:p>
            <a:pPr marL="0" indent="0">
              <a:buNone/>
            </a:pPr>
            <a:endParaRPr lang="en-US" altLang="en-US" sz="1350" kern="0" dirty="0"/>
          </a:p>
          <a:p>
            <a:endParaRPr lang="en-US" altLang="en-US" sz="1350" b="1" kern="0" dirty="0">
              <a:sym typeface="Wingdings" panose="05000000000000000000" pitchFamily="2" charset="2"/>
            </a:endParaRPr>
          </a:p>
        </p:txBody>
      </p:sp>
      <p:sp>
        <p:nvSpPr>
          <p:cNvPr id="14" name="Content Placeholder 2">
            <a:extLst>
              <a:ext uri="{FF2B5EF4-FFF2-40B4-BE49-F238E27FC236}">
                <a16:creationId xmlns:a16="http://schemas.microsoft.com/office/drawing/2014/main" id="{17AD67C6-47FC-4B73-944D-B6EC4D8DA2B3}"/>
              </a:ext>
            </a:extLst>
          </p:cNvPr>
          <p:cNvSpPr txBox="1">
            <a:spLocks/>
          </p:cNvSpPr>
          <p:nvPr/>
        </p:nvSpPr>
        <p:spPr>
          <a:xfrm>
            <a:off x="323528" y="3573016"/>
            <a:ext cx="2962328" cy="315136"/>
          </a:xfrm>
          <a:prstGeom prst="rect">
            <a:avLst/>
          </a:prstGeom>
          <a:solidFill>
            <a:schemeClr val="bg1">
              <a:lumMod val="85000"/>
            </a:schemeClr>
          </a:solidFill>
          <a:ln w="38100">
            <a:noFill/>
          </a:ln>
        </p:spPr>
        <p:txBody>
          <a:bodyPr/>
          <a:lst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a:lstStyle>
          <a:p>
            <a:pPr marL="0" indent="0">
              <a:buNone/>
            </a:pPr>
            <a:r>
              <a:rPr lang="en-US" altLang="en-US" sz="1500" b="1" i="1" kern="0" dirty="0">
                <a:solidFill>
                  <a:srgbClr val="002060"/>
                </a:solidFill>
              </a:rPr>
              <a:t>EOV IP Workshops</a:t>
            </a:r>
          </a:p>
          <a:p>
            <a:pPr marL="0" indent="0" algn="ctr">
              <a:buNone/>
            </a:pPr>
            <a:endParaRPr lang="en-US" altLang="en-US" sz="1500" b="1" i="1" kern="0" dirty="0"/>
          </a:p>
          <a:p>
            <a:pPr marL="0" indent="0" algn="ctr">
              <a:buNone/>
            </a:pPr>
            <a:endParaRPr lang="en-US" altLang="en-US" sz="1350" b="1" kern="0" dirty="0"/>
          </a:p>
        </p:txBody>
      </p:sp>
      <p:sp>
        <p:nvSpPr>
          <p:cNvPr id="28" name="Content Placeholder 2">
            <a:extLst>
              <a:ext uri="{FF2B5EF4-FFF2-40B4-BE49-F238E27FC236}">
                <a16:creationId xmlns:a16="http://schemas.microsoft.com/office/drawing/2014/main" id="{7F25E712-2F3E-4ADE-B446-4D5876B4C845}"/>
              </a:ext>
            </a:extLst>
          </p:cNvPr>
          <p:cNvSpPr txBox="1">
            <a:spLocks/>
          </p:cNvSpPr>
          <p:nvPr/>
        </p:nvSpPr>
        <p:spPr>
          <a:xfrm>
            <a:off x="323529" y="3849611"/>
            <a:ext cx="2962327" cy="1618214"/>
          </a:xfrm>
          <a:prstGeom prst="rect">
            <a:avLst/>
          </a:prstGeom>
          <a:solidFill>
            <a:srgbClr val="F4B183"/>
          </a:solidFill>
        </p:spPr>
        <p:txBody>
          <a:bodyPr/>
          <a:lst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a:lstStyle>
          <a:p>
            <a:r>
              <a:rPr lang="en-US" altLang="en-US" sz="1350" kern="0" dirty="0">
                <a:sym typeface="Wingdings" panose="05000000000000000000" pitchFamily="2" charset="2"/>
              </a:rPr>
              <a:t>Vision and mission</a:t>
            </a:r>
          </a:p>
          <a:p>
            <a:r>
              <a:rPr lang="en-US" altLang="en-US" sz="1350" kern="0" dirty="0">
                <a:sym typeface="Wingdings" panose="05000000000000000000" pitchFamily="2" charset="2"/>
              </a:rPr>
              <a:t>Needs and requirements</a:t>
            </a:r>
          </a:p>
          <a:p>
            <a:r>
              <a:rPr lang="en-US" altLang="en-US" sz="1350" kern="0" dirty="0">
                <a:sym typeface="Wingdings" panose="05000000000000000000" pitchFamily="2" charset="2"/>
              </a:rPr>
              <a:t>Capabilities</a:t>
            </a:r>
          </a:p>
          <a:p>
            <a:r>
              <a:rPr lang="en-US" altLang="en-US" sz="1350" kern="0" dirty="0">
                <a:sym typeface="Wingdings" panose="05000000000000000000" pitchFamily="2" charset="2"/>
              </a:rPr>
              <a:t>Impact - capacity development</a:t>
            </a:r>
          </a:p>
          <a:p>
            <a:r>
              <a:rPr lang="en-US" altLang="en-US" sz="1350" kern="0" dirty="0">
                <a:sym typeface="Wingdings" panose="05000000000000000000" pitchFamily="2" charset="2"/>
              </a:rPr>
              <a:t>Funding</a:t>
            </a:r>
          </a:p>
          <a:p>
            <a:r>
              <a:rPr lang="en-US" altLang="en-US" sz="1350" kern="0" dirty="0">
                <a:sym typeface="Wingdings" panose="05000000000000000000" pitchFamily="2" charset="2"/>
              </a:rPr>
              <a:t>Governance</a:t>
            </a:r>
            <a:endParaRPr lang="en-US" altLang="en-US" sz="1350" kern="0" dirty="0"/>
          </a:p>
        </p:txBody>
      </p:sp>
      <p:sp>
        <p:nvSpPr>
          <p:cNvPr id="22" name="TextBox 21">
            <a:extLst>
              <a:ext uri="{FF2B5EF4-FFF2-40B4-BE49-F238E27FC236}">
                <a16:creationId xmlns:a16="http://schemas.microsoft.com/office/drawing/2014/main" id="{CCD47659-CB43-274E-88B2-C1C6A3BC1ED7}"/>
              </a:ext>
            </a:extLst>
          </p:cNvPr>
          <p:cNvSpPr txBox="1"/>
          <p:nvPr/>
        </p:nvSpPr>
        <p:spPr>
          <a:xfrm>
            <a:off x="3164" y="0"/>
            <a:ext cx="9140836" cy="523220"/>
          </a:xfrm>
          <a:prstGeom prst="rect">
            <a:avLst/>
          </a:prstGeom>
          <a:solidFill>
            <a:schemeClr val="bg1">
              <a:lumMod val="85000"/>
            </a:schemeClr>
          </a:solidFill>
        </p:spPr>
        <p:txBody>
          <a:bodyPr wrap="square">
            <a:spAutoFit/>
          </a:bodyPr>
          <a:lstStyle/>
          <a:p>
            <a:pPr algn="ctr">
              <a:defRPr/>
            </a:pPr>
            <a:r>
              <a:rPr lang="en-AU" sz="2800" b="1" dirty="0">
                <a:cs typeface="Arial" panose="020B0604020202020204" pitchFamily="34" charset="0"/>
              </a:rPr>
              <a:t> FY2018~  Plan: Implementation &amp; Coordination</a:t>
            </a:r>
          </a:p>
        </p:txBody>
      </p:sp>
      <p:pic>
        <p:nvPicPr>
          <p:cNvPr id="6" name="Picture 5">
            <a:extLst>
              <a:ext uri="{FF2B5EF4-FFF2-40B4-BE49-F238E27FC236}">
                <a16:creationId xmlns:a16="http://schemas.microsoft.com/office/drawing/2014/main" id="{DE1FF53B-486B-7F4F-9966-FB53E0A2E05C}"/>
              </a:ext>
            </a:extLst>
          </p:cNvPr>
          <p:cNvPicPr>
            <a:picLocks noChangeAspect="1"/>
          </p:cNvPicPr>
          <p:nvPr/>
        </p:nvPicPr>
        <p:blipFill>
          <a:blip r:embed="rId3"/>
          <a:stretch>
            <a:fillRect/>
          </a:stretch>
        </p:blipFill>
        <p:spPr>
          <a:xfrm>
            <a:off x="3635896" y="692696"/>
            <a:ext cx="5208538" cy="4466354"/>
          </a:xfrm>
          <a:prstGeom prst="rect">
            <a:avLst/>
          </a:prstGeom>
        </p:spPr>
      </p:pic>
    </p:spTree>
    <p:extLst>
      <p:ext uri="{BB962C8B-B14F-4D97-AF65-F5344CB8AC3E}">
        <p14:creationId xmlns:p14="http://schemas.microsoft.com/office/powerpoint/2010/main" val="395529523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2517" y="389140"/>
            <a:ext cx="6793902" cy="490134"/>
          </a:xfrm>
          <a:prstGeom prst="rect">
            <a:avLst/>
          </a:prstGeom>
          <a:noFill/>
        </p:spPr>
        <p:txBody>
          <a:bodyPr wrap="square" rtlCol="0">
            <a:spAutoFit/>
          </a:bodyPr>
          <a:lstStyle/>
          <a:p>
            <a:r>
              <a:rPr lang="en-US" sz="2585" b="1" dirty="0">
                <a:latin typeface="Arial" panose="020B0604020202020204" pitchFamily="34" charset="0"/>
                <a:cs typeface="Arial" panose="020B0604020202020204" pitchFamily="34" charset="0"/>
              </a:rPr>
              <a:t>GEO-BON EBVs vs GOOS-Bio/Eco EOVs</a:t>
            </a:r>
          </a:p>
        </p:txBody>
      </p:sp>
      <p:sp>
        <p:nvSpPr>
          <p:cNvPr id="2" name="Oval 1">
            <a:extLst>
              <a:ext uri="{FF2B5EF4-FFF2-40B4-BE49-F238E27FC236}">
                <a16:creationId xmlns:a16="http://schemas.microsoft.com/office/drawing/2014/main" id="{7559D275-EB6C-F549-BD7F-CBC883614F02}"/>
              </a:ext>
            </a:extLst>
          </p:cNvPr>
          <p:cNvSpPr/>
          <p:nvPr/>
        </p:nvSpPr>
        <p:spPr>
          <a:xfrm>
            <a:off x="972307" y="1237628"/>
            <a:ext cx="6862618" cy="4313816"/>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2E439AC2-45E7-E241-8276-606A211B16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0573"/>
          <a:stretch/>
        </p:blipFill>
        <p:spPr>
          <a:xfrm>
            <a:off x="3714828" y="4591304"/>
            <a:ext cx="1737006" cy="879457"/>
          </a:xfrm>
          <a:prstGeom prst="rect">
            <a:avLst/>
          </a:prstGeom>
        </p:spPr>
      </p:pic>
      <p:sp>
        <p:nvSpPr>
          <p:cNvPr id="11" name="Oval 10">
            <a:extLst>
              <a:ext uri="{FF2B5EF4-FFF2-40B4-BE49-F238E27FC236}">
                <a16:creationId xmlns:a16="http://schemas.microsoft.com/office/drawing/2014/main" id="{9A5FC575-1CC7-9748-B1DB-89C774095737}"/>
              </a:ext>
            </a:extLst>
          </p:cNvPr>
          <p:cNvSpPr/>
          <p:nvPr/>
        </p:nvSpPr>
        <p:spPr>
          <a:xfrm>
            <a:off x="4784861" y="2302633"/>
            <a:ext cx="2947595" cy="232365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4D2E353-DCE0-B74E-B41D-F54243DCC55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783368" y="3808705"/>
            <a:ext cx="1066962" cy="895587"/>
          </a:xfrm>
          <a:prstGeom prst="rect">
            <a:avLst/>
          </a:prstGeom>
        </p:spPr>
      </p:pic>
      <p:sp>
        <p:nvSpPr>
          <p:cNvPr id="13" name="Oval 12">
            <a:extLst>
              <a:ext uri="{FF2B5EF4-FFF2-40B4-BE49-F238E27FC236}">
                <a16:creationId xmlns:a16="http://schemas.microsoft.com/office/drawing/2014/main" id="{07B839E4-28B9-9744-BB14-2C9F16905496}"/>
              </a:ext>
            </a:extLst>
          </p:cNvPr>
          <p:cNvSpPr/>
          <p:nvPr/>
        </p:nvSpPr>
        <p:spPr>
          <a:xfrm>
            <a:off x="1193600" y="2399454"/>
            <a:ext cx="3139440" cy="231289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1F754CB4-8153-3B40-A676-48E1282EBF5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884776" y="3981681"/>
            <a:ext cx="1687730" cy="412035"/>
          </a:xfrm>
          <a:prstGeom prst="rect">
            <a:avLst/>
          </a:prstGeom>
        </p:spPr>
      </p:pic>
      <p:sp>
        <p:nvSpPr>
          <p:cNvPr id="15" name="Oval 14">
            <a:extLst>
              <a:ext uri="{FF2B5EF4-FFF2-40B4-BE49-F238E27FC236}">
                <a16:creationId xmlns:a16="http://schemas.microsoft.com/office/drawing/2014/main" id="{4CE863E2-94CA-F64D-A09D-44CA2A6AB2E2}"/>
              </a:ext>
            </a:extLst>
          </p:cNvPr>
          <p:cNvSpPr/>
          <p:nvPr/>
        </p:nvSpPr>
        <p:spPr>
          <a:xfrm>
            <a:off x="4915743" y="2560818"/>
            <a:ext cx="2128224" cy="1421803"/>
          </a:xfrm>
          <a:prstGeom prst="ellipse">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794E57C8-EAC7-DC40-BAAB-AEA1B1AA57AC}"/>
              </a:ext>
            </a:extLst>
          </p:cNvPr>
          <p:cNvSpPr/>
          <p:nvPr/>
        </p:nvSpPr>
        <p:spPr>
          <a:xfrm>
            <a:off x="2095449" y="2593091"/>
            <a:ext cx="2043954" cy="1398494"/>
          </a:xfrm>
          <a:prstGeom prst="ellipse">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A494959-AC82-9140-9D48-84CC1A56C221}"/>
              </a:ext>
            </a:extLst>
          </p:cNvPr>
          <p:cNvSpPr txBox="1"/>
          <p:nvPr/>
        </p:nvSpPr>
        <p:spPr>
          <a:xfrm>
            <a:off x="1912569" y="4271284"/>
            <a:ext cx="1364476"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Biodiversity</a:t>
            </a:r>
          </a:p>
        </p:txBody>
      </p:sp>
      <p:sp>
        <p:nvSpPr>
          <p:cNvPr id="18" name="TextBox 17">
            <a:extLst>
              <a:ext uri="{FF2B5EF4-FFF2-40B4-BE49-F238E27FC236}">
                <a16:creationId xmlns:a16="http://schemas.microsoft.com/office/drawing/2014/main" id="{54929536-CCD4-F442-A3DB-4BA5EAACF8EA}"/>
              </a:ext>
            </a:extLst>
          </p:cNvPr>
          <p:cNvSpPr txBox="1"/>
          <p:nvPr/>
        </p:nvSpPr>
        <p:spPr>
          <a:xfrm>
            <a:off x="5873176" y="4294593"/>
            <a:ext cx="864339"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Ocean</a:t>
            </a:r>
          </a:p>
        </p:txBody>
      </p:sp>
      <p:sp>
        <p:nvSpPr>
          <p:cNvPr id="19" name="TextBox 18">
            <a:extLst>
              <a:ext uri="{FF2B5EF4-FFF2-40B4-BE49-F238E27FC236}">
                <a16:creationId xmlns:a16="http://schemas.microsoft.com/office/drawing/2014/main" id="{C49589F5-F885-174F-9F6D-646C67943660}"/>
              </a:ext>
            </a:extLst>
          </p:cNvPr>
          <p:cNvSpPr txBox="1"/>
          <p:nvPr/>
        </p:nvSpPr>
        <p:spPr>
          <a:xfrm>
            <a:off x="5197237" y="3489563"/>
            <a:ext cx="1364476"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Biodiversity</a:t>
            </a:r>
          </a:p>
        </p:txBody>
      </p:sp>
      <p:pic>
        <p:nvPicPr>
          <p:cNvPr id="20" name="Picture 19">
            <a:extLst>
              <a:ext uri="{FF2B5EF4-FFF2-40B4-BE49-F238E27FC236}">
                <a16:creationId xmlns:a16="http://schemas.microsoft.com/office/drawing/2014/main" id="{A4A6CF5A-A03D-6E48-A10B-ED31D913BB9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089323" y="2991125"/>
            <a:ext cx="1276912" cy="670872"/>
          </a:xfrm>
          <a:prstGeom prst="rect">
            <a:avLst/>
          </a:prstGeom>
        </p:spPr>
      </p:pic>
      <p:sp>
        <p:nvSpPr>
          <p:cNvPr id="21" name="TextBox 20">
            <a:extLst>
              <a:ext uri="{FF2B5EF4-FFF2-40B4-BE49-F238E27FC236}">
                <a16:creationId xmlns:a16="http://schemas.microsoft.com/office/drawing/2014/main" id="{30452BC5-5D68-DA49-AE8E-C1398A19A60D}"/>
              </a:ext>
            </a:extLst>
          </p:cNvPr>
          <p:cNvSpPr txBox="1"/>
          <p:nvPr/>
        </p:nvSpPr>
        <p:spPr>
          <a:xfrm>
            <a:off x="2819797" y="3586381"/>
            <a:ext cx="864339"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Ocean</a:t>
            </a:r>
          </a:p>
        </p:txBody>
      </p:sp>
      <p:sp>
        <p:nvSpPr>
          <p:cNvPr id="22" name="TextBox 21">
            <a:extLst>
              <a:ext uri="{FF2B5EF4-FFF2-40B4-BE49-F238E27FC236}">
                <a16:creationId xmlns:a16="http://schemas.microsoft.com/office/drawing/2014/main" id="{B3381D53-2C5F-8E45-9733-2FE80093033A}"/>
              </a:ext>
            </a:extLst>
          </p:cNvPr>
          <p:cNvSpPr txBox="1"/>
          <p:nvPr/>
        </p:nvSpPr>
        <p:spPr>
          <a:xfrm>
            <a:off x="2670984" y="3265444"/>
            <a:ext cx="1228221" cy="461665"/>
          </a:xfrm>
          <a:prstGeom prst="rect">
            <a:avLst/>
          </a:prstGeom>
          <a:noFill/>
        </p:spPr>
        <p:txBody>
          <a:bodyPr wrap="none" rtlCol="0">
            <a:spAutoFit/>
          </a:bodyPr>
          <a:lstStyle/>
          <a:p>
            <a:r>
              <a:rPr lang="en-GB" sz="2400" b="1" dirty="0">
                <a:solidFill>
                  <a:schemeClr val="accent5">
                    <a:lumMod val="75000"/>
                  </a:schemeClr>
                </a:solidFill>
                <a:latin typeface="Arial" panose="020B0604020202020204" pitchFamily="34" charset="0"/>
                <a:cs typeface="Arial" panose="020B0604020202020204" pitchFamily="34" charset="0"/>
              </a:rPr>
              <a:t>M-BON</a:t>
            </a:r>
          </a:p>
        </p:txBody>
      </p:sp>
      <p:sp>
        <p:nvSpPr>
          <p:cNvPr id="23" name="Oval 22">
            <a:extLst>
              <a:ext uri="{FF2B5EF4-FFF2-40B4-BE49-F238E27FC236}">
                <a16:creationId xmlns:a16="http://schemas.microsoft.com/office/drawing/2014/main" id="{EAB6F7EB-4FA8-284F-89DD-280E55DF6139}"/>
              </a:ext>
            </a:extLst>
          </p:cNvPr>
          <p:cNvSpPr/>
          <p:nvPr/>
        </p:nvSpPr>
        <p:spPr>
          <a:xfrm>
            <a:off x="3429397" y="1323690"/>
            <a:ext cx="2033195" cy="1475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F1C40021-070D-FD48-880C-B387EE26C09D}"/>
              </a:ext>
            </a:extLst>
          </p:cNvPr>
          <p:cNvPicPr>
            <a:picLocks noChangeAspect="1"/>
          </p:cNvPicPr>
          <p:nvPr/>
        </p:nvPicPr>
        <p:blipFill>
          <a:blip r:embed="rId7"/>
          <a:stretch>
            <a:fillRect/>
          </a:stretch>
        </p:blipFill>
        <p:spPr>
          <a:xfrm>
            <a:off x="3801509" y="1478728"/>
            <a:ext cx="1284568" cy="787749"/>
          </a:xfrm>
          <a:prstGeom prst="rect">
            <a:avLst/>
          </a:prstGeom>
        </p:spPr>
      </p:pic>
      <p:sp>
        <p:nvSpPr>
          <p:cNvPr id="26" name="Right Arrow 25">
            <a:extLst>
              <a:ext uri="{FF2B5EF4-FFF2-40B4-BE49-F238E27FC236}">
                <a16:creationId xmlns:a16="http://schemas.microsoft.com/office/drawing/2014/main" id="{DBC6ED7C-D743-4E41-A5F3-885D65B29A03}"/>
              </a:ext>
            </a:extLst>
          </p:cNvPr>
          <p:cNvSpPr/>
          <p:nvPr/>
        </p:nvSpPr>
        <p:spPr>
          <a:xfrm rot="19327503">
            <a:off x="3268035" y="2453241"/>
            <a:ext cx="602428" cy="32273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ight Arrow 26">
            <a:extLst>
              <a:ext uri="{FF2B5EF4-FFF2-40B4-BE49-F238E27FC236}">
                <a16:creationId xmlns:a16="http://schemas.microsoft.com/office/drawing/2014/main" id="{5EFA11B5-4267-B049-A1F7-FA6E7498783A}"/>
              </a:ext>
            </a:extLst>
          </p:cNvPr>
          <p:cNvSpPr/>
          <p:nvPr/>
        </p:nvSpPr>
        <p:spPr>
          <a:xfrm rot="13100869">
            <a:off x="5130899" y="2390488"/>
            <a:ext cx="602428" cy="322730"/>
          </a:xfrm>
          <a:prstGeom prst="rightArrow">
            <a:avLst>
              <a:gd name="adj1" fmla="val 50929"/>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00818504-08E7-F340-B18C-C1208BE47DE2}"/>
              </a:ext>
            </a:extLst>
          </p:cNvPr>
          <p:cNvSpPr txBox="1"/>
          <p:nvPr/>
        </p:nvSpPr>
        <p:spPr>
          <a:xfrm>
            <a:off x="3789779" y="2200438"/>
            <a:ext cx="137730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Data centre</a:t>
            </a:r>
          </a:p>
        </p:txBody>
      </p:sp>
      <p:sp>
        <p:nvSpPr>
          <p:cNvPr id="30" name="TextBox 29">
            <a:extLst>
              <a:ext uri="{FF2B5EF4-FFF2-40B4-BE49-F238E27FC236}">
                <a16:creationId xmlns:a16="http://schemas.microsoft.com/office/drawing/2014/main" id="{000EDF50-78B6-0F44-9182-D51068E97F1A}"/>
              </a:ext>
            </a:extLst>
          </p:cNvPr>
          <p:cNvSpPr txBox="1"/>
          <p:nvPr/>
        </p:nvSpPr>
        <p:spPr>
          <a:xfrm>
            <a:off x="2145651" y="2912235"/>
            <a:ext cx="1122423" cy="523220"/>
          </a:xfrm>
          <a:prstGeom prst="rect">
            <a:avLst/>
          </a:prstGeom>
          <a:noFill/>
        </p:spPr>
        <p:txBody>
          <a:bodyPr wrap="none" rtlCol="0">
            <a:spAutoFit/>
          </a:bodyPr>
          <a:lstStyle/>
          <a:p>
            <a:r>
              <a:rPr lang="en-GB" sz="2800" b="1" dirty="0">
                <a:solidFill>
                  <a:srgbClr val="7030A0"/>
                </a:solidFill>
                <a:latin typeface="Arial" panose="020B0604020202020204" pitchFamily="34" charset="0"/>
                <a:cs typeface="Arial" panose="020B0604020202020204" pitchFamily="34" charset="0"/>
              </a:rPr>
              <a:t>EBVs</a:t>
            </a:r>
          </a:p>
        </p:txBody>
      </p:sp>
      <p:sp>
        <p:nvSpPr>
          <p:cNvPr id="31" name="TextBox 30">
            <a:extLst>
              <a:ext uri="{FF2B5EF4-FFF2-40B4-BE49-F238E27FC236}">
                <a16:creationId xmlns:a16="http://schemas.microsoft.com/office/drawing/2014/main" id="{71A12114-9384-9E46-A68C-1D8CF6FF39E3}"/>
              </a:ext>
            </a:extLst>
          </p:cNvPr>
          <p:cNvSpPr txBox="1"/>
          <p:nvPr/>
        </p:nvSpPr>
        <p:spPr>
          <a:xfrm>
            <a:off x="5805044" y="2623572"/>
            <a:ext cx="1141659" cy="523220"/>
          </a:xfrm>
          <a:prstGeom prst="rect">
            <a:avLst/>
          </a:prstGeom>
          <a:noFill/>
        </p:spPr>
        <p:txBody>
          <a:bodyPr wrap="none" rtlCol="0">
            <a:spAutoFit/>
          </a:bodyPr>
          <a:lstStyle/>
          <a:p>
            <a:r>
              <a:rPr lang="en-GB" sz="2800" b="1" dirty="0">
                <a:solidFill>
                  <a:srgbClr val="7030A0"/>
                </a:solidFill>
                <a:latin typeface="Arial" panose="020B0604020202020204" pitchFamily="34" charset="0"/>
                <a:cs typeface="Arial" panose="020B0604020202020204" pitchFamily="34" charset="0"/>
              </a:rPr>
              <a:t>EOVs</a:t>
            </a:r>
          </a:p>
        </p:txBody>
      </p:sp>
      <p:sp>
        <p:nvSpPr>
          <p:cNvPr id="32" name="Left-Right Arrow 31">
            <a:extLst>
              <a:ext uri="{FF2B5EF4-FFF2-40B4-BE49-F238E27FC236}">
                <a16:creationId xmlns:a16="http://schemas.microsoft.com/office/drawing/2014/main" id="{03CDB279-3942-AB44-8D3C-25300606AB29}"/>
              </a:ext>
            </a:extLst>
          </p:cNvPr>
          <p:cNvSpPr/>
          <p:nvPr/>
        </p:nvSpPr>
        <p:spPr>
          <a:xfrm>
            <a:off x="4074856" y="3572037"/>
            <a:ext cx="860611" cy="36576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BC7DCBF7-CEF6-804B-AEAE-571837E13A30}"/>
              </a:ext>
            </a:extLst>
          </p:cNvPr>
          <p:cNvSpPr txBox="1"/>
          <p:nvPr/>
        </p:nvSpPr>
        <p:spPr>
          <a:xfrm>
            <a:off x="1394460" y="6024753"/>
            <a:ext cx="6802868" cy="400110"/>
          </a:xfrm>
          <a:prstGeom prst="rect">
            <a:avLst/>
          </a:prstGeom>
          <a:noFill/>
        </p:spPr>
        <p:txBody>
          <a:bodyPr wrap="square" rtlCol="0">
            <a:spAutoFit/>
          </a:bodyPr>
          <a:lstStyle/>
          <a:p>
            <a:r>
              <a:rPr lang="en-US" sz="2000" i="1" dirty="0">
                <a:latin typeface="Arial" panose="020B0604020202020204" pitchFamily="34" charset="0"/>
                <a:cs typeface="Arial" panose="020B0604020202020204" pitchFamily="34" charset="0"/>
              </a:rPr>
              <a:t>Have developed in parallel… but now communicating </a:t>
            </a:r>
          </a:p>
        </p:txBody>
      </p:sp>
    </p:spTree>
    <p:extLst>
      <p:ext uri="{BB962C8B-B14F-4D97-AF65-F5344CB8AC3E}">
        <p14:creationId xmlns:p14="http://schemas.microsoft.com/office/powerpoint/2010/main" val="2811656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1922DF-AA66-6F4B-86BE-F6841BB3FF39}"/>
              </a:ext>
            </a:extLst>
          </p:cNvPr>
          <p:cNvPicPr>
            <a:picLocks noChangeAspect="1"/>
          </p:cNvPicPr>
          <p:nvPr/>
        </p:nvPicPr>
        <p:blipFill>
          <a:blip r:embed="rId3"/>
          <a:stretch>
            <a:fillRect/>
          </a:stretch>
        </p:blipFill>
        <p:spPr>
          <a:xfrm>
            <a:off x="0" y="666227"/>
            <a:ext cx="9110900" cy="5499100"/>
          </a:xfrm>
          <a:prstGeom prst="rect">
            <a:avLst/>
          </a:prstGeom>
        </p:spPr>
      </p:pic>
      <p:sp>
        <p:nvSpPr>
          <p:cNvPr id="6" name="TextBox 5">
            <a:extLst>
              <a:ext uri="{FF2B5EF4-FFF2-40B4-BE49-F238E27FC236}">
                <a16:creationId xmlns:a16="http://schemas.microsoft.com/office/drawing/2014/main" id="{D04687D5-8A8B-F54D-B18B-1E9AF01CC471}"/>
              </a:ext>
            </a:extLst>
          </p:cNvPr>
          <p:cNvSpPr txBox="1"/>
          <p:nvPr/>
        </p:nvSpPr>
        <p:spPr>
          <a:xfrm>
            <a:off x="7127071" y="6114215"/>
            <a:ext cx="1598515"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(Muller-Karger 2018)</a:t>
            </a:r>
          </a:p>
        </p:txBody>
      </p:sp>
      <p:sp>
        <p:nvSpPr>
          <p:cNvPr id="7" name="TextBox 6">
            <a:extLst>
              <a:ext uri="{FF2B5EF4-FFF2-40B4-BE49-F238E27FC236}">
                <a16:creationId xmlns:a16="http://schemas.microsoft.com/office/drawing/2014/main" id="{78A44E86-A64D-A84B-BD1A-11B663F6F243}"/>
              </a:ext>
            </a:extLst>
          </p:cNvPr>
          <p:cNvSpPr txBox="1"/>
          <p:nvPr/>
        </p:nvSpPr>
        <p:spPr>
          <a:xfrm>
            <a:off x="590654" y="187282"/>
            <a:ext cx="8009882" cy="490134"/>
          </a:xfrm>
          <a:prstGeom prst="rect">
            <a:avLst/>
          </a:prstGeom>
          <a:noFill/>
        </p:spPr>
        <p:txBody>
          <a:bodyPr wrap="square" rtlCol="0">
            <a:spAutoFit/>
          </a:bodyPr>
          <a:lstStyle/>
          <a:p>
            <a:r>
              <a:rPr lang="en-US" sz="2585" b="1" dirty="0">
                <a:latin typeface="Arial" panose="020B0604020202020204" pitchFamily="34" charset="0"/>
                <a:cs typeface="Arial" panose="020B0604020202020204" pitchFamily="34" charset="0"/>
              </a:rPr>
              <a:t>GOOS Bio/Eco EOVs vs GEO-BON Marine EBVs</a:t>
            </a:r>
          </a:p>
        </p:txBody>
      </p:sp>
      <p:sp>
        <p:nvSpPr>
          <p:cNvPr id="5" name="TextBox 4">
            <a:extLst>
              <a:ext uri="{FF2B5EF4-FFF2-40B4-BE49-F238E27FC236}">
                <a16:creationId xmlns:a16="http://schemas.microsoft.com/office/drawing/2014/main" id="{29FD76C9-171E-2B45-A6B4-F51D62A3440B}"/>
              </a:ext>
            </a:extLst>
          </p:cNvPr>
          <p:cNvSpPr txBox="1"/>
          <p:nvPr/>
        </p:nvSpPr>
        <p:spPr>
          <a:xfrm>
            <a:off x="1351328" y="6309425"/>
            <a:ext cx="3617487" cy="400110"/>
          </a:xfrm>
          <a:prstGeom prst="rect">
            <a:avLst/>
          </a:prstGeom>
          <a:noFill/>
        </p:spPr>
        <p:txBody>
          <a:bodyPr wrap="square" rtlCol="0">
            <a:spAutoFit/>
          </a:bodyPr>
          <a:lstStyle/>
          <a:p>
            <a:r>
              <a:rPr lang="en-US" sz="2000" i="1" dirty="0">
                <a:latin typeface="Arial" panose="020B0604020202020204" pitchFamily="34" charset="0"/>
                <a:cs typeface="Arial" panose="020B0604020202020204" pitchFamily="34" charset="0"/>
              </a:rPr>
              <a:t>Working complementarily…. </a:t>
            </a:r>
          </a:p>
        </p:txBody>
      </p:sp>
    </p:spTree>
    <p:extLst>
      <p:ext uri="{BB962C8B-B14F-4D97-AF65-F5344CB8AC3E}">
        <p14:creationId xmlns:p14="http://schemas.microsoft.com/office/powerpoint/2010/main" val="309088687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DA762-9E0D-2E45-9056-EB9765912BC7}"/>
              </a:ext>
            </a:extLst>
          </p:cNvPr>
          <p:cNvSpPr/>
          <p:nvPr/>
        </p:nvSpPr>
        <p:spPr>
          <a:xfrm>
            <a:off x="611560" y="1268760"/>
            <a:ext cx="7560840" cy="4524315"/>
          </a:xfrm>
          <a:prstGeom prst="rect">
            <a:avLst/>
          </a:prstGeom>
        </p:spPr>
        <p:txBody>
          <a:bodyPr wrap="square">
            <a:spAutoFit/>
          </a:bodyPr>
          <a:lstStyle/>
          <a:p>
            <a:pPr>
              <a:buFont typeface="Arial" panose="020B0604020202020204" pitchFamily="34" charset="0"/>
              <a:buChar char="•"/>
            </a:pPr>
            <a:r>
              <a:rPr lang="en-US" sz="1800" dirty="0">
                <a:latin typeface="Calibri" panose="020F0502020204030204" pitchFamily="34" charset="0"/>
              </a:rPr>
              <a:t>• There is a gap between policy (social) need and science efforts. </a:t>
            </a:r>
          </a:p>
          <a:p>
            <a:pPr>
              <a:buFont typeface="Arial" panose="020B0604020202020204" pitchFamily="34" charset="0"/>
              <a:buChar char="•"/>
            </a:pPr>
            <a:r>
              <a:rPr lang="en-US" sz="1800" dirty="0">
                <a:latin typeface="Calibri" panose="020F0502020204030204" pitchFamily="34" charset="0"/>
              </a:rPr>
              <a:t>• We currently have communities of practice rather than observing networks </a:t>
            </a:r>
          </a:p>
          <a:p>
            <a:pPr>
              <a:buFont typeface="Arial" panose="020B0604020202020204" pitchFamily="34" charset="0"/>
              <a:buChar char="•"/>
            </a:pPr>
            <a:r>
              <a:rPr lang="en-US" sz="1800" dirty="0">
                <a:latin typeface="Calibri" panose="020F0502020204030204" pitchFamily="34" charset="0"/>
              </a:rPr>
              <a:t>• Most mature observing networks are local/regional (IMOS in Australia, IOOS in the USA) </a:t>
            </a:r>
          </a:p>
          <a:p>
            <a:pPr>
              <a:buFont typeface="Arial" panose="020B0604020202020204" pitchFamily="34" charset="0"/>
              <a:buChar char="•"/>
            </a:pPr>
            <a:r>
              <a:rPr lang="en-US" sz="1800" dirty="0">
                <a:latin typeface="Calibri" panose="020F0502020204030204" pitchFamily="34" charset="0"/>
              </a:rPr>
              <a:t>• There are many “individual” or local efforts contributing but not much integration </a:t>
            </a:r>
          </a:p>
          <a:p>
            <a:pPr>
              <a:buFont typeface="Arial" panose="020B0604020202020204" pitchFamily="34" charset="0"/>
              <a:buChar char="•"/>
            </a:pPr>
            <a:r>
              <a:rPr lang="en-US" sz="1800" dirty="0">
                <a:latin typeface="Calibri" panose="020F0502020204030204" pitchFamily="34" charset="0"/>
              </a:rPr>
              <a:t>• Sustainability is not global but on a case to case basis </a:t>
            </a:r>
          </a:p>
          <a:p>
            <a:pPr>
              <a:buFont typeface="Arial" panose="020B0604020202020204" pitchFamily="34" charset="0"/>
              <a:buChar char="•"/>
            </a:pPr>
            <a:r>
              <a:rPr lang="en-US" sz="1800" dirty="0">
                <a:latin typeface="Calibri" panose="020F0502020204030204" pitchFamily="34" charset="0"/>
              </a:rPr>
              <a:t>• There is heterogeneity in technology, capacity and funding – automatization very limited </a:t>
            </a:r>
          </a:p>
          <a:p>
            <a:pPr>
              <a:buFont typeface="Arial" panose="020B0604020202020204" pitchFamily="34" charset="0"/>
              <a:buChar char="•"/>
            </a:pPr>
            <a:r>
              <a:rPr lang="en-US" sz="1800" dirty="0">
                <a:latin typeface="Calibri" panose="020F0502020204030204" pitchFamily="34" charset="0"/>
              </a:rPr>
              <a:t>• The best practices consist of a collection of methods rather than one method </a:t>
            </a:r>
          </a:p>
          <a:p>
            <a:pPr>
              <a:buFont typeface="Arial" panose="020B0604020202020204" pitchFamily="34" charset="0"/>
              <a:buChar char="•"/>
            </a:pPr>
            <a:r>
              <a:rPr lang="en-US" sz="1800" dirty="0">
                <a:latin typeface="Calibri" panose="020F0502020204030204" pitchFamily="34" charset="0"/>
              </a:rPr>
              <a:t>• Some of the “networks” (e.g. International Group for Marine Ecological Time Series -IGMETS) only compile and synthesize past observations; there is no coordinate global plankton observation system </a:t>
            </a:r>
          </a:p>
          <a:p>
            <a:pPr>
              <a:buFont typeface="Arial" panose="020B0604020202020204" pitchFamily="34" charset="0"/>
              <a:buChar char="•"/>
            </a:pPr>
            <a:r>
              <a:rPr lang="en-US" sz="1800" dirty="0">
                <a:latin typeface="Calibri" panose="020F0502020204030204" pitchFamily="34" charset="0"/>
              </a:rPr>
              <a:t>• There typically has not been a willingness to collaborate in a sustained manner without funding support. </a:t>
            </a:r>
            <a:endParaRPr lang="en-US" sz="1800" dirty="0">
              <a:effectLst/>
              <a:latin typeface="Calibri" panose="020F0502020204030204" pitchFamily="34" charset="0"/>
            </a:endParaRPr>
          </a:p>
        </p:txBody>
      </p:sp>
      <p:sp>
        <p:nvSpPr>
          <p:cNvPr id="3" name="TextBox 2">
            <a:extLst>
              <a:ext uri="{FF2B5EF4-FFF2-40B4-BE49-F238E27FC236}">
                <a16:creationId xmlns:a16="http://schemas.microsoft.com/office/drawing/2014/main" id="{280D5623-2F26-624E-9FE3-DDD17C18228C}"/>
              </a:ext>
            </a:extLst>
          </p:cNvPr>
          <p:cNvSpPr txBox="1"/>
          <p:nvPr/>
        </p:nvSpPr>
        <p:spPr>
          <a:xfrm>
            <a:off x="3164" y="0"/>
            <a:ext cx="9140836" cy="523220"/>
          </a:xfrm>
          <a:prstGeom prst="rect">
            <a:avLst/>
          </a:prstGeom>
          <a:solidFill>
            <a:schemeClr val="bg1">
              <a:lumMod val="85000"/>
            </a:schemeClr>
          </a:solidFill>
        </p:spPr>
        <p:txBody>
          <a:bodyPr wrap="square">
            <a:spAutoFit/>
          </a:bodyPr>
          <a:lstStyle/>
          <a:p>
            <a:pPr algn="ctr">
              <a:defRPr/>
            </a:pPr>
            <a:r>
              <a:rPr lang="en-AU" sz="2800" b="1" dirty="0">
                <a:cs typeface="Arial" panose="020B0604020202020204" pitchFamily="34" charset="0"/>
              </a:rPr>
              <a:t> Challenges to develop global observation network</a:t>
            </a:r>
          </a:p>
        </p:txBody>
      </p:sp>
    </p:spTree>
    <p:extLst>
      <p:ext uri="{BB962C8B-B14F-4D97-AF65-F5344CB8AC3E}">
        <p14:creationId xmlns:p14="http://schemas.microsoft.com/office/powerpoint/2010/main" val="52650117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55661-5963-5446-882F-3BD267EC2F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7544" y="908720"/>
            <a:ext cx="5123489" cy="5014222"/>
          </a:xfrm>
          <a:prstGeom prst="rect">
            <a:avLst/>
          </a:prstGeom>
        </p:spPr>
      </p:pic>
      <p:sp>
        <p:nvSpPr>
          <p:cNvPr id="5" name="TextBox 4">
            <a:extLst>
              <a:ext uri="{FF2B5EF4-FFF2-40B4-BE49-F238E27FC236}">
                <a16:creationId xmlns:a16="http://schemas.microsoft.com/office/drawing/2014/main" id="{56A8DE0C-E6E9-7F44-BCFD-56D59FDA2A65}"/>
              </a:ext>
            </a:extLst>
          </p:cNvPr>
          <p:cNvSpPr txBox="1"/>
          <p:nvPr/>
        </p:nvSpPr>
        <p:spPr>
          <a:xfrm>
            <a:off x="3164" y="0"/>
            <a:ext cx="9140836" cy="523220"/>
          </a:xfrm>
          <a:prstGeom prst="rect">
            <a:avLst/>
          </a:prstGeom>
          <a:solidFill>
            <a:schemeClr val="bg1">
              <a:lumMod val="85000"/>
            </a:schemeClr>
          </a:solidFill>
        </p:spPr>
        <p:txBody>
          <a:bodyPr wrap="square">
            <a:spAutoFit/>
          </a:bodyPr>
          <a:lstStyle/>
          <a:p>
            <a:pPr algn="ctr">
              <a:defRPr/>
            </a:pPr>
            <a:r>
              <a:rPr lang="en-AU" sz="2800" b="1" dirty="0">
                <a:cs typeface="Arial" panose="020B0604020202020204" pitchFamily="34" charset="0"/>
              </a:rPr>
              <a:t> DPSIR Scheme to Identify Bio/Eco EOVs </a:t>
            </a:r>
          </a:p>
        </p:txBody>
      </p:sp>
      <p:pic>
        <p:nvPicPr>
          <p:cNvPr id="6" name="Picture 5">
            <a:extLst>
              <a:ext uri="{FF2B5EF4-FFF2-40B4-BE49-F238E27FC236}">
                <a16:creationId xmlns:a16="http://schemas.microsoft.com/office/drawing/2014/main" id="{66590725-C244-D74A-86DE-4DBB5FBFEA3B}"/>
              </a:ext>
            </a:extLst>
          </p:cNvPr>
          <p:cNvPicPr>
            <a:picLocks noChangeAspect="1"/>
          </p:cNvPicPr>
          <p:nvPr/>
        </p:nvPicPr>
        <p:blipFill>
          <a:blip r:embed="rId4"/>
          <a:stretch>
            <a:fillRect/>
          </a:stretch>
        </p:blipFill>
        <p:spPr>
          <a:xfrm>
            <a:off x="5580112" y="764704"/>
            <a:ext cx="3037395" cy="2155211"/>
          </a:xfrm>
          <a:prstGeom prst="rect">
            <a:avLst/>
          </a:prstGeom>
        </p:spPr>
      </p:pic>
      <p:sp>
        <p:nvSpPr>
          <p:cNvPr id="8" name="Title 1">
            <a:extLst>
              <a:ext uri="{FF2B5EF4-FFF2-40B4-BE49-F238E27FC236}">
                <a16:creationId xmlns:a16="http://schemas.microsoft.com/office/drawing/2014/main" id="{03BFC805-4571-AE49-849C-B7F2508FE16A}"/>
              </a:ext>
            </a:extLst>
          </p:cNvPr>
          <p:cNvSpPr txBox="1">
            <a:spLocks/>
          </p:cNvSpPr>
          <p:nvPr/>
        </p:nvSpPr>
        <p:spPr>
          <a:xfrm>
            <a:off x="5580112" y="3068960"/>
            <a:ext cx="3384376" cy="936104"/>
          </a:xfrm>
          <a:prstGeom prst="rect">
            <a:avLst/>
          </a:prstGeom>
        </p:spPr>
        <p:txBody>
          <a:bodyPr/>
          <a:lst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a:lstStyle>
          <a:p>
            <a:r>
              <a:rPr lang="en-US" sz="2000" b="1" i="1" kern="0" dirty="0">
                <a:solidFill>
                  <a:schemeClr val="tx1"/>
                </a:solidFill>
                <a:latin typeface="Arial" panose="020B0604020202020204" pitchFamily="34" charset="0"/>
                <a:cs typeface="Arial" panose="020B0604020202020204" pitchFamily="34" charset="0"/>
              </a:rPr>
              <a:t>Important Drivers and Pressure =&gt; </a:t>
            </a:r>
            <a:r>
              <a:rPr lang="en-US" sz="2000" b="1" i="1" kern="0" dirty="0">
                <a:solidFill>
                  <a:srgbClr val="FF0000"/>
                </a:solidFill>
                <a:latin typeface="Arial" panose="020B0604020202020204" pitchFamily="34" charset="0"/>
                <a:cs typeface="Arial" panose="020B0604020202020204" pitchFamily="34" charset="0"/>
              </a:rPr>
              <a:t>Impact </a:t>
            </a:r>
            <a:r>
              <a:rPr lang="en-US" sz="2000" b="1" i="1" kern="0" dirty="0">
                <a:solidFill>
                  <a:schemeClr val="tx1"/>
                </a:solidFill>
                <a:latin typeface="Arial" panose="020B0604020202020204" pitchFamily="34" charset="0"/>
                <a:cs typeface="Arial" panose="020B0604020202020204" pitchFamily="34" charset="0"/>
              </a:rPr>
              <a:t>Survey</a:t>
            </a:r>
          </a:p>
          <a:p>
            <a:r>
              <a:rPr lang="en-US" sz="2000" b="1" i="1" kern="0" dirty="0">
                <a:solidFill>
                  <a:schemeClr val="tx1"/>
                </a:solidFill>
                <a:latin typeface="Arial" panose="020B0604020202020204" pitchFamily="34" charset="0"/>
                <a:cs typeface="Arial" panose="020B0604020202020204" pitchFamily="34" charset="0"/>
              </a:rPr>
              <a:t>: 26 bodies</a:t>
            </a:r>
          </a:p>
        </p:txBody>
      </p:sp>
      <p:sp>
        <p:nvSpPr>
          <p:cNvPr id="10" name="TextBox 9">
            <a:extLst>
              <a:ext uri="{FF2B5EF4-FFF2-40B4-BE49-F238E27FC236}">
                <a16:creationId xmlns:a16="http://schemas.microsoft.com/office/drawing/2014/main" id="{34C5D7F6-7402-4F40-BBAC-7752FA7B96B5}"/>
              </a:ext>
            </a:extLst>
          </p:cNvPr>
          <p:cNvSpPr txBox="1"/>
          <p:nvPr/>
        </p:nvSpPr>
        <p:spPr>
          <a:xfrm>
            <a:off x="179512" y="6381328"/>
            <a:ext cx="2898550" cy="338554"/>
          </a:xfrm>
          <a:prstGeom prst="rect">
            <a:avLst/>
          </a:prstGeom>
          <a:noFill/>
        </p:spPr>
        <p:txBody>
          <a:bodyPr wrap="none" rtlCol="0">
            <a:spAutoFit/>
          </a:bodyPr>
          <a:lstStyle/>
          <a:p>
            <a:r>
              <a:rPr lang="en-GB" sz="1600" i="1" dirty="0"/>
              <a:t>(</a:t>
            </a:r>
            <a:r>
              <a:rPr lang="en-GB" sz="1600" i="1" dirty="0" err="1"/>
              <a:t>Miloslavich</a:t>
            </a:r>
            <a:r>
              <a:rPr lang="en-GB" sz="1600" i="1" dirty="0"/>
              <a:t> et al. 2018, GCB)</a:t>
            </a:r>
          </a:p>
        </p:txBody>
      </p:sp>
      <p:sp>
        <p:nvSpPr>
          <p:cNvPr id="12" name="Oval 11">
            <a:extLst>
              <a:ext uri="{FF2B5EF4-FFF2-40B4-BE49-F238E27FC236}">
                <a16:creationId xmlns:a16="http://schemas.microsoft.com/office/drawing/2014/main" id="{C09475FE-9922-8745-A68F-FD9E02837684}"/>
              </a:ext>
            </a:extLst>
          </p:cNvPr>
          <p:cNvSpPr/>
          <p:nvPr/>
        </p:nvSpPr>
        <p:spPr bwMode="auto">
          <a:xfrm>
            <a:off x="2915816" y="1052736"/>
            <a:ext cx="2592288" cy="259228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28927142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8A6CBC-490A-0D49-87BC-03C23ECD2CD3}"/>
              </a:ext>
            </a:extLst>
          </p:cNvPr>
          <p:cNvPicPr>
            <a:picLocks noChangeAspect="1"/>
          </p:cNvPicPr>
          <p:nvPr/>
        </p:nvPicPr>
        <p:blipFill>
          <a:blip r:embed="rId3"/>
          <a:stretch>
            <a:fillRect/>
          </a:stretch>
        </p:blipFill>
        <p:spPr>
          <a:xfrm>
            <a:off x="323528" y="836712"/>
            <a:ext cx="8433926" cy="5723272"/>
          </a:xfrm>
          <a:prstGeom prst="rect">
            <a:avLst/>
          </a:prstGeom>
        </p:spPr>
      </p:pic>
      <p:sp>
        <p:nvSpPr>
          <p:cNvPr id="4" name="TextBox 3">
            <a:extLst>
              <a:ext uri="{FF2B5EF4-FFF2-40B4-BE49-F238E27FC236}">
                <a16:creationId xmlns:a16="http://schemas.microsoft.com/office/drawing/2014/main" id="{D1A0A22B-3E0D-BA4B-8E6C-08A0A2FFE51E}"/>
              </a:ext>
            </a:extLst>
          </p:cNvPr>
          <p:cNvSpPr txBox="1"/>
          <p:nvPr/>
        </p:nvSpPr>
        <p:spPr>
          <a:xfrm>
            <a:off x="179512" y="6453336"/>
            <a:ext cx="2898550" cy="338554"/>
          </a:xfrm>
          <a:prstGeom prst="rect">
            <a:avLst/>
          </a:prstGeom>
          <a:noFill/>
        </p:spPr>
        <p:txBody>
          <a:bodyPr wrap="none" rtlCol="0">
            <a:spAutoFit/>
          </a:bodyPr>
          <a:lstStyle/>
          <a:p>
            <a:r>
              <a:rPr lang="en-GB" sz="1600" i="1" dirty="0"/>
              <a:t>(</a:t>
            </a:r>
            <a:r>
              <a:rPr lang="en-GB" sz="1600" i="1" dirty="0" err="1"/>
              <a:t>Miloslavich</a:t>
            </a:r>
            <a:r>
              <a:rPr lang="en-GB" sz="1600" i="1" dirty="0"/>
              <a:t> et al. 2018, GCB)</a:t>
            </a:r>
          </a:p>
        </p:txBody>
      </p:sp>
    </p:spTree>
    <p:extLst>
      <p:ext uri="{BB962C8B-B14F-4D97-AF65-F5344CB8AC3E}">
        <p14:creationId xmlns:p14="http://schemas.microsoft.com/office/powerpoint/2010/main" val="203908790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55661-5963-5446-882F-3BD267EC2F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512" y="1124744"/>
            <a:ext cx="5123489" cy="5014222"/>
          </a:xfrm>
          <a:prstGeom prst="rect">
            <a:avLst/>
          </a:prstGeom>
        </p:spPr>
      </p:pic>
      <p:sp>
        <p:nvSpPr>
          <p:cNvPr id="5" name="TextBox 4">
            <a:extLst>
              <a:ext uri="{FF2B5EF4-FFF2-40B4-BE49-F238E27FC236}">
                <a16:creationId xmlns:a16="http://schemas.microsoft.com/office/drawing/2014/main" id="{56A8DE0C-E6E9-7F44-BCFD-56D59FDA2A65}"/>
              </a:ext>
            </a:extLst>
          </p:cNvPr>
          <p:cNvSpPr txBox="1"/>
          <p:nvPr/>
        </p:nvSpPr>
        <p:spPr>
          <a:xfrm>
            <a:off x="3164" y="0"/>
            <a:ext cx="9140836" cy="523220"/>
          </a:xfrm>
          <a:prstGeom prst="rect">
            <a:avLst/>
          </a:prstGeom>
          <a:solidFill>
            <a:schemeClr val="bg1">
              <a:lumMod val="85000"/>
            </a:schemeClr>
          </a:solidFill>
        </p:spPr>
        <p:txBody>
          <a:bodyPr wrap="square">
            <a:spAutoFit/>
          </a:bodyPr>
          <a:lstStyle/>
          <a:p>
            <a:pPr algn="ctr">
              <a:defRPr/>
            </a:pPr>
            <a:r>
              <a:rPr lang="en-AU" sz="2800" b="1" dirty="0">
                <a:cs typeface="Arial" panose="020B0604020202020204" pitchFamily="34" charset="0"/>
              </a:rPr>
              <a:t> DPSIR Scheme to Identify Bio/Eco EOVs </a:t>
            </a:r>
          </a:p>
        </p:txBody>
      </p:sp>
      <p:pic>
        <p:nvPicPr>
          <p:cNvPr id="7" name="Picture 6">
            <a:extLst>
              <a:ext uri="{FF2B5EF4-FFF2-40B4-BE49-F238E27FC236}">
                <a16:creationId xmlns:a16="http://schemas.microsoft.com/office/drawing/2014/main" id="{1DC60D04-440F-0F40-9808-1F2FE72AC05F}"/>
              </a:ext>
            </a:extLst>
          </p:cNvPr>
          <p:cNvPicPr>
            <a:picLocks noChangeAspect="1"/>
          </p:cNvPicPr>
          <p:nvPr/>
        </p:nvPicPr>
        <p:blipFill>
          <a:blip r:embed="rId4"/>
          <a:stretch>
            <a:fillRect/>
          </a:stretch>
        </p:blipFill>
        <p:spPr>
          <a:xfrm>
            <a:off x="5652120" y="3645024"/>
            <a:ext cx="2959155" cy="3106421"/>
          </a:xfrm>
          <a:prstGeom prst="rect">
            <a:avLst/>
          </a:prstGeom>
        </p:spPr>
      </p:pic>
      <p:sp>
        <p:nvSpPr>
          <p:cNvPr id="9" name="Title 1">
            <a:extLst>
              <a:ext uri="{FF2B5EF4-FFF2-40B4-BE49-F238E27FC236}">
                <a16:creationId xmlns:a16="http://schemas.microsoft.com/office/drawing/2014/main" id="{8D2DCDC1-0658-8E42-A0BE-0B408A511237}"/>
              </a:ext>
            </a:extLst>
          </p:cNvPr>
          <p:cNvSpPr txBox="1">
            <a:spLocks/>
          </p:cNvSpPr>
          <p:nvPr/>
        </p:nvSpPr>
        <p:spPr>
          <a:xfrm>
            <a:off x="5652120" y="2636912"/>
            <a:ext cx="3060848" cy="1008112"/>
          </a:xfrm>
          <a:prstGeom prst="rect">
            <a:avLst/>
          </a:prstGeom>
        </p:spPr>
        <p:txBody>
          <a:bodyPr/>
          <a:lst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a:lstStyle>
          <a:p>
            <a:r>
              <a:rPr lang="en-US" sz="2000" b="1" i="1" kern="0" dirty="0">
                <a:solidFill>
                  <a:schemeClr val="tx1"/>
                </a:solidFill>
                <a:latin typeface="Arial" panose="020B0604020202020204" pitchFamily="34" charset="0"/>
                <a:cs typeface="Arial" panose="020B0604020202020204" pitchFamily="34" charset="0"/>
              </a:rPr>
              <a:t>State of variables =&gt; </a:t>
            </a:r>
            <a:r>
              <a:rPr lang="en-US" sz="2000" b="1" i="1" kern="0" dirty="0">
                <a:solidFill>
                  <a:srgbClr val="FF0000"/>
                </a:solidFill>
                <a:latin typeface="Arial" panose="020B0604020202020204" pitchFamily="34" charset="0"/>
                <a:cs typeface="Arial" panose="020B0604020202020204" pitchFamily="34" charset="0"/>
              </a:rPr>
              <a:t>Feasibility</a:t>
            </a:r>
            <a:r>
              <a:rPr lang="en-US" sz="2000" b="1" i="1" kern="0" dirty="0">
                <a:solidFill>
                  <a:schemeClr val="tx1"/>
                </a:solidFill>
                <a:latin typeface="Arial" panose="020B0604020202020204" pitchFamily="34" charset="0"/>
                <a:cs typeface="Arial" panose="020B0604020202020204" pitchFamily="34" charset="0"/>
              </a:rPr>
              <a:t> survey : </a:t>
            </a:r>
          </a:p>
          <a:p>
            <a:r>
              <a:rPr lang="en-US" sz="2000" b="1" i="1" kern="0" dirty="0">
                <a:solidFill>
                  <a:schemeClr val="tx1"/>
                </a:solidFill>
                <a:latin typeface="Arial" panose="020B0604020202020204" pitchFamily="34" charset="0"/>
                <a:cs typeface="Arial" panose="020B0604020202020204" pitchFamily="34" charset="0"/>
              </a:rPr>
              <a:t>&gt;100 bodies</a:t>
            </a:r>
          </a:p>
        </p:txBody>
      </p:sp>
      <p:pic>
        <p:nvPicPr>
          <p:cNvPr id="10" name="Picture 9">
            <a:extLst>
              <a:ext uri="{FF2B5EF4-FFF2-40B4-BE49-F238E27FC236}">
                <a16:creationId xmlns:a16="http://schemas.microsoft.com/office/drawing/2014/main" id="{68F3E3D5-209A-5048-9F60-AC7B370A6CF6}"/>
              </a:ext>
            </a:extLst>
          </p:cNvPr>
          <p:cNvPicPr>
            <a:picLocks noChangeAspect="1"/>
          </p:cNvPicPr>
          <p:nvPr/>
        </p:nvPicPr>
        <p:blipFill>
          <a:blip r:embed="rId5"/>
          <a:stretch>
            <a:fillRect/>
          </a:stretch>
        </p:blipFill>
        <p:spPr>
          <a:xfrm>
            <a:off x="6156176" y="764704"/>
            <a:ext cx="1800200" cy="1715551"/>
          </a:xfrm>
          <a:prstGeom prst="rect">
            <a:avLst/>
          </a:prstGeom>
        </p:spPr>
      </p:pic>
      <p:sp>
        <p:nvSpPr>
          <p:cNvPr id="11" name="Oval 10">
            <a:extLst>
              <a:ext uri="{FF2B5EF4-FFF2-40B4-BE49-F238E27FC236}">
                <a16:creationId xmlns:a16="http://schemas.microsoft.com/office/drawing/2014/main" id="{B8A0AAAD-CD11-6842-9805-3A8863453078}"/>
              </a:ext>
            </a:extLst>
          </p:cNvPr>
          <p:cNvSpPr/>
          <p:nvPr/>
        </p:nvSpPr>
        <p:spPr bwMode="auto">
          <a:xfrm rot="5400000">
            <a:off x="7020272" y="1844824"/>
            <a:ext cx="288032" cy="100811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2" name="Oval 11">
            <a:extLst>
              <a:ext uri="{FF2B5EF4-FFF2-40B4-BE49-F238E27FC236}">
                <a16:creationId xmlns:a16="http://schemas.microsoft.com/office/drawing/2014/main" id="{EECA2A99-3E38-9949-B9BC-2A517928CFCF}"/>
              </a:ext>
            </a:extLst>
          </p:cNvPr>
          <p:cNvSpPr/>
          <p:nvPr/>
        </p:nvSpPr>
        <p:spPr bwMode="auto">
          <a:xfrm>
            <a:off x="2987824" y="3789040"/>
            <a:ext cx="2592288" cy="259228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797624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41A03-3F37-7445-83A5-DA03ABD24505}"/>
              </a:ext>
            </a:extLst>
          </p:cNvPr>
          <p:cNvPicPr>
            <a:picLocks noChangeAspect="1"/>
          </p:cNvPicPr>
          <p:nvPr/>
        </p:nvPicPr>
        <p:blipFill>
          <a:blip r:embed="rId3"/>
          <a:stretch>
            <a:fillRect/>
          </a:stretch>
        </p:blipFill>
        <p:spPr>
          <a:xfrm>
            <a:off x="2411760" y="188640"/>
            <a:ext cx="5184576" cy="6346747"/>
          </a:xfrm>
          <a:prstGeom prst="rect">
            <a:avLst/>
          </a:prstGeom>
        </p:spPr>
      </p:pic>
      <p:sp>
        <p:nvSpPr>
          <p:cNvPr id="4" name="TextBox 3">
            <a:extLst>
              <a:ext uri="{FF2B5EF4-FFF2-40B4-BE49-F238E27FC236}">
                <a16:creationId xmlns:a16="http://schemas.microsoft.com/office/drawing/2014/main" id="{4091505D-2966-B34E-B4A3-73DB230A478B}"/>
              </a:ext>
            </a:extLst>
          </p:cNvPr>
          <p:cNvSpPr txBox="1"/>
          <p:nvPr/>
        </p:nvSpPr>
        <p:spPr>
          <a:xfrm>
            <a:off x="0" y="6453336"/>
            <a:ext cx="2898550" cy="338554"/>
          </a:xfrm>
          <a:prstGeom prst="rect">
            <a:avLst/>
          </a:prstGeom>
          <a:noFill/>
        </p:spPr>
        <p:txBody>
          <a:bodyPr wrap="none" rtlCol="0">
            <a:spAutoFit/>
          </a:bodyPr>
          <a:lstStyle/>
          <a:p>
            <a:r>
              <a:rPr lang="en-GB" sz="1600" i="1" dirty="0"/>
              <a:t>(</a:t>
            </a:r>
            <a:r>
              <a:rPr lang="en-GB" sz="1600" i="1" dirty="0" err="1"/>
              <a:t>Miloslavich</a:t>
            </a:r>
            <a:r>
              <a:rPr lang="en-GB" sz="1600" i="1" dirty="0"/>
              <a:t> et al. 2018, GCB)</a:t>
            </a:r>
          </a:p>
        </p:txBody>
      </p:sp>
    </p:spTree>
    <p:extLst>
      <p:ext uri="{BB962C8B-B14F-4D97-AF65-F5344CB8AC3E}">
        <p14:creationId xmlns:p14="http://schemas.microsoft.com/office/powerpoint/2010/main" val="21651693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E3936EFA-5F0C-5B40-88C7-CC69B1EF3615}"/>
              </a:ext>
            </a:extLst>
          </p:cNvPr>
          <p:cNvSpPr/>
          <p:nvPr/>
        </p:nvSpPr>
        <p:spPr>
          <a:xfrm>
            <a:off x="-9159" y="1601416"/>
            <a:ext cx="6281498" cy="5256584"/>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dirty="0"/>
          </a:p>
        </p:txBody>
      </p:sp>
      <p:sp>
        <p:nvSpPr>
          <p:cNvPr id="23" name="Rectangle 22">
            <a:extLst>
              <a:ext uri="{FF2B5EF4-FFF2-40B4-BE49-F238E27FC236}">
                <a16:creationId xmlns:a16="http://schemas.microsoft.com/office/drawing/2014/main" id="{F30EFB65-0602-A544-8B92-5C3724E1B6F8}"/>
              </a:ext>
            </a:extLst>
          </p:cNvPr>
          <p:cNvSpPr/>
          <p:nvPr/>
        </p:nvSpPr>
        <p:spPr>
          <a:xfrm>
            <a:off x="0" y="0"/>
            <a:ext cx="9144000" cy="8092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dirty="0"/>
          </a:p>
        </p:txBody>
      </p:sp>
      <p:sp>
        <p:nvSpPr>
          <p:cNvPr id="2" name="TextBox 1"/>
          <p:cNvSpPr txBox="1"/>
          <p:nvPr/>
        </p:nvSpPr>
        <p:spPr>
          <a:xfrm>
            <a:off x="755576" y="188640"/>
            <a:ext cx="6122189" cy="433196"/>
          </a:xfrm>
          <a:prstGeom prst="rect">
            <a:avLst/>
          </a:prstGeom>
          <a:noFill/>
        </p:spPr>
        <p:txBody>
          <a:bodyPr wrap="none" rtlCol="0">
            <a:spAutoFit/>
          </a:bodyPr>
          <a:lstStyle/>
          <a:p>
            <a:r>
              <a:rPr lang="en-US" sz="2215" b="1" dirty="0">
                <a:solidFill>
                  <a:schemeClr val="bg1"/>
                </a:solidFill>
                <a:cs typeface="Arial" panose="020B0604020202020204" pitchFamily="34" charset="0"/>
              </a:rPr>
              <a:t>Marine Debris/Plastic Projects of JAMSTEC </a:t>
            </a:r>
          </a:p>
        </p:txBody>
      </p:sp>
      <p:sp>
        <p:nvSpPr>
          <p:cNvPr id="3" name="TextBox 2"/>
          <p:cNvSpPr txBox="1"/>
          <p:nvPr/>
        </p:nvSpPr>
        <p:spPr>
          <a:xfrm>
            <a:off x="1763688" y="908720"/>
            <a:ext cx="5642891" cy="523220"/>
          </a:xfrm>
          <a:prstGeom prst="rect">
            <a:avLst/>
          </a:prstGeom>
          <a:noFill/>
        </p:spPr>
        <p:txBody>
          <a:bodyPr wrap="none" rtlCol="0">
            <a:spAutoFit/>
          </a:bodyPr>
          <a:lstStyle/>
          <a:p>
            <a:r>
              <a:rPr lang="en-US" sz="2800" b="1" i="1" dirty="0">
                <a:solidFill>
                  <a:schemeClr val="accent1">
                    <a:lumMod val="50000"/>
                  </a:schemeClr>
                </a:solidFill>
                <a:cs typeface="Arial" panose="020B0604020202020204" pitchFamily="34" charset="0"/>
              </a:rPr>
              <a:t>1. Deep-sea Macro-Debris study</a:t>
            </a:r>
          </a:p>
        </p:txBody>
      </p:sp>
      <p:sp>
        <p:nvSpPr>
          <p:cNvPr id="9" name="TextBox 8"/>
          <p:cNvSpPr txBox="1"/>
          <p:nvPr/>
        </p:nvSpPr>
        <p:spPr>
          <a:xfrm>
            <a:off x="386039" y="1734745"/>
            <a:ext cx="4030270" cy="490134"/>
          </a:xfrm>
          <a:prstGeom prst="rect">
            <a:avLst/>
          </a:prstGeom>
          <a:noFill/>
        </p:spPr>
        <p:txBody>
          <a:bodyPr wrap="none" rtlCol="0">
            <a:spAutoFit/>
          </a:bodyPr>
          <a:lstStyle/>
          <a:p>
            <a:r>
              <a:rPr lang="en-US" sz="1477" b="1" dirty="0">
                <a:cs typeface="Arial" panose="020B0604020202020204" pitchFamily="34" charset="0"/>
              </a:rPr>
              <a:t>Deep-sea Debris Database</a:t>
            </a:r>
          </a:p>
          <a:p>
            <a:r>
              <a:rPr lang="en-US" sz="1108" i="1" dirty="0">
                <a:cs typeface="Arial" panose="020B0604020202020204" pitchFamily="34" charset="0"/>
              </a:rPr>
              <a:t>http://</a:t>
            </a:r>
            <a:r>
              <a:rPr lang="en-US" sz="1108" i="1" dirty="0" err="1">
                <a:cs typeface="Arial" panose="020B0604020202020204" pitchFamily="34" charset="0"/>
              </a:rPr>
              <a:t>www.godac.jamstec.go.jp</a:t>
            </a:r>
            <a:r>
              <a:rPr lang="en-US" sz="1108" i="1" dirty="0">
                <a:cs typeface="Arial" panose="020B0604020202020204" pitchFamily="34" charset="0"/>
              </a:rPr>
              <a:t>/catalog/</a:t>
            </a:r>
            <a:r>
              <a:rPr lang="en-US" sz="1108" i="1" dirty="0" err="1">
                <a:cs typeface="Arial" panose="020B0604020202020204" pitchFamily="34" charset="0"/>
              </a:rPr>
              <a:t>dsdebris</a:t>
            </a:r>
            <a:r>
              <a:rPr lang="en-US" sz="1108" i="1" dirty="0">
                <a:cs typeface="Arial" panose="020B0604020202020204" pitchFamily="34" charset="0"/>
              </a:rPr>
              <a:t>/e/</a:t>
            </a:r>
            <a:r>
              <a:rPr lang="en-US" sz="1108" i="1" dirty="0" err="1">
                <a:cs typeface="Arial" panose="020B0604020202020204" pitchFamily="34" charset="0"/>
              </a:rPr>
              <a:t>index.html</a:t>
            </a:r>
            <a:endParaRPr lang="en-US" sz="1108" i="1" dirty="0">
              <a:cs typeface="Arial" panose="020B0604020202020204" pitchFamily="34" charset="0"/>
            </a:endParaRPr>
          </a:p>
        </p:txBody>
      </p:sp>
      <p:sp>
        <p:nvSpPr>
          <p:cNvPr id="13" name="TextBox 12"/>
          <p:cNvSpPr txBox="1"/>
          <p:nvPr/>
        </p:nvSpPr>
        <p:spPr>
          <a:xfrm>
            <a:off x="2834232" y="1748336"/>
            <a:ext cx="1439818" cy="291170"/>
          </a:xfrm>
          <a:prstGeom prst="rect">
            <a:avLst/>
          </a:prstGeom>
          <a:noFill/>
        </p:spPr>
        <p:txBody>
          <a:bodyPr wrap="none" rtlCol="0">
            <a:spAutoFit/>
          </a:bodyPr>
          <a:lstStyle/>
          <a:p>
            <a:r>
              <a:rPr lang="en-US" sz="1292" dirty="0">
                <a:cs typeface="Arial" panose="020B0604020202020204" pitchFamily="34" charset="0"/>
              </a:rPr>
              <a:t>launched in 2017</a:t>
            </a:r>
          </a:p>
        </p:txBody>
      </p:sp>
      <p:sp>
        <p:nvSpPr>
          <p:cNvPr id="14" name="TextBox 13"/>
          <p:cNvSpPr txBox="1"/>
          <p:nvPr/>
        </p:nvSpPr>
        <p:spPr>
          <a:xfrm>
            <a:off x="3217120" y="2249325"/>
            <a:ext cx="2204450" cy="291170"/>
          </a:xfrm>
          <a:prstGeom prst="rect">
            <a:avLst/>
          </a:prstGeom>
          <a:noFill/>
        </p:spPr>
        <p:txBody>
          <a:bodyPr wrap="none" rtlCol="0">
            <a:spAutoFit/>
          </a:bodyPr>
          <a:lstStyle/>
          <a:p>
            <a:pPr marL="263776" indent="-263776">
              <a:buFont typeface="Arial" panose="020B0604020202020204" pitchFamily="34" charset="0"/>
              <a:buChar char="•"/>
            </a:pPr>
            <a:r>
              <a:rPr lang="en-US" sz="1292" dirty="0">
                <a:cs typeface="Arial" panose="020B0604020202020204" pitchFamily="34" charset="0"/>
              </a:rPr>
              <a:t>Image data since 1980s</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52584" y="3211064"/>
            <a:ext cx="1205790" cy="810744"/>
          </a:xfrm>
          <a:prstGeom prst="rect">
            <a:avLst/>
          </a:prstGeom>
          <a:ln w="76200">
            <a:noFill/>
          </a:ln>
        </p:spPr>
      </p:pic>
      <p:pic>
        <p:nvPicPr>
          <p:cNvPr id="16" name="Picture 1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54708" y="2308997"/>
            <a:ext cx="1181208" cy="803831"/>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a:ext>
            </a:extLst>
          </a:blip>
          <a:srcRect l="-2"/>
          <a:stretch/>
        </p:blipFill>
        <p:spPr>
          <a:xfrm>
            <a:off x="1672176" y="2313313"/>
            <a:ext cx="1197049" cy="815137"/>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50932" y="3211065"/>
            <a:ext cx="1177264" cy="809470"/>
          </a:xfrm>
          <a:prstGeom prst="rect">
            <a:avLst/>
          </a:prstGeom>
        </p:spPr>
      </p:pic>
      <p:sp>
        <p:nvSpPr>
          <p:cNvPr id="19" name="TextBox 18"/>
          <p:cNvSpPr txBox="1"/>
          <p:nvPr/>
        </p:nvSpPr>
        <p:spPr>
          <a:xfrm>
            <a:off x="7092759" y="116632"/>
            <a:ext cx="1604927" cy="376385"/>
          </a:xfrm>
          <a:prstGeom prst="rect">
            <a:avLst/>
          </a:prstGeom>
          <a:noFill/>
        </p:spPr>
        <p:txBody>
          <a:bodyPr wrap="none" rtlCol="0">
            <a:spAutoFit/>
          </a:bodyPr>
          <a:lstStyle/>
          <a:p>
            <a:r>
              <a:rPr lang="en-US" sz="1846" b="1" dirty="0">
                <a:solidFill>
                  <a:schemeClr val="bg1"/>
                </a:solidFill>
                <a:cs typeface="Arial" panose="020B0604020202020204" pitchFamily="34" charset="0"/>
              </a:rPr>
              <a:t>Sanae Chiba</a:t>
            </a:r>
          </a:p>
        </p:txBody>
      </p:sp>
      <p:pic>
        <p:nvPicPr>
          <p:cNvPr id="22" name="Picture 21">
            <a:extLst>
              <a:ext uri="{FF2B5EF4-FFF2-40B4-BE49-F238E27FC236}">
                <a16:creationId xmlns:a16="http://schemas.microsoft.com/office/drawing/2014/main" id="{D4E16CB2-5270-3441-8329-9F4184F998AC}"/>
              </a:ext>
            </a:extLst>
          </p:cNvPr>
          <p:cNvPicPr>
            <a:picLocks noChangeAspect="1"/>
          </p:cNvPicPr>
          <p:nvPr/>
        </p:nvPicPr>
        <p:blipFill>
          <a:blip r:embed="rId7"/>
          <a:stretch>
            <a:fillRect/>
          </a:stretch>
        </p:blipFill>
        <p:spPr>
          <a:xfrm>
            <a:off x="28600" y="125743"/>
            <a:ext cx="705855" cy="705855"/>
          </a:xfrm>
          <a:prstGeom prst="rect">
            <a:avLst/>
          </a:prstGeom>
        </p:spPr>
      </p:pic>
      <p:sp>
        <p:nvSpPr>
          <p:cNvPr id="32" name="TextBox 31">
            <a:extLst>
              <a:ext uri="{FF2B5EF4-FFF2-40B4-BE49-F238E27FC236}">
                <a16:creationId xmlns:a16="http://schemas.microsoft.com/office/drawing/2014/main" id="{909C1C1E-7503-C846-984F-8A445E530680}"/>
              </a:ext>
            </a:extLst>
          </p:cNvPr>
          <p:cNvSpPr txBox="1"/>
          <p:nvPr/>
        </p:nvSpPr>
        <p:spPr>
          <a:xfrm>
            <a:off x="3226346" y="2507618"/>
            <a:ext cx="2623158" cy="490006"/>
          </a:xfrm>
          <a:prstGeom prst="rect">
            <a:avLst/>
          </a:prstGeom>
          <a:noFill/>
        </p:spPr>
        <p:txBody>
          <a:bodyPr wrap="square" rtlCol="0">
            <a:spAutoFit/>
          </a:bodyPr>
          <a:lstStyle/>
          <a:p>
            <a:pPr marL="263776" indent="-263776">
              <a:buFont typeface="Arial" panose="020B0604020202020204" pitchFamily="34" charset="0"/>
              <a:buChar char="•"/>
            </a:pPr>
            <a:r>
              <a:rPr lang="en-US" sz="1292" dirty="0">
                <a:cs typeface="Arial" panose="020B0604020202020204" pitchFamily="34" charset="0"/>
              </a:rPr>
              <a:t>&gt; 5000 dives of manned submersible &amp; ROVs</a:t>
            </a:r>
          </a:p>
        </p:txBody>
      </p:sp>
      <p:sp>
        <p:nvSpPr>
          <p:cNvPr id="33" name="TextBox 32">
            <a:extLst>
              <a:ext uri="{FF2B5EF4-FFF2-40B4-BE49-F238E27FC236}">
                <a16:creationId xmlns:a16="http://schemas.microsoft.com/office/drawing/2014/main" id="{8FDDF2D9-F74F-2A41-B64F-345ABD4696EB}"/>
              </a:ext>
            </a:extLst>
          </p:cNvPr>
          <p:cNvSpPr txBox="1"/>
          <p:nvPr/>
        </p:nvSpPr>
        <p:spPr>
          <a:xfrm>
            <a:off x="3228651" y="2931956"/>
            <a:ext cx="2240333" cy="291170"/>
          </a:xfrm>
          <a:prstGeom prst="rect">
            <a:avLst/>
          </a:prstGeom>
          <a:noFill/>
        </p:spPr>
        <p:txBody>
          <a:bodyPr wrap="square" rtlCol="0">
            <a:spAutoFit/>
          </a:bodyPr>
          <a:lstStyle/>
          <a:p>
            <a:pPr marL="263776" indent="-263776">
              <a:buFont typeface="Arial" panose="020B0604020202020204" pitchFamily="34" charset="0"/>
              <a:buChar char="•"/>
            </a:pPr>
            <a:r>
              <a:rPr lang="en-US" sz="1292" dirty="0">
                <a:cs typeface="Arial" panose="020B0604020202020204" pitchFamily="34" charset="0"/>
              </a:rPr>
              <a:t>Max depth: &gt; 10,000 m</a:t>
            </a:r>
          </a:p>
        </p:txBody>
      </p:sp>
      <p:pic>
        <p:nvPicPr>
          <p:cNvPr id="41" name="Picture 40">
            <a:extLst>
              <a:ext uri="{FF2B5EF4-FFF2-40B4-BE49-F238E27FC236}">
                <a16:creationId xmlns:a16="http://schemas.microsoft.com/office/drawing/2014/main" id="{C998850B-AAD2-0046-AB3D-36C007E7800E}"/>
              </a:ext>
            </a:extLst>
          </p:cNvPr>
          <p:cNvPicPr>
            <a:picLocks noChangeAspect="1"/>
          </p:cNvPicPr>
          <p:nvPr/>
        </p:nvPicPr>
        <p:blipFill>
          <a:blip r:embed="rId8"/>
          <a:stretch>
            <a:fillRect/>
          </a:stretch>
        </p:blipFill>
        <p:spPr>
          <a:xfrm>
            <a:off x="3679031" y="3706605"/>
            <a:ext cx="2695635" cy="2404557"/>
          </a:xfrm>
          <a:prstGeom prst="rect">
            <a:avLst/>
          </a:prstGeom>
        </p:spPr>
      </p:pic>
      <p:sp>
        <p:nvSpPr>
          <p:cNvPr id="42" name="TextBox 41">
            <a:extLst>
              <a:ext uri="{FF2B5EF4-FFF2-40B4-BE49-F238E27FC236}">
                <a16:creationId xmlns:a16="http://schemas.microsoft.com/office/drawing/2014/main" id="{3F28502A-DBB5-FD4B-A8C7-B9EA4B556302}"/>
              </a:ext>
            </a:extLst>
          </p:cNvPr>
          <p:cNvSpPr txBox="1"/>
          <p:nvPr/>
        </p:nvSpPr>
        <p:spPr>
          <a:xfrm>
            <a:off x="3545725" y="6100983"/>
            <a:ext cx="2833603" cy="376385"/>
          </a:xfrm>
          <a:prstGeom prst="rect">
            <a:avLst/>
          </a:prstGeom>
          <a:noFill/>
        </p:spPr>
        <p:txBody>
          <a:bodyPr wrap="square" rtlCol="0">
            <a:spAutoFit/>
          </a:bodyPr>
          <a:lstStyle/>
          <a:p>
            <a:r>
              <a:rPr lang="en-US" sz="923" i="1" dirty="0">
                <a:cs typeface="Arial" panose="020B0604020202020204" pitchFamily="34" charset="0"/>
              </a:rPr>
              <a:t>(Chiba et al. </a:t>
            </a:r>
            <a:r>
              <a:rPr lang="en-US" sz="923" i="1" dirty="0" err="1">
                <a:cs typeface="Arial" panose="020B0604020202020204" pitchFamily="34" charset="0"/>
              </a:rPr>
              <a:t>doi.org</a:t>
            </a:r>
            <a:r>
              <a:rPr lang="en-US" sz="923" i="1" dirty="0">
                <a:cs typeface="Arial" panose="020B0604020202020204" pitchFamily="34" charset="0"/>
              </a:rPr>
              <a:t>/10.1016/j.marpol.2018.03.022)</a:t>
            </a:r>
          </a:p>
        </p:txBody>
      </p:sp>
      <p:pic>
        <p:nvPicPr>
          <p:cNvPr id="44" name="Picture 43">
            <a:extLst>
              <a:ext uri="{FF2B5EF4-FFF2-40B4-BE49-F238E27FC236}">
                <a16:creationId xmlns:a16="http://schemas.microsoft.com/office/drawing/2014/main" id="{8FD136C8-82FC-A147-B40D-4AD9D895200F}"/>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483770" y="4308056"/>
            <a:ext cx="2079058" cy="1715796"/>
          </a:xfrm>
          <a:prstGeom prst="rect">
            <a:avLst/>
          </a:prstGeom>
        </p:spPr>
      </p:pic>
      <p:sp>
        <p:nvSpPr>
          <p:cNvPr id="45" name="TextBox 44">
            <a:extLst>
              <a:ext uri="{FF2B5EF4-FFF2-40B4-BE49-F238E27FC236}">
                <a16:creationId xmlns:a16="http://schemas.microsoft.com/office/drawing/2014/main" id="{EB2F6DFF-52CF-1444-8348-EB68A12F2066}"/>
              </a:ext>
            </a:extLst>
          </p:cNvPr>
          <p:cNvSpPr txBox="1"/>
          <p:nvPr/>
        </p:nvSpPr>
        <p:spPr>
          <a:xfrm>
            <a:off x="924972" y="6011003"/>
            <a:ext cx="2532186" cy="376385"/>
          </a:xfrm>
          <a:prstGeom prst="rect">
            <a:avLst/>
          </a:prstGeom>
          <a:noFill/>
        </p:spPr>
        <p:txBody>
          <a:bodyPr wrap="square" rtlCol="0">
            <a:spAutoFit/>
          </a:bodyPr>
          <a:lstStyle/>
          <a:p>
            <a:r>
              <a:rPr lang="en-US" sz="923" i="1" dirty="0">
                <a:cs typeface="Arial" panose="020B0604020202020204" pitchFamily="34" charset="0"/>
              </a:rPr>
              <a:t>http://</a:t>
            </a:r>
            <a:r>
              <a:rPr lang="en-US" sz="923" i="1" dirty="0" err="1">
                <a:cs typeface="Arial" panose="020B0604020202020204" pitchFamily="34" charset="0"/>
              </a:rPr>
              <a:t>www.godac.jamstec.go.jp</a:t>
            </a:r>
            <a:r>
              <a:rPr lang="en-US" sz="923" i="1" dirty="0">
                <a:cs typeface="Arial" panose="020B0604020202020204" pitchFamily="34" charset="0"/>
              </a:rPr>
              <a:t>/catalog/data/</a:t>
            </a:r>
            <a:r>
              <a:rPr lang="en-US" sz="923" i="1" dirty="0" err="1">
                <a:cs typeface="Arial" panose="020B0604020202020204" pitchFamily="34" charset="0"/>
              </a:rPr>
              <a:t>doc_catalog</a:t>
            </a:r>
            <a:r>
              <a:rPr lang="en-US" sz="923" i="1" dirty="0">
                <a:cs typeface="Arial" panose="020B0604020202020204" pitchFamily="34" charset="0"/>
              </a:rPr>
              <a:t>/media/JAM_RandD19_06.pdf</a:t>
            </a:r>
          </a:p>
        </p:txBody>
      </p:sp>
      <p:pic>
        <p:nvPicPr>
          <p:cNvPr id="47" name="Picture 46">
            <a:extLst>
              <a:ext uri="{FF2B5EF4-FFF2-40B4-BE49-F238E27FC236}">
                <a16:creationId xmlns:a16="http://schemas.microsoft.com/office/drawing/2014/main" id="{982FF324-C3AD-834A-BBF7-2629C8C71F26}"/>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470897" y="4173441"/>
            <a:ext cx="1190571" cy="1120160"/>
          </a:xfrm>
          <a:prstGeom prst="rect">
            <a:avLst/>
          </a:prstGeom>
        </p:spPr>
      </p:pic>
      <p:cxnSp>
        <p:nvCxnSpPr>
          <p:cNvPr id="49" name="Straight Arrow Connector 48">
            <a:extLst>
              <a:ext uri="{FF2B5EF4-FFF2-40B4-BE49-F238E27FC236}">
                <a16:creationId xmlns:a16="http://schemas.microsoft.com/office/drawing/2014/main" id="{24DFEBE4-E36B-7B46-8294-5ECD1AD4AF96}"/>
              </a:ext>
            </a:extLst>
          </p:cNvPr>
          <p:cNvCxnSpPr>
            <a:cxnSpLocks/>
          </p:cNvCxnSpPr>
          <p:nvPr/>
        </p:nvCxnSpPr>
        <p:spPr>
          <a:xfrm>
            <a:off x="2878694" y="3560052"/>
            <a:ext cx="755214" cy="577516"/>
          </a:xfrm>
          <a:prstGeom prst="straightConnector1">
            <a:avLst/>
          </a:prstGeom>
          <a:ln w="76200">
            <a:solidFill>
              <a:srgbClr val="B77BFF"/>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3F21DA3-1120-D441-99DE-E92737E9D368}"/>
              </a:ext>
            </a:extLst>
          </p:cNvPr>
          <p:cNvSpPr txBox="1"/>
          <p:nvPr/>
        </p:nvSpPr>
        <p:spPr>
          <a:xfrm rot="20985150">
            <a:off x="3156091" y="3424491"/>
            <a:ext cx="1410726" cy="291170"/>
          </a:xfrm>
          <a:prstGeom prst="rect">
            <a:avLst/>
          </a:prstGeom>
          <a:noFill/>
        </p:spPr>
        <p:txBody>
          <a:bodyPr wrap="square" rtlCol="0">
            <a:spAutoFit/>
          </a:bodyPr>
          <a:lstStyle/>
          <a:p>
            <a:r>
              <a:rPr lang="en-US" sz="1292" i="1" dirty="0">
                <a:solidFill>
                  <a:srgbClr val="7030A0"/>
                </a:solidFill>
                <a:cs typeface="Arial" panose="020B0604020202020204" pitchFamily="34" charset="0"/>
              </a:rPr>
              <a:t>Density analysis</a:t>
            </a:r>
          </a:p>
        </p:txBody>
      </p:sp>
      <p:sp>
        <p:nvSpPr>
          <p:cNvPr id="54" name="Rectangle 53">
            <a:extLst>
              <a:ext uri="{FF2B5EF4-FFF2-40B4-BE49-F238E27FC236}">
                <a16:creationId xmlns:a16="http://schemas.microsoft.com/office/drawing/2014/main" id="{9DF80ED5-1DF4-CC4B-8BDA-16B438BF8BE5}"/>
              </a:ext>
            </a:extLst>
          </p:cNvPr>
          <p:cNvSpPr/>
          <p:nvPr/>
        </p:nvSpPr>
        <p:spPr>
          <a:xfrm>
            <a:off x="1634813" y="3186889"/>
            <a:ext cx="1234996" cy="852946"/>
          </a:xfrm>
          <a:prstGeom prst="rect">
            <a:avLst/>
          </a:prstGeom>
          <a:noFill/>
          <a:ln w="76200" cap="rnd">
            <a:solidFill>
              <a:srgbClr val="B77BF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a:p>
        </p:txBody>
      </p:sp>
      <p:sp>
        <p:nvSpPr>
          <p:cNvPr id="37" name="TextBox 36">
            <a:extLst>
              <a:ext uri="{FF2B5EF4-FFF2-40B4-BE49-F238E27FC236}">
                <a16:creationId xmlns:a16="http://schemas.microsoft.com/office/drawing/2014/main" id="{78919824-6D33-0946-ABB0-525A4EF8A084}"/>
              </a:ext>
            </a:extLst>
          </p:cNvPr>
          <p:cNvSpPr txBox="1"/>
          <p:nvPr/>
        </p:nvSpPr>
        <p:spPr>
          <a:xfrm>
            <a:off x="6649148" y="464481"/>
            <a:ext cx="1398140" cy="319639"/>
          </a:xfrm>
          <a:prstGeom prst="rect">
            <a:avLst/>
          </a:prstGeom>
          <a:noFill/>
        </p:spPr>
        <p:txBody>
          <a:bodyPr wrap="none" rtlCol="0">
            <a:spAutoFit/>
          </a:bodyPr>
          <a:lstStyle/>
          <a:p>
            <a:r>
              <a:rPr lang="en-US" sz="1477" b="1" dirty="0">
                <a:solidFill>
                  <a:srgbClr val="FFFF00"/>
                </a:solidFill>
                <a:cs typeface="Arial" panose="020B0604020202020204" pitchFamily="34" charset="0"/>
              </a:rPr>
              <a:t>OceanObs’19</a:t>
            </a:r>
          </a:p>
        </p:txBody>
      </p:sp>
      <p:sp>
        <p:nvSpPr>
          <p:cNvPr id="40" name="TextBox 39">
            <a:extLst>
              <a:ext uri="{FF2B5EF4-FFF2-40B4-BE49-F238E27FC236}">
                <a16:creationId xmlns:a16="http://schemas.microsoft.com/office/drawing/2014/main" id="{215C83D3-B89C-224F-A57D-AEEE71CA780C}"/>
              </a:ext>
            </a:extLst>
          </p:cNvPr>
          <p:cNvSpPr txBox="1"/>
          <p:nvPr/>
        </p:nvSpPr>
        <p:spPr>
          <a:xfrm>
            <a:off x="7953029" y="457231"/>
            <a:ext cx="1205779" cy="319639"/>
          </a:xfrm>
          <a:prstGeom prst="rect">
            <a:avLst/>
          </a:prstGeom>
          <a:noFill/>
        </p:spPr>
        <p:txBody>
          <a:bodyPr wrap="none" rtlCol="0">
            <a:spAutoFit/>
          </a:bodyPr>
          <a:lstStyle/>
          <a:p>
            <a:r>
              <a:rPr lang="en-US" sz="1477" b="1" dirty="0">
                <a:solidFill>
                  <a:srgbClr val="FFFF00"/>
                </a:solidFill>
                <a:cs typeface="Arial" panose="020B0604020202020204" pitchFamily="34" charset="0"/>
              </a:rPr>
              <a:t>GOOS-BEP</a:t>
            </a:r>
          </a:p>
        </p:txBody>
      </p:sp>
      <p:sp>
        <p:nvSpPr>
          <p:cNvPr id="6" name="TextBox 5">
            <a:extLst>
              <a:ext uri="{FF2B5EF4-FFF2-40B4-BE49-F238E27FC236}">
                <a16:creationId xmlns:a16="http://schemas.microsoft.com/office/drawing/2014/main" id="{2585FA3D-F57C-5C4B-9654-A8BADFF7377A}"/>
              </a:ext>
            </a:extLst>
          </p:cNvPr>
          <p:cNvSpPr txBox="1"/>
          <p:nvPr/>
        </p:nvSpPr>
        <p:spPr>
          <a:xfrm>
            <a:off x="6444208" y="5013176"/>
            <a:ext cx="2520280" cy="830997"/>
          </a:xfrm>
          <a:prstGeom prst="rect">
            <a:avLst/>
          </a:prstGeom>
          <a:noFill/>
        </p:spPr>
        <p:txBody>
          <a:bodyPr wrap="square" rtlCol="0">
            <a:spAutoFit/>
          </a:bodyPr>
          <a:lstStyle/>
          <a:p>
            <a:r>
              <a:rPr lang="en-GB" sz="1600" dirty="0">
                <a:solidFill>
                  <a:srgbClr val="FF0000"/>
                </a:solidFill>
              </a:rPr>
              <a:t>Plastics: most abundant</a:t>
            </a:r>
          </a:p>
          <a:p>
            <a:r>
              <a:rPr lang="en-GB" sz="1600" dirty="0">
                <a:solidFill>
                  <a:srgbClr val="FF0000"/>
                </a:solidFill>
              </a:rPr>
              <a:t>c.a. 90% of plastic debris are single use plastics</a:t>
            </a:r>
          </a:p>
        </p:txBody>
      </p:sp>
      <p:pic>
        <p:nvPicPr>
          <p:cNvPr id="51" name="Picture 50">
            <a:extLst>
              <a:ext uri="{FF2B5EF4-FFF2-40B4-BE49-F238E27FC236}">
                <a16:creationId xmlns:a16="http://schemas.microsoft.com/office/drawing/2014/main" id="{2C8BAE00-05D1-1743-9702-FB5FB960D7DA}"/>
              </a:ext>
            </a:extLst>
          </p:cNvPr>
          <p:cNvPicPr>
            <a:picLocks noChangeAspect="1"/>
          </p:cNvPicPr>
          <p:nvPr/>
        </p:nvPicPr>
        <p:blipFill>
          <a:blip r:embed="rId11"/>
          <a:stretch>
            <a:fillRect/>
          </a:stretch>
        </p:blipFill>
        <p:spPr>
          <a:xfrm>
            <a:off x="6300192" y="2924944"/>
            <a:ext cx="2736304" cy="1874023"/>
          </a:xfrm>
          <a:prstGeom prst="rect">
            <a:avLst/>
          </a:prstGeom>
        </p:spPr>
      </p:pic>
    </p:spTree>
    <p:extLst>
      <p:ext uri="{BB962C8B-B14F-4D97-AF65-F5344CB8AC3E}">
        <p14:creationId xmlns:p14="http://schemas.microsoft.com/office/powerpoint/2010/main" val="17187096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E530C3-371F-2A48-B7AB-43C4F3CBC576}"/>
              </a:ext>
            </a:extLst>
          </p:cNvPr>
          <p:cNvSpPr txBox="1"/>
          <p:nvPr/>
        </p:nvSpPr>
        <p:spPr>
          <a:xfrm>
            <a:off x="3052058" y="2703645"/>
            <a:ext cx="3153427" cy="433196"/>
          </a:xfrm>
          <a:prstGeom prst="rect">
            <a:avLst/>
          </a:prstGeom>
          <a:noFill/>
        </p:spPr>
        <p:txBody>
          <a:bodyPr wrap="none" rtlCol="0">
            <a:spAutoFit/>
          </a:bodyPr>
          <a:lstStyle/>
          <a:p>
            <a:r>
              <a:rPr lang="en-US" sz="2215" b="1" dirty="0">
                <a:solidFill>
                  <a:schemeClr val="accent6">
                    <a:lumMod val="50000"/>
                  </a:schemeClr>
                </a:solidFill>
                <a:cs typeface="Arial" panose="020B0604020202020204" pitchFamily="34" charset="0"/>
              </a:rPr>
              <a:t>Supplementary Slides</a:t>
            </a:r>
          </a:p>
        </p:txBody>
      </p:sp>
      <p:pic>
        <p:nvPicPr>
          <p:cNvPr id="3" name="Picture 2">
            <a:extLst>
              <a:ext uri="{FF2B5EF4-FFF2-40B4-BE49-F238E27FC236}">
                <a16:creationId xmlns:a16="http://schemas.microsoft.com/office/drawing/2014/main" id="{3B1AAEDB-E778-BC41-8F26-BB30459BE4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504" y="1142321"/>
            <a:ext cx="8742782" cy="5706195"/>
          </a:xfrm>
          <a:prstGeom prst="rect">
            <a:avLst/>
          </a:prstGeom>
        </p:spPr>
      </p:pic>
      <p:sp>
        <p:nvSpPr>
          <p:cNvPr id="5" name="Rectangle 4">
            <a:extLst>
              <a:ext uri="{FF2B5EF4-FFF2-40B4-BE49-F238E27FC236}">
                <a16:creationId xmlns:a16="http://schemas.microsoft.com/office/drawing/2014/main" id="{B46F86A8-5FD8-6F45-B6C1-EBE4C3C81B28}"/>
              </a:ext>
            </a:extLst>
          </p:cNvPr>
          <p:cNvSpPr/>
          <p:nvPr/>
        </p:nvSpPr>
        <p:spPr>
          <a:xfrm>
            <a:off x="597" y="33327"/>
            <a:ext cx="9144000" cy="8092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dirty="0"/>
          </a:p>
        </p:txBody>
      </p:sp>
      <p:sp>
        <p:nvSpPr>
          <p:cNvPr id="6" name="TextBox 5">
            <a:extLst>
              <a:ext uri="{FF2B5EF4-FFF2-40B4-BE49-F238E27FC236}">
                <a16:creationId xmlns:a16="http://schemas.microsoft.com/office/drawing/2014/main" id="{F15C6CD1-5C6E-134B-A56B-E711BBD6373A}"/>
              </a:ext>
            </a:extLst>
          </p:cNvPr>
          <p:cNvSpPr txBox="1"/>
          <p:nvPr/>
        </p:nvSpPr>
        <p:spPr>
          <a:xfrm>
            <a:off x="756173" y="221967"/>
            <a:ext cx="6122189" cy="433196"/>
          </a:xfrm>
          <a:prstGeom prst="rect">
            <a:avLst/>
          </a:prstGeom>
          <a:noFill/>
        </p:spPr>
        <p:txBody>
          <a:bodyPr wrap="none" rtlCol="0">
            <a:spAutoFit/>
          </a:bodyPr>
          <a:lstStyle/>
          <a:p>
            <a:r>
              <a:rPr lang="en-US" sz="2215" b="1" dirty="0">
                <a:solidFill>
                  <a:schemeClr val="bg1"/>
                </a:solidFill>
                <a:cs typeface="Arial" panose="020B0604020202020204" pitchFamily="34" charset="0"/>
              </a:rPr>
              <a:t>Marine Debris/Plastic Projects of JAMSTEC </a:t>
            </a:r>
          </a:p>
        </p:txBody>
      </p:sp>
      <p:sp>
        <p:nvSpPr>
          <p:cNvPr id="7" name="TextBox 6">
            <a:extLst>
              <a:ext uri="{FF2B5EF4-FFF2-40B4-BE49-F238E27FC236}">
                <a16:creationId xmlns:a16="http://schemas.microsoft.com/office/drawing/2014/main" id="{C267ACC5-41AA-E746-8778-EAF619AFB235}"/>
              </a:ext>
            </a:extLst>
          </p:cNvPr>
          <p:cNvSpPr txBox="1"/>
          <p:nvPr/>
        </p:nvSpPr>
        <p:spPr>
          <a:xfrm>
            <a:off x="7093356" y="149959"/>
            <a:ext cx="1604927" cy="376385"/>
          </a:xfrm>
          <a:prstGeom prst="rect">
            <a:avLst/>
          </a:prstGeom>
          <a:noFill/>
        </p:spPr>
        <p:txBody>
          <a:bodyPr wrap="none" rtlCol="0">
            <a:spAutoFit/>
          </a:bodyPr>
          <a:lstStyle/>
          <a:p>
            <a:r>
              <a:rPr lang="en-US" sz="1846" b="1" dirty="0">
                <a:solidFill>
                  <a:schemeClr val="bg1"/>
                </a:solidFill>
                <a:cs typeface="Arial" panose="020B0604020202020204" pitchFamily="34" charset="0"/>
              </a:rPr>
              <a:t>Sanae Chiba</a:t>
            </a:r>
          </a:p>
        </p:txBody>
      </p:sp>
      <p:pic>
        <p:nvPicPr>
          <p:cNvPr id="8" name="Picture 7">
            <a:extLst>
              <a:ext uri="{FF2B5EF4-FFF2-40B4-BE49-F238E27FC236}">
                <a16:creationId xmlns:a16="http://schemas.microsoft.com/office/drawing/2014/main" id="{2C113A1E-3718-A041-9034-DC2A6FD848EC}"/>
              </a:ext>
            </a:extLst>
          </p:cNvPr>
          <p:cNvPicPr>
            <a:picLocks noChangeAspect="1"/>
          </p:cNvPicPr>
          <p:nvPr/>
        </p:nvPicPr>
        <p:blipFill>
          <a:blip r:embed="rId3"/>
          <a:stretch>
            <a:fillRect/>
          </a:stretch>
        </p:blipFill>
        <p:spPr>
          <a:xfrm>
            <a:off x="29197" y="159070"/>
            <a:ext cx="705855" cy="705855"/>
          </a:xfrm>
          <a:prstGeom prst="rect">
            <a:avLst/>
          </a:prstGeom>
        </p:spPr>
      </p:pic>
      <p:sp>
        <p:nvSpPr>
          <p:cNvPr id="9" name="TextBox 8">
            <a:extLst>
              <a:ext uri="{FF2B5EF4-FFF2-40B4-BE49-F238E27FC236}">
                <a16:creationId xmlns:a16="http://schemas.microsoft.com/office/drawing/2014/main" id="{B25ECAD7-5DA6-E441-94DC-84E7135E0017}"/>
              </a:ext>
            </a:extLst>
          </p:cNvPr>
          <p:cNvSpPr txBox="1"/>
          <p:nvPr/>
        </p:nvSpPr>
        <p:spPr>
          <a:xfrm>
            <a:off x="6649745" y="497808"/>
            <a:ext cx="1398140" cy="319639"/>
          </a:xfrm>
          <a:prstGeom prst="rect">
            <a:avLst/>
          </a:prstGeom>
          <a:noFill/>
        </p:spPr>
        <p:txBody>
          <a:bodyPr wrap="none" rtlCol="0">
            <a:spAutoFit/>
          </a:bodyPr>
          <a:lstStyle/>
          <a:p>
            <a:r>
              <a:rPr lang="en-US" sz="1477" b="1" dirty="0">
                <a:solidFill>
                  <a:srgbClr val="FFFF00"/>
                </a:solidFill>
                <a:cs typeface="Arial" panose="020B0604020202020204" pitchFamily="34" charset="0"/>
              </a:rPr>
              <a:t>OceanObs’19</a:t>
            </a:r>
          </a:p>
        </p:txBody>
      </p:sp>
      <p:sp>
        <p:nvSpPr>
          <p:cNvPr id="10" name="TextBox 9">
            <a:extLst>
              <a:ext uri="{FF2B5EF4-FFF2-40B4-BE49-F238E27FC236}">
                <a16:creationId xmlns:a16="http://schemas.microsoft.com/office/drawing/2014/main" id="{2088A4D5-B41A-4444-A017-735E373C464A}"/>
              </a:ext>
            </a:extLst>
          </p:cNvPr>
          <p:cNvSpPr txBox="1"/>
          <p:nvPr/>
        </p:nvSpPr>
        <p:spPr>
          <a:xfrm>
            <a:off x="7953626" y="490558"/>
            <a:ext cx="1205779" cy="319639"/>
          </a:xfrm>
          <a:prstGeom prst="rect">
            <a:avLst/>
          </a:prstGeom>
          <a:noFill/>
        </p:spPr>
        <p:txBody>
          <a:bodyPr wrap="none" rtlCol="0">
            <a:spAutoFit/>
          </a:bodyPr>
          <a:lstStyle/>
          <a:p>
            <a:r>
              <a:rPr lang="en-US" sz="1477" b="1" dirty="0">
                <a:solidFill>
                  <a:srgbClr val="FFFF00"/>
                </a:solidFill>
                <a:cs typeface="Arial" panose="020B0604020202020204" pitchFamily="34" charset="0"/>
              </a:rPr>
              <a:t>GOOS-BEP</a:t>
            </a:r>
          </a:p>
        </p:txBody>
      </p:sp>
    </p:spTree>
    <p:extLst>
      <p:ext uri="{BB962C8B-B14F-4D97-AF65-F5344CB8AC3E}">
        <p14:creationId xmlns:p14="http://schemas.microsoft.com/office/powerpoint/2010/main" val="244069881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20072" y="3709934"/>
            <a:ext cx="3024336" cy="2900048"/>
          </a:xfrm>
          <a:prstGeom prst="rect">
            <a:avLst/>
          </a:prstGeom>
        </p:spPr>
      </p:pic>
      <p:pic>
        <p:nvPicPr>
          <p:cNvPr id="4" name="Picture 3">
            <a:extLst>
              <a:ext uri="{FF2B5EF4-FFF2-40B4-BE49-F238E27FC236}">
                <a16:creationId xmlns:a16="http://schemas.microsoft.com/office/drawing/2014/main" id="{192DFD40-D0B8-4F4A-AD2A-FE9169CFA8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4598" y="1097916"/>
            <a:ext cx="3191576" cy="2559869"/>
          </a:xfrm>
          <a:prstGeom prst="rect">
            <a:avLst/>
          </a:prstGeom>
        </p:spPr>
      </p:pic>
      <p:pic>
        <p:nvPicPr>
          <p:cNvPr id="9" name="Picture 8">
            <a:extLst>
              <a:ext uri="{FF2B5EF4-FFF2-40B4-BE49-F238E27FC236}">
                <a16:creationId xmlns:a16="http://schemas.microsoft.com/office/drawing/2014/main" id="{BF4A651C-A17F-E345-8259-C384C623C39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6200000">
            <a:off x="4202185" y="467765"/>
            <a:ext cx="2572135" cy="3790134"/>
          </a:xfrm>
          <a:prstGeom prst="rect">
            <a:avLst/>
          </a:prstGeom>
        </p:spPr>
      </p:pic>
      <p:pic>
        <p:nvPicPr>
          <p:cNvPr id="8" name="Picture 7">
            <a:extLst>
              <a:ext uri="{FF2B5EF4-FFF2-40B4-BE49-F238E27FC236}">
                <a16:creationId xmlns:a16="http://schemas.microsoft.com/office/drawing/2014/main" id="{801E0923-7827-3D4E-B6F9-5345A9AB3153}"/>
              </a:ext>
            </a:extLst>
          </p:cNvPr>
          <p:cNvPicPr>
            <a:picLocks noChangeAspect="1"/>
          </p:cNvPicPr>
          <p:nvPr/>
        </p:nvPicPr>
        <p:blipFill>
          <a:blip r:embed="rId5"/>
          <a:stretch>
            <a:fillRect/>
          </a:stretch>
        </p:blipFill>
        <p:spPr>
          <a:xfrm>
            <a:off x="395536" y="3717032"/>
            <a:ext cx="4558393" cy="3039772"/>
          </a:xfrm>
          <a:prstGeom prst="rect">
            <a:avLst/>
          </a:prstGeom>
        </p:spPr>
      </p:pic>
      <p:sp>
        <p:nvSpPr>
          <p:cNvPr id="7" name="Rectangle 6">
            <a:extLst>
              <a:ext uri="{FF2B5EF4-FFF2-40B4-BE49-F238E27FC236}">
                <a16:creationId xmlns:a16="http://schemas.microsoft.com/office/drawing/2014/main" id="{DB140C64-AF8B-CC40-BA74-BCE817CEFA02}"/>
              </a:ext>
            </a:extLst>
          </p:cNvPr>
          <p:cNvSpPr/>
          <p:nvPr/>
        </p:nvSpPr>
        <p:spPr>
          <a:xfrm>
            <a:off x="597" y="33327"/>
            <a:ext cx="9144000" cy="8092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dirty="0"/>
          </a:p>
        </p:txBody>
      </p:sp>
      <p:sp>
        <p:nvSpPr>
          <p:cNvPr id="10" name="TextBox 9">
            <a:extLst>
              <a:ext uri="{FF2B5EF4-FFF2-40B4-BE49-F238E27FC236}">
                <a16:creationId xmlns:a16="http://schemas.microsoft.com/office/drawing/2014/main" id="{0B035024-6D4C-D64B-B33D-9DB25F6544A7}"/>
              </a:ext>
            </a:extLst>
          </p:cNvPr>
          <p:cNvSpPr txBox="1"/>
          <p:nvPr/>
        </p:nvSpPr>
        <p:spPr>
          <a:xfrm>
            <a:off x="756173" y="221967"/>
            <a:ext cx="6122189" cy="433196"/>
          </a:xfrm>
          <a:prstGeom prst="rect">
            <a:avLst/>
          </a:prstGeom>
          <a:noFill/>
        </p:spPr>
        <p:txBody>
          <a:bodyPr wrap="none" rtlCol="0">
            <a:spAutoFit/>
          </a:bodyPr>
          <a:lstStyle/>
          <a:p>
            <a:r>
              <a:rPr lang="en-US" sz="2215" b="1" dirty="0">
                <a:solidFill>
                  <a:schemeClr val="bg1"/>
                </a:solidFill>
                <a:cs typeface="Arial" panose="020B0604020202020204" pitchFamily="34" charset="0"/>
              </a:rPr>
              <a:t>Marine Debris/Plastic Projects of JAMSTEC </a:t>
            </a:r>
          </a:p>
        </p:txBody>
      </p:sp>
      <p:sp>
        <p:nvSpPr>
          <p:cNvPr id="11" name="TextBox 10">
            <a:extLst>
              <a:ext uri="{FF2B5EF4-FFF2-40B4-BE49-F238E27FC236}">
                <a16:creationId xmlns:a16="http://schemas.microsoft.com/office/drawing/2014/main" id="{7B97C068-5514-4F4B-A238-4EE1DB601E9B}"/>
              </a:ext>
            </a:extLst>
          </p:cNvPr>
          <p:cNvSpPr txBox="1"/>
          <p:nvPr/>
        </p:nvSpPr>
        <p:spPr>
          <a:xfrm>
            <a:off x="7093356" y="149959"/>
            <a:ext cx="1604927" cy="376385"/>
          </a:xfrm>
          <a:prstGeom prst="rect">
            <a:avLst/>
          </a:prstGeom>
          <a:noFill/>
        </p:spPr>
        <p:txBody>
          <a:bodyPr wrap="none" rtlCol="0">
            <a:spAutoFit/>
          </a:bodyPr>
          <a:lstStyle/>
          <a:p>
            <a:r>
              <a:rPr lang="en-US" sz="1846" b="1" dirty="0">
                <a:solidFill>
                  <a:schemeClr val="bg1"/>
                </a:solidFill>
                <a:cs typeface="Arial" panose="020B0604020202020204" pitchFamily="34" charset="0"/>
              </a:rPr>
              <a:t>Sanae Chiba</a:t>
            </a:r>
          </a:p>
        </p:txBody>
      </p:sp>
      <p:pic>
        <p:nvPicPr>
          <p:cNvPr id="12" name="Picture 11">
            <a:extLst>
              <a:ext uri="{FF2B5EF4-FFF2-40B4-BE49-F238E27FC236}">
                <a16:creationId xmlns:a16="http://schemas.microsoft.com/office/drawing/2014/main" id="{5303059E-5ACD-7E45-A3A7-5A73A97488D6}"/>
              </a:ext>
            </a:extLst>
          </p:cNvPr>
          <p:cNvPicPr>
            <a:picLocks noChangeAspect="1"/>
          </p:cNvPicPr>
          <p:nvPr/>
        </p:nvPicPr>
        <p:blipFill>
          <a:blip r:embed="rId6"/>
          <a:stretch>
            <a:fillRect/>
          </a:stretch>
        </p:blipFill>
        <p:spPr>
          <a:xfrm>
            <a:off x="29197" y="159070"/>
            <a:ext cx="705855" cy="705855"/>
          </a:xfrm>
          <a:prstGeom prst="rect">
            <a:avLst/>
          </a:prstGeom>
        </p:spPr>
      </p:pic>
      <p:sp>
        <p:nvSpPr>
          <p:cNvPr id="13" name="TextBox 12">
            <a:extLst>
              <a:ext uri="{FF2B5EF4-FFF2-40B4-BE49-F238E27FC236}">
                <a16:creationId xmlns:a16="http://schemas.microsoft.com/office/drawing/2014/main" id="{20D51440-95B4-9747-AB5E-47A648D0466A}"/>
              </a:ext>
            </a:extLst>
          </p:cNvPr>
          <p:cNvSpPr txBox="1"/>
          <p:nvPr/>
        </p:nvSpPr>
        <p:spPr>
          <a:xfrm>
            <a:off x="6649745" y="497808"/>
            <a:ext cx="1398140" cy="319639"/>
          </a:xfrm>
          <a:prstGeom prst="rect">
            <a:avLst/>
          </a:prstGeom>
          <a:noFill/>
        </p:spPr>
        <p:txBody>
          <a:bodyPr wrap="none" rtlCol="0">
            <a:spAutoFit/>
          </a:bodyPr>
          <a:lstStyle/>
          <a:p>
            <a:r>
              <a:rPr lang="en-US" sz="1477" b="1" dirty="0">
                <a:solidFill>
                  <a:srgbClr val="FFFF00"/>
                </a:solidFill>
                <a:cs typeface="Arial" panose="020B0604020202020204" pitchFamily="34" charset="0"/>
              </a:rPr>
              <a:t>OceanObs’19</a:t>
            </a:r>
          </a:p>
        </p:txBody>
      </p:sp>
      <p:sp>
        <p:nvSpPr>
          <p:cNvPr id="14" name="TextBox 13">
            <a:extLst>
              <a:ext uri="{FF2B5EF4-FFF2-40B4-BE49-F238E27FC236}">
                <a16:creationId xmlns:a16="http://schemas.microsoft.com/office/drawing/2014/main" id="{20981A0B-2232-384E-A93F-E43EEA79C731}"/>
              </a:ext>
            </a:extLst>
          </p:cNvPr>
          <p:cNvSpPr txBox="1"/>
          <p:nvPr/>
        </p:nvSpPr>
        <p:spPr>
          <a:xfrm>
            <a:off x="7953626" y="490558"/>
            <a:ext cx="1205779" cy="319639"/>
          </a:xfrm>
          <a:prstGeom prst="rect">
            <a:avLst/>
          </a:prstGeom>
          <a:noFill/>
        </p:spPr>
        <p:txBody>
          <a:bodyPr wrap="none" rtlCol="0">
            <a:spAutoFit/>
          </a:bodyPr>
          <a:lstStyle/>
          <a:p>
            <a:r>
              <a:rPr lang="en-US" sz="1477" b="1" dirty="0">
                <a:solidFill>
                  <a:srgbClr val="FFFF00"/>
                </a:solidFill>
                <a:cs typeface="Arial" panose="020B0604020202020204" pitchFamily="34" charset="0"/>
              </a:rPr>
              <a:t>GOOS-BEP</a:t>
            </a:r>
          </a:p>
        </p:txBody>
      </p:sp>
    </p:spTree>
    <p:extLst>
      <p:ext uri="{BB962C8B-B14F-4D97-AF65-F5344CB8AC3E}">
        <p14:creationId xmlns:p14="http://schemas.microsoft.com/office/powerpoint/2010/main" val="344942691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30EFB65-0602-A544-8B92-5C3724E1B6F8}"/>
              </a:ext>
            </a:extLst>
          </p:cNvPr>
          <p:cNvSpPr/>
          <p:nvPr/>
        </p:nvSpPr>
        <p:spPr>
          <a:xfrm>
            <a:off x="0" y="0"/>
            <a:ext cx="9144000" cy="8092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15" dirty="0"/>
          </a:p>
        </p:txBody>
      </p:sp>
      <p:sp>
        <p:nvSpPr>
          <p:cNvPr id="2" name="TextBox 1"/>
          <p:cNvSpPr txBox="1"/>
          <p:nvPr/>
        </p:nvSpPr>
        <p:spPr>
          <a:xfrm>
            <a:off x="755576" y="188640"/>
            <a:ext cx="6122189" cy="433196"/>
          </a:xfrm>
          <a:prstGeom prst="rect">
            <a:avLst/>
          </a:prstGeom>
          <a:noFill/>
        </p:spPr>
        <p:txBody>
          <a:bodyPr wrap="none" rtlCol="0">
            <a:spAutoFit/>
          </a:bodyPr>
          <a:lstStyle/>
          <a:p>
            <a:r>
              <a:rPr lang="en-US" sz="2215" b="1" dirty="0">
                <a:solidFill>
                  <a:schemeClr val="bg1"/>
                </a:solidFill>
                <a:cs typeface="Arial" panose="020B0604020202020204" pitchFamily="34" charset="0"/>
              </a:rPr>
              <a:t>Marine Debris/Plastic Projects of JAMSTEC </a:t>
            </a:r>
          </a:p>
        </p:txBody>
      </p:sp>
      <p:sp>
        <p:nvSpPr>
          <p:cNvPr id="3" name="TextBox 2"/>
          <p:cNvSpPr txBox="1"/>
          <p:nvPr/>
        </p:nvSpPr>
        <p:spPr>
          <a:xfrm>
            <a:off x="2483768" y="1052736"/>
            <a:ext cx="4041491" cy="523220"/>
          </a:xfrm>
          <a:prstGeom prst="rect">
            <a:avLst/>
          </a:prstGeom>
          <a:noFill/>
        </p:spPr>
        <p:txBody>
          <a:bodyPr wrap="none" rtlCol="0">
            <a:spAutoFit/>
          </a:bodyPr>
          <a:lstStyle/>
          <a:p>
            <a:r>
              <a:rPr lang="en-US" sz="2800" b="1" i="1" dirty="0">
                <a:solidFill>
                  <a:schemeClr val="accent1">
                    <a:lumMod val="50000"/>
                  </a:schemeClr>
                </a:solidFill>
                <a:cs typeface="Arial" panose="020B0604020202020204" pitchFamily="34" charset="0"/>
              </a:rPr>
              <a:t>2.  Microplastics study</a:t>
            </a:r>
          </a:p>
        </p:txBody>
      </p:sp>
      <p:sp>
        <p:nvSpPr>
          <p:cNvPr id="19" name="TextBox 18"/>
          <p:cNvSpPr txBox="1"/>
          <p:nvPr/>
        </p:nvSpPr>
        <p:spPr>
          <a:xfrm>
            <a:off x="7092759" y="116632"/>
            <a:ext cx="1604927" cy="376385"/>
          </a:xfrm>
          <a:prstGeom prst="rect">
            <a:avLst/>
          </a:prstGeom>
          <a:noFill/>
        </p:spPr>
        <p:txBody>
          <a:bodyPr wrap="none" rtlCol="0">
            <a:spAutoFit/>
          </a:bodyPr>
          <a:lstStyle/>
          <a:p>
            <a:r>
              <a:rPr lang="en-US" sz="1846" b="1" dirty="0">
                <a:solidFill>
                  <a:schemeClr val="bg1"/>
                </a:solidFill>
                <a:cs typeface="Arial" panose="020B0604020202020204" pitchFamily="34" charset="0"/>
              </a:rPr>
              <a:t>Sanae Chiba</a:t>
            </a:r>
          </a:p>
        </p:txBody>
      </p:sp>
      <p:pic>
        <p:nvPicPr>
          <p:cNvPr id="22" name="Picture 21">
            <a:extLst>
              <a:ext uri="{FF2B5EF4-FFF2-40B4-BE49-F238E27FC236}">
                <a16:creationId xmlns:a16="http://schemas.microsoft.com/office/drawing/2014/main" id="{D4E16CB2-5270-3441-8329-9F4184F998AC}"/>
              </a:ext>
            </a:extLst>
          </p:cNvPr>
          <p:cNvPicPr>
            <a:picLocks noChangeAspect="1"/>
          </p:cNvPicPr>
          <p:nvPr/>
        </p:nvPicPr>
        <p:blipFill>
          <a:blip r:embed="rId3"/>
          <a:stretch>
            <a:fillRect/>
          </a:stretch>
        </p:blipFill>
        <p:spPr>
          <a:xfrm>
            <a:off x="28600" y="125743"/>
            <a:ext cx="705855" cy="705855"/>
          </a:xfrm>
          <a:prstGeom prst="rect">
            <a:avLst/>
          </a:prstGeom>
        </p:spPr>
      </p:pic>
      <p:sp>
        <p:nvSpPr>
          <p:cNvPr id="37" name="TextBox 36">
            <a:extLst>
              <a:ext uri="{FF2B5EF4-FFF2-40B4-BE49-F238E27FC236}">
                <a16:creationId xmlns:a16="http://schemas.microsoft.com/office/drawing/2014/main" id="{78919824-6D33-0946-ABB0-525A4EF8A084}"/>
              </a:ext>
            </a:extLst>
          </p:cNvPr>
          <p:cNvSpPr txBox="1"/>
          <p:nvPr/>
        </p:nvSpPr>
        <p:spPr>
          <a:xfrm>
            <a:off x="6649148" y="464481"/>
            <a:ext cx="1398140" cy="319639"/>
          </a:xfrm>
          <a:prstGeom prst="rect">
            <a:avLst/>
          </a:prstGeom>
          <a:noFill/>
        </p:spPr>
        <p:txBody>
          <a:bodyPr wrap="none" rtlCol="0">
            <a:spAutoFit/>
          </a:bodyPr>
          <a:lstStyle/>
          <a:p>
            <a:r>
              <a:rPr lang="en-US" sz="1477" b="1" dirty="0">
                <a:solidFill>
                  <a:srgbClr val="FFFF00"/>
                </a:solidFill>
                <a:cs typeface="Arial" panose="020B0604020202020204" pitchFamily="34" charset="0"/>
              </a:rPr>
              <a:t>OceanObs’19</a:t>
            </a:r>
          </a:p>
        </p:txBody>
      </p:sp>
      <p:sp>
        <p:nvSpPr>
          <p:cNvPr id="40" name="TextBox 39">
            <a:extLst>
              <a:ext uri="{FF2B5EF4-FFF2-40B4-BE49-F238E27FC236}">
                <a16:creationId xmlns:a16="http://schemas.microsoft.com/office/drawing/2014/main" id="{215C83D3-B89C-224F-A57D-AEEE71CA780C}"/>
              </a:ext>
            </a:extLst>
          </p:cNvPr>
          <p:cNvSpPr txBox="1"/>
          <p:nvPr/>
        </p:nvSpPr>
        <p:spPr>
          <a:xfrm>
            <a:off x="7953029" y="457231"/>
            <a:ext cx="1205779" cy="319639"/>
          </a:xfrm>
          <a:prstGeom prst="rect">
            <a:avLst/>
          </a:prstGeom>
          <a:noFill/>
        </p:spPr>
        <p:txBody>
          <a:bodyPr wrap="none" rtlCol="0">
            <a:spAutoFit/>
          </a:bodyPr>
          <a:lstStyle/>
          <a:p>
            <a:r>
              <a:rPr lang="en-US" sz="1477" b="1" dirty="0">
                <a:solidFill>
                  <a:srgbClr val="FFFF00"/>
                </a:solidFill>
                <a:cs typeface="Arial" panose="020B0604020202020204" pitchFamily="34" charset="0"/>
              </a:rPr>
              <a:t>GOOS-BEP</a:t>
            </a:r>
          </a:p>
        </p:txBody>
      </p:sp>
      <p:sp>
        <p:nvSpPr>
          <p:cNvPr id="8" name="TextBox 7">
            <a:extLst>
              <a:ext uri="{FF2B5EF4-FFF2-40B4-BE49-F238E27FC236}">
                <a16:creationId xmlns:a16="http://schemas.microsoft.com/office/drawing/2014/main" id="{BD2C2164-3BF3-8144-8FB1-5B2C240A40E7}"/>
              </a:ext>
            </a:extLst>
          </p:cNvPr>
          <p:cNvSpPr txBox="1"/>
          <p:nvPr/>
        </p:nvSpPr>
        <p:spPr>
          <a:xfrm>
            <a:off x="963216" y="3492624"/>
            <a:ext cx="7560840" cy="1200329"/>
          </a:xfrm>
          <a:prstGeom prst="rect">
            <a:avLst/>
          </a:prstGeom>
          <a:noFill/>
        </p:spPr>
        <p:txBody>
          <a:bodyPr wrap="square" rtlCol="0">
            <a:spAutoFit/>
          </a:bodyPr>
          <a:lstStyle/>
          <a:p>
            <a:pPr marL="342900" indent="-342900">
              <a:buFont typeface="Arial" panose="020B0604020202020204" pitchFamily="34" charset="0"/>
              <a:buChar char="•"/>
            </a:pPr>
            <a:r>
              <a:rPr lang="en-GB" dirty="0"/>
              <a:t>In situ MP observation in the western North Pacific (including in the areas of garbage patch, deep-sea sediment)  </a:t>
            </a:r>
          </a:p>
        </p:txBody>
      </p:sp>
      <p:sp>
        <p:nvSpPr>
          <p:cNvPr id="52" name="TextBox 51">
            <a:extLst>
              <a:ext uri="{FF2B5EF4-FFF2-40B4-BE49-F238E27FC236}">
                <a16:creationId xmlns:a16="http://schemas.microsoft.com/office/drawing/2014/main" id="{9238DD77-CC76-204B-90AF-09655DB34D72}"/>
              </a:ext>
            </a:extLst>
          </p:cNvPr>
          <p:cNvSpPr txBox="1"/>
          <p:nvPr/>
        </p:nvSpPr>
        <p:spPr>
          <a:xfrm>
            <a:off x="971600" y="1844824"/>
            <a:ext cx="7560840" cy="1569660"/>
          </a:xfrm>
          <a:prstGeom prst="rect">
            <a:avLst/>
          </a:prstGeom>
          <a:noFill/>
        </p:spPr>
        <p:txBody>
          <a:bodyPr wrap="square" rtlCol="0">
            <a:spAutoFit/>
          </a:bodyPr>
          <a:lstStyle/>
          <a:p>
            <a:pPr marL="342900" indent="-342900">
              <a:buFont typeface="Arial" panose="020B0604020202020204" pitchFamily="34" charset="0"/>
              <a:buChar char="•"/>
            </a:pPr>
            <a:r>
              <a:rPr lang="en-GB" dirty="0"/>
              <a:t>Development of cost-effective MP monitoring methods using Hyperspectral </a:t>
            </a:r>
            <a:br>
              <a:rPr lang="en-GB" dirty="0"/>
            </a:br>
            <a:r>
              <a:rPr lang="en-GB" dirty="0"/>
              <a:t>Camera imaging technique (e.g. applied to ship water intake system, CPR sample analysis) </a:t>
            </a:r>
          </a:p>
        </p:txBody>
      </p:sp>
      <p:sp>
        <p:nvSpPr>
          <p:cNvPr id="55" name="TextBox 54">
            <a:extLst>
              <a:ext uri="{FF2B5EF4-FFF2-40B4-BE49-F238E27FC236}">
                <a16:creationId xmlns:a16="http://schemas.microsoft.com/office/drawing/2014/main" id="{16CBA758-4085-9747-B21B-1EE5309CAFA1}"/>
              </a:ext>
            </a:extLst>
          </p:cNvPr>
          <p:cNvSpPr txBox="1"/>
          <p:nvPr/>
        </p:nvSpPr>
        <p:spPr>
          <a:xfrm>
            <a:off x="971600" y="4797152"/>
            <a:ext cx="6480720" cy="461665"/>
          </a:xfrm>
          <a:prstGeom prst="rect">
            <a:avLst/>
          </a:prstGeom>
          <a:noFill/>
        </p:spPr>
        <p:txBody>
          <a:bodyPr wrap="square" rtlCol="0">
            <a:spAutoFit/>
          </a:bodyPr>
          <a:lstStyle/>
          <a:p>
            <a:pPr marL="342900" indent="-342900">
              <a:buFont typeface="Arial" panose="020B0604020202020204" pitchFamily="34" charset="0"/>
              <a:buChar char="•"/>
            </a:pPr>
            <a:r>
              <a:rPr lang="en-GB" dirty="0"/>
              <a:t>MP impacts on deep-sea ecosystems</a:t>
            </a:r>
          </a:p>
        </p:txBody>
      </p:sp>
    </p:spTree>
    <p:extLst>
      <p:ext uri="{BB962C8B-B14F-4D97-AF65-F5344CB8AC3E}">
        <p14:creationId xmlns:p14="http://schemas.microsoft.com/office/powerpoint/2010/main" val="265528331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C05B81-C2AE-7649-9104-332084798FD0}"/>
              </a:ext>
            </a:extLst>
          </p:cNvPr>
          <p:cNvPicPr>
            <a:picLocks noChangeAspect="1"/>
          </p:cNvPicPr>
          <p:nvPr/>
        </p:nvPicPr>
        <p:blipFill>
          <a:blip r:embed="rId3"/>
          <a:stretch>
            <a:fillRect/>
          </a:stretch>
        </p:blipFill>
        <p:spPr>
          <a:xfrm>
            <a:off x="0" y="1196752"/>
            <a:ext cx="9144000" cy="5661248"/>
          </a:xfrm>
          <a:prstGeom prst="rect">
            <a:avLst/>
          </a:prstGeom>
        </p:spPr>
      </p:pic>
      <p:sp>
        <p:nvSpPr>
          <p:cNvPr id="4" name="TextBox 3"/>
          <p:cNvSpPr txBox="1"/>
          <p:nvPr/>
        </p:nvSpPr>
        <p:spPr>
          <a:xfrm>
            <a:off x="767644" y="5700558"/>
            <a:ext cx="184731" cy="461665"/>
          </a:xfrm>
          <a:prstGeom prst="rect">
            <a:avLst/>
          </a:prstGeom>
          <a:noFill/>
        </p:spPr>
        <p:txBody>
          <a:bodyPr wrap="none" rtlCol="0">
            <a:spAutoFit/>
          </a:bodyPr>
          <a:lstStyle/>
          <a:p>
            <a:endParaRPr lang="en-US" dirty="0"/>
          </a:p>
        </p:txBody>
      </p:sp>
      <p:sp>
        <p:nvSpPr>
          <p:cNvPr id="3" name="TextBox 2"/>
          <p:cNvSpPr txBox="1"/>
          <p:nvPr/>
        </p:nvSpPr>
        <p:spPr>
          <a:xfrm>
            <a:off x="0" y="0"/>
            <a:ext cx="3672408" cy="1077218"/>
          </a:xfrm>
          <a:prstGeom prst="rect">
            <a:avLst/>
          </a:prstGeom>
          <a:noFill/>
        </p:spPr>
        <p:txBody>
          <a:bodyPr wrap="square">
            <a:spAutoFit/>
          </a:bodyPr>
          <a:lstStyle/>
          <a:p>
            <a:pPr>
              <a:defRPr/>
            </a:pPr>
            <a:r>
              <a:rPr lang="en-AU" sz="1600" dirty="0">
                <a:cs typeface="Arial" panose="020B0604020202020204" pitchFamily="34" charset="0"/>
              </a:rPr>
              <a:t>IEEE OES </a:t>
            </a:r>
            <a:r>
              <a:rPr lang="en-GB" sz="1600" dirty="0">
                <a:latin typeface=""/>
              </a:rPr>
              <a:t>Technologies for observing and monitoring plastics in the oceans</a:t>
            </a:r>
          </a:p>
          <a:p>
            <a:pPr>
              <a:defRPr/>
            </a:pPr>
            <a:r>
              <a:rPr lang="en-US" sz="1600" dirty="0"/>
              <a:t>26-27 November 2018 – </a:t>
            </a:r>
            <a:r>
              <a:rPr lang="en-US" sz="1600" dirty="0" err="1"/>
              <a:t>Pôle</a:t>
            </a:r>
            <a:r>
              <a:rPr lang="en-US" sz="1600" dirty="0"/>
              <a:t> </a:t>
            </a:r>
            <a:r>
              <a:rPr lang="en-US" sz="1600" dirty="0" err="1"/>
              <a:t>Numérique</a:t>
            </a:r>
            <a:r>
              <a:rPr lang="en-US" sz="1600" dirty="0"/>
              <a:t> – Brest, FRANCE</a:t>
            </a:r>
          </a:p>
        </p:txBody>
      </p:sp>
      <p:sp>
        <p:nvSpPr>
          <p:cNvPr id="8" name="Rectangle 7">
            <a:extLst>
              <a:ext uri="{FF2B5EF4-FFF2-40B4-BE49-F238E27FC236}">
                <a16:creationId xmlns:a16="http://schemas.microsoft.com/office/drawing/2014/main" id="{1CF0E98A-1CA6-C346-8430-54211014790E}"/>
              </a:ext>
            </a:extLst>
          </p:cNvPr>
          <p:cNvSpPr/>
          <p:nvPr/>
        </p:nvSpPr>
        <p:spPr>
          <a:xfrm>
            <a:off x="1043608" y="2636912"/>
            <a:ext cx="7560840" cy="954107"/>
          </a:xfrm>
          <a:prstGeom prst="rect">
            <a:avLst/>
          </a:prstGeom>
        </p:spPr>
        <p:txBody>
          <a:bodyPr wrap="square">
            <a:spAutoFit/>
          </a:bodyPr>
          <a:lstStyle/>
          <a:p>
            <a:r>
              <a:rPr lang="en-US" sz="2800" b="1" dirty="0">
                <a:solidFill>
                  <a:schemeClr val="bg1"/>
                </a:solidFill>
                <a:effectLst>
                  <a:outerShdw blurRad="50800" dist="50800" dir="5400000" algn="ctr" rotWithShape="0">
                    <a:schemeClr val="tx1"/>
                  </a:outerShdw>
                </a:effectLst>
              </a:rPr>
              <a:t>Global Ocean Observation System (GOOS) perspective on marine plastics monitoring </a:t>
            </a:r>
          </a:p>
        </p:txBody>
      </p:sp>
      <p:sp>
        <p:nvSpPr>
          <p:cNvPr id="12" name="Rectangle 11">
            <a:extLst>
              <a:ext uri="{FF2B5EF4-FFF2-40B4-BE49-F238E27FC236}">
                <a16:creationId xmlns:a16="http://schemas.microsoft.com/office/drawing/2014/main" id="{28D577D1-EE0D-6241-B8F8-36E936D8B111}"/>
              </a:ext>
            </a:extLst>
          </p:cNvPr>
          <p:cNvSpPr/>
          <p:nvPr/>
        </p:nvSpPr>
        <p:spPr>
          <a:xfrm>
            <a:off x="2555776" y="5157192"/>
            <a:ext cx="3960440" cy="1015663"/>
          </a:xfrm>
          <a:prstGeom prst="rect">
            <a:avLst/>
          </a:prstGeom>
        </p:spPr>
        <p:txBody>
          <a:bodyPr wrap="square">
            <a:spAutoFit/>
          </a:bodyPr>
          <a:lstStyle/>
          <a:p>
            <a:pPr algn="ctr"/>
            <a:r>
              <a:rPr lang="en-US" sz="2000" b="1" dirty="0">
                <a:solidFill>
                  <a:schemeClr val="bg1"/>
                </a:solidFill>
                <a:effectLst>
                  <a:outerShdw blurRad="50800" dist="50800" dir="5400000" algn="ctr" rotWithShape="0">
                    <a:schemeClr val="tx1"/>
                  </a:outerShdw>
                </a:effectLst>
                <a:latin typeface="+mj-lt"/>
              </a:rPr>
              <a:t>GOOS-Bio/Eco Panel</a:t>
            </a:r>
          </a:p>
          <a:p>
            <a:pPr algn="ctr"/>
            <a:r>
              <a:rPr lang="en-US" sz="2000" b="1" dirty="0">
                <a:solidFill>
                  <a:schemeClr val="bg1"/>
                </a:solidFill>
                <a:effectLst>
                  <a:outerShdw blurRad="50800" dist="50800" dir="5400000" algn="ctr" rotWithShape="0">
                    <a:schemeClr val="tx1"/>
                  </a:outerShdw>
                </a:effectLst>
                <a:latin typeface="+mj-lt"/>
              </a:rPr>
              <a:t>and</a:t>
            </a:r>
          </a:p>
          <a:p>
            <a:pPr algn="ctr"/>
            <a:r>
              <a:rPr lang="en-US" sz="2000" b="1" dirty="0">
                <a:solidFill>
                  <a:schemeClr val="bg1"/>
                </a:solidFill>
                <a:effectLst>
                  <a:outerShdw blurRad="50800" dist="50800" dir="5400000" algn="ctr" rotWithShape="0">
                    <a:schemeClr val="tx1"/>
                  </a:outerShdw>
                </a:effectLst>
                <a:latin typeface="+mj-lt"/>
              </a:rPr>
              <a:t>Sanae Chiba, JAMSTEC</a:t>
            </a:r>
          </a:p>
        </p:txBody>
      </p:sp>
      <p:pic>
        <p:nvPicPr>
          <p:cNvPr id="9" name="Picture 8">
            <a:extLst>
              <a:ext uri="{FF2B5EF4-FFF2-40B4-BE49-F238E27FC236}">
                <a16:creationId xmlns:a16="http://schemas.microsoft.com/office/drawing/2014/main" id="{35F90A4E-33B7-5747-ADB7-C3B4510E81F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16216" y="0"/>
            <a:ext cx="2448272" cy="1224968"/>
          </a:xfrm>
          <a:prstGeom prst="rect">
            <a:avLst/>
          </a:prstGeom>
        </p:spPr>
      </p:pic>
    </p:spTree>
    <p:extLst>
      <p:ext uri="{BB962C8B-B14F-4D97-AF65-F5344CB8AC3E}">
        <p14:creationId xmlns:p14="http://schemas.microsoft.com/office/powerpoint/2010/main" val="4901034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344A1D-0D51-364F-8D41-6D01659B7130}"/>
              </a:ext>
            </a:extLst>
          </p:cNvPr>
          <p:cNvSpPr/>
          <p:nvPr/>
        </p:nvSpPr>
        <p:spPr>
          <a:xfrm>
            <a:off x="971600" y="3284984"/>
            <a:ext cx="7200800" cy="1100814"/>
          </a:xfrm>
          <a:prstGeom prst="rect">
            <a:avLst/>
          </a:prstGeom>
        </p:spPr>
        <p:txBody>
          <a:bodyPr wrap="square">
            <a:spAutoFit/>
          </a:bodyPr>
          <a:lstStyle/>
          <a:p>
            <a:pPr>
              <a:lnSpc>
                <a:spcPts val="2020"/>
              </a:lnSpc>
            </a:pPr>
            <a:r>
              <a:rPr lang="en-US" b="1" dirty="0">
                <a:solidFill>
                  <a:srgbClr val="333333"/>
                </a:solidFill>
                <a:latin typeface="+mj-lt"/>
              </a:rPr>
              <a:t>Why GOOS?</a:t>
            </a:r>
          </a:p>
          <a:p>
            <a:pPr>
              <a:lnSpc>
                <a:spcPts val="2020"/>
              </a:lnSpc>
            </a:pPr>
            <a:r>
              <a:rPr lang="en-US" sz="1600" dirty="0"/>
              <a:t>Ocean observations are needed to help us understand, manage and prepare for the impacts of climate system and </a:t>
            </a:r>
            <a:r>
              <a:rPr lang="en-US" sz="1600" dirty="0">
                <a:latin typeface="+mj-lt"/>
              </a:rPr>
              <a:t>human activities on marine environment and human society</a:t>
            </a:r>
            <a:endParaRPr lang="en-GB" sz="1600" dirty="0">
              <a:latin typeface="+mj-lt"/>
            </a:endParaRPr>
          </a:p>
        </p:txBody>
      </p:sp>
      <p:sp>
        <p:nvSpPr>
          <p:cNvPr id="5" name="Rectangle 4">
            <a:extLst>
              <a:ext uri="{FF2B5EF4-FFF2-40B4-BE49-F238E27FC236}">
                <a16:creationId xmlns:a16="http://schemas.microsoft.com/office/drawing/2014/main" id="{938B2BDD-D1DA-0147-84E6-60D71F700AAE}"/>
              </a:ext>
            </a:extLst>
          </p:cNvPr>
          <p:cNvSpPr/>
          <p:nvPr/>
        </p:nvSpPr>
        <p:spPr>
          <a:xfrm>
            <a:off x="971600" y="1340768"/>
            <a:ext cx="7200800" cy="1613775"/>
          </a:xfrm>
          <a:prstGeom prst="rect">
            <a:avLst/>
          </a:prstGeom>
        </p:spPr>
        <p:txBody>
          <a:bodyPr wrap="square">
            <a:spAutoFit/>
          </a:bodyPr>
          <a:lstStyle/>
          <a:p>
            <a:pPr>
              <a:lnSpc>
                <a:spcPts val="2020"/>
              </a:lnSpc>
            </a:pPr>
            <a:r>
              <a:rPr lang="en-US" b="1" dirty="0">
                <a:solidFill>
                  <a:srgbClr val="333333"/>
                </a:solidFill>
                <a:latin typeface="+mj-lt"/>
              </a:rPr>
              <a:t>What is GOOS?</a:t>
            </a:r>
          </a:p>
          <a:p>
            <a:pPr>
              <a:lnSpc>
                <a:spcPts val="2020"/>
              </a:lnSpc>
            </a:pPr>
            <a:r>
              <a:rPr lang="en-US" sz="1600" dirty="0">
                <a:solidFill>
                  <a:srgbClr val="333333"/>
                </a:solidFill>
                <a:latin typeface="+mj-lt"/>
              </a:rPr>
              <a:t>A sustained collaborative system of ocean observations, encompassing in situ networks, satellite systems, governments, UN agencies and individual scientists. We are organized around a series of components undertaking requirements assessment, observing implementation, innovation through projects….. </a:t>
            </a:r>
            <a:endParaRPr lang="en-GB" sz="1600" dirty="0">
              <a:latin typeface="+mj-lt"/>
            </a:endParaRPr>
          </a:p>
        </p:txBody>
      </p:sp>
      <p:sp>
        <p:nvSpPr>
          <p:cNvPr id="6" name="Rectangle 5">
            <a:extLst>
              <a:ext uri="{FF2B5EF4-FFF2-40B4-BE49-F238E27FC236}">
                <a16:creationId xmlns:a16="http://schemas.microsoft.com/office/drawing/2014/main" id="{A26DCF8D-1DA4-1E4B-BE9A-BD08B18CEDAA}"/>
              </a:ext>
            </a:extLst>
          </p:cNvPr>
          <p:cNvSpPr/>
          <p:nvPr/>
        </p:nvSpPr>
        <p:spPr>
          <a:xfrm>
            <a:off x="1043608" y="4869160"/>
            <a:ext cx="7200800" cy="1695336"/>
          </a:xfrm>
          <a:prstGeom prst="rect">
            <a:avLst/>
          </a:prstGeom>
          <a:solidFill>
            <a:schemeClr val="accent1"/>
          </a:solidFill>
          <a:ln>
            <a:noFill/>
          </a:ln>
        </p:spPr>
        <p:txBody>
          <a:bodyPr wrap="square">
            <a:spAutoFit/>
          </a:bodyPr>
          <a:lstStyle/>
          <a:p>
            <a:pPr>
              <a:lnSpc>
                <a:spcPts val="2520"/>
              </a:lnSpc>
            </a:pPr>
            <a:r>
              <a:rPr lang="en-US" b="1" i="1" dirty="0">
                <a:latin typeface="+mj-lt"/>
              </a:rPr>
              <a:t>The GOOS brings together people with diverse skills and from around the world to collaborate on an efficient and impactful observing system to address environmental and socio-economic issues.</a:t>
            </a:r>
            <a:endParaRPr lang="en-GB" b="1" i="1" dirty="0">
              <a:latin typeface="+mj-lt"/>
            </a:endParaRPr>
          </a:p>
        </p:txBody>
      </p:sp>
      <p:pic>
        <p:nvPicPr>
          <p:cNvPr id="7" name="Picture 6">
            <a:extLst>
              <a:ext uri="{FF2B5EF4-FFF2-40B4-BE49-F238E27FC236}">
                <a16:creationId xmlns:a16="http://schemas.microsoft.com/office/drawing/2014/main" id="{BC68651E-468B-F140-98B1-7B5CF9187D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6216" y="116632"/>
            <a:ext cx="2448272" cy="1224968"/>
          </a:xfrm>
          <a:prstGeom prst="rect">
            <a:avLst/>
          </a:prstGeom>
        </p:spPr>
      </p:pic>
    </p:spTree>
    <p:extLst>
      <p:ext uri="{BB962C8B-B14F-4D97-AF65-F5344CB8AC3E}">
        <p14:creationId xmlns:p14="http://schemas.microsoft.com/office/powerpoint/2010/main" val="179569450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3608" y="1556792"/>
            <a:ext cx="6428390" cy="5121878"/>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F23F6C5D-656F-C64F-AA37-1FDB392C205F}"/>
              </a:ext>
            </a:extLst>
          </p:cNvPr>
          <p:cNvSpPr txBox="1"/>
          <p:nvPr/>
        </p:nvSpPr>
        <p:spPr>
          <a:xfrm>
            <a:off x="4152635" y="1351389"/>
            <a:ext cx="1534394" cy="461665"/>
          </a:xfrm>
          <a:prstGeom prst="rect">
            <a:avLst/>
          </a:prstGeom>
          <a:noFill/>
        </p:spPr>
        <p:txBody>
          <a:bodyPr wrap="none" rtlCol="0">
            <a:spAutoFit/>
          </a:bodyPr>
          <a:lstStyle/>
          <a:p>
            <a:r>
              <a:rPr lang="en-GB" sz="2400" b="1" i="1" dirty="0">
                <a:latin typeface="Arial" charset="0"/>
                <a:ea typeface="Arial" charset="0"/>
                <a:cs typeface="Arial" charset="0"/>
              </a:rPr>
              <a:t>SOCIETY</a:t>
            </a:r>
          </a:p>
        </p:txBody>
      </p:sp>
      <p:sp>
        <p:nvSpPr>
          <p:cNvPr id="10" name="TextBox 9">
            <a:extLst>
              <a:ext uri="{FF2B5EF4-FFF2-40B4-BE49-F238E27FC236}">
                <a16:creationId xmlns:a16="http://schemas.microsoft.com/office/drawing/2014/main" id="{3F5349ED-8697-B847-8E4C-97F9628FDB23}"/>
              </a:ext>
            </a:extLst>
          </p:cNvPr>
          <p:cNvSpPr txBox="1"/>
          <p:nvPr/>
        </p:nvSpPr>
        <p:spPr>
          <a:xfrm rot="5400000">
            <a:off x="6236619" y="4844860"/>
            <a:ext cx="2396041" cy="461665"/>
          </a:xfrm>
          <a:prstGeom prst="rect">
            <a:avLst/>
          </a:prstGeom>
          <a:noFill/>
        </p:spPr>
        <p:txBody>
          <a:bodyPr wrap="none" rtlCol="0">
            <a:spAutoFit/>
          </a:bodyPr>
          <a:lstStyle/>
          <a:p>
            <a:r>
              <a:rPr lang="en-GB" sz="2400" b="1" i="1" dirty="0">
                <a:latin typeface="Arial" charset="0"/>
                <a:ea typeface="Arial" charset="0"/>
                <a:cs typeface="Arial" charset="0"/>
              </a:rPr>
              <a:t>OBSERVATION</a:t>
            </a:r>
          </a:p>
        </p:txBody>
      </p:sp>
      <p:sp>
        <p:nvSpPr>
          <p:cNvPr id="11" name="TextBox 10">
            <a:extLst>
              <a:ext uri="{FF2B5EF4-FFF2-40B4-BE49-F238E27FC236}">
                <a16:creationId xmlns:a16="http://schemas.microsoft.com/office/drawing/2014/main" id="{E1BB0289-05BB-E247-8A65-4255983876E7}"/>
              </a:ext>
            </a:extLst>
          </p:cNvPr>
          <p:cNvSpPr txBox="1"/>
          <p:nvPr/>
        </p:nvSpPr>
        <p:spPr>
          <a:xfrm rot="16200000">
            <a:off x="504487" y="4750438"/>
            <a:ext cx="995016" cy="461665"/>
          </a:xfrm>
          <a:prstGeom prst="rect">
            <a:avLst/>
          </a:prstGeom>
          <a:noFill/>
        </p:spPr>
        <p:txBody>
          <a:bodyPr wrap="none" rtlCol="0">
            <a:spAutoFit/>
          </a:bodyPr>
          <a:lstStyle/>
          <a:p>
            <a:r>
              <a:rPr lang="en-GB" sz="2400" b="1" i="1" dirty="0">
                <a:latin typeface="Arial" charset="0"/>
                <a:ea typeface="Arial" charset="0"/>
                <a:cs typeface="Arial" charset="0"/>
              </a:rPr>
              <a:t>DATA</a:t>
            </a:r>
          </a:p>
        </p:txBody>
      </p:sp>
      <p:sp>
        <p:nvSpPr>
          <p:cNvPr id="12" name="TextBox 11">
            <a:extLst>
              <a:ext uri="{FF2B5EF4-FFF2-40B4-BE49-F238E27FC236}">
                <a16:creationId xmlns:a16="http://schemas.microsoft.com/office/drawing/2014/main" id="{AEB12091-488B-934C-A6BF-B94E3FAB65CA}"/>
              </a:ext>
            </a:extLst>
          </p:cNvPr>
          <p:cNvSpPr txBox="1"/>
          <p:nvPr/>
        </p:nvSpPr>
        <p:spPr>
          <a:xfrm rot="20501516">
            <a:off x="1766624" y="1522839"/>
            <a:ext cx="1329210" cy="461665"/>
          </a:xfrm>
          <a:prstGeom prst="rect">
            <a:avLst/>
          </a:prstGeom>
          <a:noFill/>
        </p:spPr>
        <p:txBody>
          <a:bodyPr wrap="none" rtlCol="0">
            <a:spAutoFit/>
          </a:bodyPr>
          <a:lstStyle/>
          <a:p>
            <a:r>
              <a:rPr lang="en-GB" sz="2400" b="1" i="1" dirty="0">
                <a:latin typeface="Arial" charset="0"/>
                <a:ea typeface="Arial" charset="0"/>
                <a:cs typeface="Arial" charset="0"/>
              </a:rPr>
              <a:t>POLICY</a:t>
            </a:r>
          </a:p>
        </p:txBody>
      </p:sp>
      <p:sp>
        <p:nvSpPr>
          <p:cNvPr id="13" name="TextBox 12">
            <a:extLst>
              <a:ext uri="{FF2B5EF4-FFF2-40B4-BE49-F238E27FC236}">
                <a16:creationId xmlns:a16="http://schemas.microsoft.com/office/drawing/2014/main" id="{B19201DB-309D-6B45-B1C2-F2A6B566AC90}"/>
              </a:ext>
            </a:extLst>
          </p:cNvPr>
          <p:cNvSpPr txBox="1"/>
          <p:nvPr/>
        </p:nvSpPr>
        <p:spPr>
          <a:xfrm>
            <a:off x="7412999" y="2525923"/>
            <a:ext cx="1359668" cy="954107"/>
          </a:xfrm>
          <a:prstGeom prst="rect">
            <a:avLst/>
          </a:prstGeom>
          <a:noFill/>
        </p:spPr>
        <p:txBody>
          <a:bodyPr wrap="none" rtlCol="0">
            <a:spAutoFit/>
          </a:bodyPr>
          <a:lstStyle/>
          <a:p>
            <a:r>
              <a:rPr lang="en-GB" sz="2800" b="1" dirty="0">
                <a:solidFill>
                  <a:schemeClr val="accent6">
                    <a:lumMod val="75000"/>
                  </a:schemeClr>
                </a:solidFill>
                <a:latin typeface="Arial" charset="0"/>
                <a:ea typeface="Arial" charset="0"/>
                <a:cs typeface="Arial" charset="0"/>
              </a:rPr>
              <a:t>GOOS </a:t>
            </a:r>
          </a:p>
          <a:p>
            <a:r>
              <a:rPr lang="en-GB" sz="2800" b="1" dirty="0">
                <a:solidFill>
                  <a:schemeClr val="accent6">
                    <a:lumMod val="75000"/>
                  </a:schemeClr>
                </a:solidFill>
                <a:latin typeface="Arial" charset="0"/>
                <a:ea typeface="Arial" charset="0"/>
                <a:cs typeface="Arial" charset="0"/>
              </a:rPr>
              <a:t>EOVs</a:t>
            </a:r>
          </a:p>
        </p:txBody>
      </p:sp>
      <p:sp>
        <p:nvSpPr>
          <p:cNvPr id="14" name="TextBox 13">
            <a:extLst>
              <a:ext uri="{FF2B5EF4-FFF2-40B4-BE49-F238E27FC236}">
                <a16:creationId xmlns:a16="http://schemas.microsoft.com/office/drawing/2014/main" id="{B19201DB-309D-6B45-B1C2-F2A6B566AC90}"/>
              </a:ext>
            </a:extLst>
          </p:cNvPr>
          <p:cNvSpPr txBox="1"/>
          <p:nvPr/>
        </p:nvSpPr>
        <p:spPr>
          <a:xfrm rot="5400000">
            <a:off x="6983445" y="4586310"/>
            <a:ext cx="2501006" cy="954107"/>
          </a:xfrm>
          <a:prstGeom prst="rect">
            <a:avLst/>
          </a:prstGeom>
          <a:noFill/>
        </p:spPr>
        <p:txBody>
          <a:bodyPr wrap="none" rtlCol="0">
            <a:spAutoFit/>
          </a:bodyPr>
          <a:lstStyle/>
          <a:p>
            <a:r>
              <a:rPr lang="en-GB" sz="2800" b="1" dirty="0">
                <a:solidFill>
                  <a:srgbClr val="7030A0"/>
                </a:solidFill>
                <a:latin typeface="Arial" charset="0"/>
                <a:ea typeface="Arial" charset="0"/>
                <a:cs typeface="Arial" charset="0"/>
              </a:rPr>
              <a:t>Obs. Network</a:t>
            </a:r>
          </a:p>
          <a:p>
            <a:r>
              <a:rPr lang="en-GB" sz="2800" b="1" dirty="0">
                <a:solidFill>
                  <a:srgbClr val="7030A0"/>
                </a:solidFill>
                <a:latin typeface="Arial" charset="0"/>
                <a:ea typeface="Arial" charset="0"/>
                <a:cs typeface="Arial" charset="0"/>
              </a:rPr>
              <a:t>Coordination</a:t>
            </a:r>
          </a:p>
        </p:txBody>
      </p:sp>
      <p:sp>
        <p:nvSpPr>
          <p:cNvPr id="17" name="TextBox 16">
            <a:extLst>
              <a:ext uri="{FF2B5EF4-FFF2-40B4-BE49-F238E27FC236}">
                <a16:creationId xmlns:a16="http://schemas.microsoft.com/office/drawing/2014/main" id="{BCBF720A-72C1-9F46-A3E3-FD57E6865F38}"/>
              </a:ext>
            </a:extLst>
          </p:cNvPr>
          <p:cNvSpPr txBox="1"/>
          <p:nvPr/>
        </p:nvSpPr>
        <p:spPr>
          <a:xfrm>
            <a:off x="3164" y="1"/>
            <a:ext cx="9140836" cy="584775"/>
          </a:xfrm>
          <a:prstGeom prst="rect">
            <a:avLst/>
          </a:prstGeom>
          <a:solidFill>
            <a:schemeClr val="bg1">
              <a:lumMod val="85000"/>
            </a:schemeClr>
          </a:solidFill>
        </p:spPr>
        <p:txBody>
          <a:bodyPr wrap="square">
            <a:spAutoFit/>
          </a:bodyPr>
          <a:lstStyle/>
          <a:p>
            <a:pPr algn="ctr">
              <a:defRPr/>
            </a:pPr>
            <a:r>
              <a:rPr lang="en-AU" sz="3200" b="1" dirty="0">
                <a:cs typeface="Arial" panose="020B0604020202020204" pitchFamily="34" charset="0"/>
              </a:rPr>
              <a:t> </a:t>
            </a:r>
            <a:endParaRPr lang="en-AU" b="1" dirty="0">
              <a:cs typeface="Arial" panose="020B0604020202020204" pitchFamily="34" charset="0"/>
            </a:endParaRPr>
          </a:p>
        </p:txBody>
      </p:sp>
      <p:sp>
        <p:nvSpPr>
          <p:cNvPr id="2" name="Rectangle 1">
            <a:extLst>
              <a:ext uri="{FF2B5EF4-FFF2-40B4-BE49-F238E27FC236}">
                <a16:creationId xmlns:a16="http://schemas.microsoft.com/office/drawing/2014/main" id="{C341A958-4166-974B-9519-4F41215DD58E}"/>
              </a:ext>
            </a:extLst>
          </p:cNvPr>
          <p:cNvSpPr/>
          <p:nvPr/>
        </p:nvSpPr>
        <p:spPr>
          <a:xfrm>
            <a:off x="1547664" y="692696"/>
            <a:ext cx="6552728" cy="523220"/>
          </a:xfrm>
          <a:prstGeom prst="rect">
            <a:avLst/>
          </a:prstGeom>
        </p:spPr>
        <p:txBody>
          <a:bodyPr wrap="square">
            <a:spAutoFit/>
          </a:bodyPr>
          <a:lstStyle/>
          <a:p>
            <a:r>
              <a:rPr lang="en-AU" sz="2800" b="1" dirty="0">
                <a:cs typeface="Arial" panose="020B0604020202020204" pitchFamily="34" charset="0"/>
              </a:rPr>
              <a:t>Framework of Ocean Observing</a:t>
            </a:r>
            <a:endParaRPr lang="en-GB" sz="2800" dirty="0"/>
          </a:p>
        </p:txBody>
      </p:sp>
      <p:sp>
        <p:nvSpPr>
          <p:cNvPr id="15" name="Rectangle 14">
            <a:extLst>
              <a:ext uri="{FF2B5EF4-FFF2-40B4-BE49-F238E27FC236}">
                <a16:creationId xmlns:a16="http://schemas.microsoft.com/office/drawing/2014/main" id="{C1779756-9207-664E-8D39-A34A5927BE58}"/>
              </a:ext>
            </a:extLst>
          </p:cNvPr>
          <p:cNvSpPr/>
          <p:nvPr/>
        </p:nvSpPr>
        <p:spPr>
          <a:xfrm>
            <a:off x="1763688" y="28329"/>
            <a:ext cx="6552728" cy="523220"/>
          </a:xfrm>
          <a:prstGeom prst="rect">
            <a:avLst/>
          </a:prstGeom>
        </p:spPr>
        <p:txBody>
          <a:bodyPr wrap="square">
            <a:spAutoFit/>
          </a:bodyPr>
          <a:lstStyle/>
          <a:p>
            <a:r>
              <a:rPr lang="en-GB" sz="2800" b="1" dirty="0"/>
              <a:t>How does the GOOS Work?</a:t>
            </a:r>
          </a:p>
        </p:txBody>
      </p:sp>
    </p:spTree>
    <p:extLst>
      <p:ext uri="{BB962C8B-B14F-4D97-AF65-F5344CB8AC3E}">
        <p14:creationId xmlns:p14="http://schemas.microsoft.com/office/powerpoint/2010/main" val="2175103879"/>
      </p:ext>
    </p:extLst>
  </p:cSld>
  <p:clrMapOvr>
    <a:masterClrMapping/>
  </p:clrMapOvr>
  <p:transition>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27762</TotalTime>
  <Words>1506</Words>
  <Application>Microsoft Macintosh PowerPoint</Application>
  <PresentationFormat>On-screen Show (4:3)</PresentationFormat>
  <Paragraphs>233</Paragraphs>
  <Slides>29</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ＭＳ Ｐゴシック</vt:lpstr>
      <vt:lpstr>Arial</vt:lpstr>
      <vt:lpstr>Calibri</vt:lpstr>
      <vt:lpstr>Helvetica</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Argo project – Flagship project of GOOS Operational Oceanography  </vt:lpstr>
      <vt:lpstr>PowerPoint Presentation</vt:lpstr>
      <vt:lpstr>PowerPoint Presentation</vt:lpstr>
      <vt:lpstr>PowerPoint Presentation</vt:lpstr>
      <vt:lpstr>PowerPoint Presentation</vt:lpstr>
      <vt:lpstr>PowerPoint Presentation</vt:lpstr>
      <vt:lpstr>  OceanObs’19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IOC/UNESCO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Decisions from beginning 2007</dc:title>
  <dc:creator>Albert Fischer</dc:creator>
  <cp:lastModifiedBy>Sanae Chiba</cp:lastModifiedBy>
  <cp:revision>1024</cp:revision>
  <cp:lastPrinted>2018-11-21T17:52:02Z</cp:lastPrinted>
  <dcterms:created xsi:type="dcterms:W3CDTF">2012-11-19T13:57:22Z</dcterms:created>
  <dcterms:modified xsi:type="dcterms:W3CDTF">2018-11-26T13:18:10Z</dcterms:modified>
</cp:coreProperties>
</file>