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948" r:id="rId2"/>
    <p:sldMasterId id="2147483951" r:id="rId3"/>
    <p:sldMasterId id="2147484126" r:id="rId4"/>
    <p:sldMasterId id="2147484177" r:id="rId5"/>
  </p:sldMasterIdLst>
  <p:notesMasterIdLst>
    <p:notesMasterId r:id="rId25"/>
  </p:notesMasterIdLst>
  <p:handoutMasterIdLst>
    <p:handoutMasterId r:id="rId26"/>
  </p:handoutMasterIdLst>
  <p:sldIdLst>
    <p:sldId id="2518" r:id="rId6"/>
    <p:sldId id="2787" r:id="rId7"/>
    <p:sldId id="2786" r:id="rId8"/>
    <p:sldId id="2742" r:id="rId9"/>
    <p:sldId id="2783" r:id="rId10"/>
    <p:sldId id="2764" r:id="rId11"/>
    <p:sldId id="2784" r:id="rId12"/>
    <p:sldId id="2788" r:id="rId13"/>
    <p:sldId id="2792" r:id="rId14"/>
    <p:sldId id="2789" r:id="rId15"/>
    <p:sldId id="2793" r:id="rId16"/>
    <p:sldId id="2794" r:id="rId17"/>
    <p:sldId id="2795" r:id="rId18"/>
    <p:sldId id="2790" r:id="rId19"/>
    <p:sldId id="2796" r:id="rId20"/>
    <p:sldId id="2797" r:id="rId21"/>
    <p:sldId id="2798" r:id="rId22"/>
    <p:sldId id="2785" r:id="rId23"/>
    <p:sldId id="2799" r:id="rId24"/>
  </p:sldIdLst>
  <p:sldSz cx="9144000" cy="6858000" type="screen4x3"/>
  <p:notesSz cx="6797675" cy="9926638"/>
  <p:defaultTextStyle>
    <a:defPPr>
      <a:defRPr lang="en-ZA"/>
    </a:defPPr>
    <a:lvl1pPr algn="l" rtl="0" eaLnBrk="0" fontAlgn="base" hangingPunct="0">
      <a:spcBef>
        <a:spcPct val="0"/>
      </a:spcBef>
      <a:spcAft>
        <a:spcPct val="0"/>
      </a:spcAft>
      <a:defRPr sz="2000" b="1" u="sng" kern="1200">
        <a:solidFill>
          <a:schemeClr val="tx2"/>
        </a:solidFill>
        <a:latin typeface="Tahoma" pitchFamily="34" charset="0"/>
        <a:ea typeface="MS PGothic" pitchFamily="34" charset="-128"/>
        <a:cs typeface="+mn-cs"/>
      </a:defRPr>
    </a:lvl1pPr>
    <a:lvl2pPr marL="457200" algn="l" rtl="0" eaLnBrk="0" fontAlgn="base" hangingPunct="0">
      <a:spcBef>
        <a:spcPct val="0"/>
      </a:spcBef>
      <a:spcAft>
        <a:spcPct val="0"/>
      </a:spcAft>
      <a:defRPr sz="2000" b="1" u="sng" kern="1200">
        <a:solidFill>
          <a:schemeClr val="tx2"/>
        </a:solidFill>
        <a:latin typeface="Tahoma" pitchFamily="34" charset="0"/>
        <a:ea typeface="MS PGothic" pitchFamily="34" charset="-128"/>
        <a:cs typeface="+mn-cs"/>
      </a:defRPr>
    </a:lvl2pPr>
    <a:lvl3pPr marL="914400" algn="l" rtl="0" eaLnBrk="0" fontAlgn="base" hangingPunct="0">
      <a:spcBef>
        <a:spcPct val="0"/>
      </a:spcBef>
      <a:spcAft>
        <a:spcPct val="0"/>
      </a:spcAft>
      <a:defRPr sz="2000" b="1" u="sng" kern="1200">
        <a:solidFill>
          <a:schemeClr val="tx2"/>
        </a:solidFill>
        <a:latin typeface="Tahoma" pitchFamily="34" charset="0"/>
        <a:ea typeface="MS PGothic" pitchFamily="34" charset="-128"/>
        <a:cs typeface="+mn-cs"/>
      </a:defRPr>
    </a:lvl3pPr>
    <a:lvl4pPr marL="1371600" algn="l" rtl="0" eaLnBrk="0" fontAlgn="base" hangingPunct="0">
      <a:spcBef>
        <a:spcPct val="0"/>
      </a:spcBef>
      <a:spcAft>
        <a:spcPct val="0"/>
      </a:spcAft>
      <a:defRPr sz="2000" b="1" u="sng" kern="1200">
        <a:solidFill>
          <a:schemeClr val="tx2"/>
        </a:solidFill>
        <a:latin typeface="Tahoma" pitchFamily="34" charset="0"/>
        <a:ea typeface="MS PGothic" pitchFamily="34" charset="-128"/>
        <a:cs typeface="+mn-cs"/>
      </a:defRPr>
    </a:lvl4pPr>
    <a:lvl5pPr marL="1828800" algn="l" rtl="0" eaLnBrk="0" fontAlgn="base" hangingPunct="0">
      <a:spcBef>
        <a:spcPct val="0"/>
      </a:spcBef>
      <a:spcAft>
        <a:spcPct val="0"/>
      </a:spcAft>
      <a:defRPr sz="2000" b="1" u="sng" kern="1200">
        <a:solidFill>
          <a:schemeClr val="tx2"/>
        </a:solidFill>
        <a:latin typeface="Tahoma" pitchFamily="34" charset="0"/>
        <a:ea typeface="MS PGothic" pitchFamily="34" charset="-128"/>
        <a:cs typeface="+mn-cs"/>
      </a:defRPr>
    </a:lvl5pPr>
    <a:lvl6pPr marL="2286000" algn="l" defTabSz="914400" rtl="0" eaLnBrk="1" latinLnBrk="0" hangingPunct="1">
      <a:defRPr sz="2000" b="1" u="sng" kern="1200">
        <a:solidFill>
          <a:schemeClr val="tx2"/>
        </a:solidFill>
        <a:latin typeface="Tahoma" pitchFamily="34" charset="0"/>
        <a:ea typeface="MS PGothic" pitchFamily="34" charset="-128"/>
        <a:cs typeface="+mn-cs"/>
      </a:defRPr>
    </a:lvl6pPr>
    <a:lvl7pPr marL="2743200" algn="l" defTabSz="914400" rtl="0" eaLnBrk="1" latinLnBrk="0" hangingPunct="1">
      <a:defRPr sz="2000" b="1" u="sng" kern="1200">
        <a:solidFill>
          <a:schemeClr val="tx2"/>
        </a:solidFill>
        <a:latin typeface="Tahoma" pitchFamily="34" charset="0"/>
        <a:ea typeface="MS PGothic" pitchFamily="34" charset="-128"/>
        <a:cs typeface="+mn-cs"/>
      </a:defRPr>
    </a:lvl7pPr>
    <a:lvl8pPr marL="3200400" algn="l" defTabSz="914400" rtl="0" eaLnBrk="1" latinLnBrk="0" hangingPunct="1">
      <a:defRPr sz="2000" b="1" u="sng" kern="1200">
        <a:solidFill>
          <a:schemeClr val="tx2"/>
        </a:solidFill>
        <a:latin typeface="Tahoma" pitchFamily="34" charset="0"/>
        <a:ea typeface="MS PGothic" pitchFamily="34" charset="-128"/>
        <a:cs typeface="+mn-cs"/>
      </a:defRPr>
    </a:lvl8pPr>
    <a:lvl9pPr marL="3657600" algn="l" defTabSz="914400" rtl="0" eaLnBrk="1" latinLnBrk="0" hangingPunct="1">
      <a:defRPr sz="2000" b="1" u="sng" kern="1200">
        <a:solidFill>
          <a:schemeClr val="tx2"/>
        </a:solidFill>
        <a:latin typeface="Tahoma"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14"/>
    <a:srgbClr val="005FAA"/>
    <a:srgbClr val="3595B7"/>
    <a:srgbClr val="000000"/>
    <a:srgbClr val="008C7D"/>
    <a:srgbClr val="FF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66" autoAdjust="0"/>
    <p:restoredTop sz="99571" autoAdjust="0"/>
  </p:normalViewPr>
  <p:slideViewPr>
    <p:cSldViewPr>
      <p:cViewPr>
        <p:scale>
          <a:sx n="98" d="100"/>
          <a:sy n="98" d="100"/>
        </p:scale>
        <p:origin x="-1104" y="3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4" d="100"/>
          <a:sy n="84" d="100"/>
        </p:scale>
        <p:origin x="-3102"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1"/>
            <a:ext cx="2945955"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b="0" u="none" smtClean="0">
                <a:solidFill>
                  <a:schemeClr val="tx1"/>
                </a:solidFill>
                <a:latin typeface="Arial" pitchFamily="34" charset="0"/>
                <a:ea typeface="宋体" pitchFamily="2" charset="-122"/>
              </a:defRPr>
            </a:lvl1pPr>
          </a:lstStyle>
          <a:p>
            <a:pPr>
              <a:defRPr/>
            </a:pPr>
            <a:endParaRPr lang="en-ZA" altLang="zh-CN"/>
          </a:p>
        </p:txBody>
      </p:sp>
      <p:sp>
        <p:nvSpPr>
          <p:cNvPr id="101379" name="Rectangle 3"/>
          <p:cNvSpPr>
            <a:spLocks noGrp="1" noChangeArrowheads="1"/>
          </p:cNvSpPr>
          <p:nvPr>
            <p:ph type="dt" sz="quarter" idx="1"/>
          </p:nvPr>
        </p:nvSpPr>
        <p:spPr bwMode="auto">
          <a:xfrm>
            <a:off x="3850245" y="1"/>
            <a:ext cx="2945955"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b="0" u="none" smtClean="0">
                <a:solidFill>
                  <a:schemeClr val="tx1"/>
                </a:solidFill>
                <a:latin typeface="Arial" pitchFamily="34" charset="0"/>
                <a:ea typeface="宋体" pitchFamily="2" charset="-122"/>
              </a:defRPr>
            </a:lvl1pPr>
          </a:lstStyle>
          <a:p>
            <a:pPr>
              <a:defRPr/>
            </a:pPr>
            <a:endParaRPr lang="en-ZA" altLang="zh-CN"/>
          </a:p>
        </p:txBody>
      </p:sp>
      <p:sp>
        <p:nvSpPr>
          <p:cNvPr id="101380" name="Rectangle 4"/>
          <p:cNvSpPr>
            <a:spLocks noGrp="1" noChangeArrowheads="1"/>
          </p:cNvSpPr>
          <p:nvPr>
            <p:ph type="ftr" sz="quarter" idx="2"/>
          </p:nvPr>
        </p:nvSpPr>
        <p:spPr bwMode="auto">
          <a:xfrm>
            <a:off x="0" y="9429323"/>
            <a:ext cx="2945955"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b="0" u="none" smtClean="0">
                <a:solidFill>
                  <a:schemeClr val="tx1"/>
                </a:solidFill>
                <a:latin typeface="Arial" pitchFamily="34" charset="0"/>
                <a:ea typeface="宋体" pitchFamily="2" charset="-122"/>
              </a:defRPr>
            </a:lvl1pPr>
          </a:lstStyle>
          <a:p>
            <a:pPr>
              <a:defRPr/>
            </a:pPr>
            <a:endParaRPr lang="en-ZA" altLang="zh-CN"/>
          </a:p>
        </p:txBody>
      </p:sp>
      <p:sp>
        <p:nvSpPr>
          <p:cNvPr id="101381" name="Rectangle 5"/>
          <p:cNvSpPr>
            <a:spLocks noGrp="1" noChangeArrowheads="1"/>
          </p:cNvSpPr>
          <p:nvPr>
            <p:ph type="sldNum" sz="quarter" idx="3"/>
          </p:nvPr>
        </p:nvSpPr>
        <p:spPr bwMode="auto">
          <a:xfrm>
            <a:off x="3850245" y="9429323"/>
            <a:ext cx="2945955"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b="0" u="none" smtClean="0">
                <a:solidFill>
                  <a:schemeClr val="tx1"/>
                </a:solidFill>
                <a:latin typeface="Arial" pitchFamily="34" charset="0"/>
                <a:ea typeface="宋体" pitchFamily="2" charset="-122"/>
              </a:defRPr>
            </a:lvl1pPr>
          </a:lstStyle>
          <a:p>
            <a:pPr>
              <a:defRPr/>
            </a:pPr>
            <a:fld id="{E92B6504-EE3A-43F8-95AB-C932B095820C}" type="slidenum">
              <a:rPr lang="en-ZA" altLang="zh-CN"/>
              <a:pPr>
                <a:defRPr/>
              </a:pPr>
              <a:t>‹#›</a:t>
            </a:fld>
            <a:endParaRPr lang="en-ZA" altLang="zh-CN"/>
          </a:p>
        </p:txBody>
      </p:sp>
    </p:spTree>
    <p:extLst>
      <p:ext uri="{BB962C8B-B14F-4D97-AF65-F5344CB8AC3E}">
        <p14:creationId xmlns:p14="http://schemas.microsoft.com/office/powerpoint/2010/main" val="3668179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5955"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b="0" u="none" smtClean="0">
                <a:solidFill>
                  <a:schemeClr val="tx1"/>
                </a:solidFill>
                <a:latin typeface="Arial" pitchFamily="34" charset="0"/>
                <a:ea typeface="宋体" pitchFamily="2" charset="-122"/>
              </a:defRPr>
            </a:lvl1pPr>
          </a:lstStyle>
          <a:p>
            <a:pPr>
              <a:defRPr/>
            </a:pPr>
            <a:endParaRPr lang="en-ZA" altLang="zh-CN"/>
          </a:p>
        </p:txBody>
      </p:sp>
      <p:sp>
        <p:nvSpPr>
          <p:cNvPr id="4099" name="Rectangle 3"/>
          <p:cNvSpPr>
            <a:spLocks noGrp="1" noChangeArrowheads="1"/>
          </p:cNvSpPr>
          <p:nvPr>
            <p:ph type="dt" idx="1"/>
          </p:nvPr>
        </p:nvSpPr>
        <p:spPr bwMode="auto">
          <a:xfrm>
            <a:off x="3850245" y="1"/>
            <a:ext cx="2945955"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b="0" u="none" smtClean="0">
                <a:solidFill>
                  <a:schemeClr val="tx1"/>
                </a:solidFill>
                <a:latin typeface="Arial" pitchFamily="34" charset="0"/>
                <a:ea typeface="宋体" pitchFamily="2" charset="-122"/>
              </a:defRPr>
            </a:lvl1pPr>
          </a:lstStyle>
          <a:p>
            <a:pPr>
              <a:defRPr/>
            </a:pPr>
            <a:endParaRPr lang="en-ZA" altLang="zh-CN"/>
          </a:p>
        </p:txBody>
      </p:sp>
      <p:sp>
        <p:nvSpPr>
          <p:cNvPr id="634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0063" y="4715482"/>
            <a:ext cx="5437550" cy="446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ZA" altLang="zh-CN" noProof="0" smtClean="0"/>
              <a:t>Click to edit Master text styles</a:t>
            </a:r>
          </a:p>
          <a:p>
            <a:pPr lvl="1"/>
            <a:r>
              <a:rPr lang="en-ZA" altLang="zh-CN" noProof="0" smtClean="0"/>
              <a:t>Second level</a:t>
            </a:r>
          </a:p>
          <a:p>
            <a:pPr lvl="2"/>
            <a:r>
              <a:rPr lang="en-ZA" altLang="zh-CN" noProof="0" smtClean="0"/>
              <a:t>Third level</a:t>
            </a:r>
          </a:p>
          <a:p>
            <a:pPr lvl="3"/>
            <a:r>
              <a:rPr lang="en-ZA" altLang="zh-CN" noProof="0" smtClean="0"/>
              <a:t>Fourth level</a:t>
            </a:r>
          </a:p>
          <a:p>
            <a:pPr lvl="4"/>
            <a:r>
              <a:rPr lang="en-ZA" altLang="zh-CN" noProof="0" smtClean="0"/>
              <a:t>Fifth level</a:t>
            </a:r>
          </a:p>
        </p:txBody>
      </p:sp>
      <p:sp>
        <p:nvSpPr>
          <p:cNvPr id="4102" name="Rectangle 6"/>
          <p:cNvSpPr>
            <a:spLocks noGrp="1" noChangeArrowheads="1"/>
          </p:cNvSpPr>
          <p:nvPr>
            <p:ph type="ftr" sz="quarter" idx="4"/>
          </p:nvPr>
        </p:nvSpPr>
        <p:spPr bwMode="auto">
          <a:xfrm>
            <a:off x="0" y="9429323"/>
            <a:ext cx="2945955"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b="0" u="none" smtClean="0">
                <a:solidFill>
                  <a:schemeClr val="tx1"/>
                </a:solidFill>
                <a:latin typeface="Arial" pitchFamily="34" charset="0"/>
                <a:ea typeface="宋体" pitchFamily="2" charset="-122"/>
              </a:defRPr>
            </a:lvl1pPr>
          </a:lstStyle>
          <a:p>
            <a:pPr>
              <a:defRPr/>
            </a:pPr>
            <a:endParaRPr lang="en-ZA" altLang="zh-CN"/>
          </a:p>
        </p:txBody>
      </p:sp>
      <p:sp>
        <p:nvSpPr>
          <p:cNvPr id="4103" name="Rectangle 7"/>
          <p:cNvSpPr>
            <a:spLocks noGrp="1" noChangeArrowheads="1"/>
          </p:cNvSpPr>
          <p:nvPr>
            <p:ph type="sldNum" sz="quarter" idx="5"/>
          </p:nvPr>
        </p:nvSpPr>
        <p:spPr bwMode="auto">
          <a:xfrm>
            <a:off x="3850245" y="9429323"/>
            <a:ext cx="2945955"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b="0" u="none" smtClean="0">
                <a:solidFill>
                  <a:schemeClr val="tx1"/>
                </a:solidFill>
                <a:latin typeface="Arial" pitchFamily="34" charset="0"/>
                <a:ea typeface="宋体" pitchFamily="2" charset="-122"/>
              </a:defRPr>
            </a:lvl1pPr>
          </a:lstStyle>
          <a:p>
            <a:pPr>
              <a:defRPr/>
            </a:pPr>
            <a:fld id="{5404862F-A1F2-4922-9BF5-E738F7141962}" type="slidenum">
              <a:rPr lang="en-ZA" altLang="zh-CN"/>
              <a:pPr>
                <a:defRPr/>
              </a:pPr>
              <a:t>‹#›</a:t>
            </a:fld>
            <a:endParaRPr lang="en-ZA" altLang="zh-CN"/>
          </a:p>
        </p:txBody>
      </p:sp>
    </p:spTree>
    <p:extLst>
      <p:ext uri="{BB962C8B-B14F-4D97-AF65-F5344CB8AC3E}">
        <p14:creationId xmlns:p14="http://schemas.microsoft.com/office/powerpoint/2010/main" val="8877343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04862F-A1F2-4922-9BF5-E738F7141962}" type="slidenum">
              <a:rPr lang="en-ZA" altLang="zh-CN" smtClean="0"/>
              <a:pPr>
                <a:defRPr/>
              </a:pPr>
              <a:t>1</a:t>
            </a:fld>
            <a:endParaRPr lang="en-ZA" altLang="zh-CN"/>
          </a:p>
        </p:txBody>
      </p:sp>
    </p:spTree>
    <p:extLst>
      <p:ext uri="{BB962C8B-B14F-4D97-AF65-F5344CB8AC3E}">
        <p14:creationId xmlns:p14="http://schemas.microsoft.com/office/powerpoint/2010/main" val="260221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98444081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1480772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838200"/>
            <a:ext cx="1943100" cy="5029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838200"/>
            <a:ext cx="5676900" cy="5029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3734791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8382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2057400"/>
            <a:ext cx="3810000" cy="3810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057400"/>
            <a:ext cx="3810000" cy="3810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9507970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748297"/>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08525097"/>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8192421"/>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99302020"/>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4354029"/>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8425207"/>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839114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64953772"/>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35509"/>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9389190"/>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6464359"/>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8425889"/>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1592249"/>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44629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6936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12605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4771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574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749457899"/>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4284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040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5403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5023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6150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9633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17475"/>
            <a:ext cx="24114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8" descr="geogl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36513"/>
            <a:ext cx="1979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51275" y="3862388"/>
            <a:ext cx="5329238"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0" name="Rectangle 2"/>
          <p:cNvSpPr>
            <a:spLocks noGrp="1" noChangeArrowheads="1"/>
          </p:cNvSpPr>
          <p:nvPr>
            <p:ph type="ctrTitle"/>
          </p:nvPr>
        </p:nvSpPr>
        <p:spPr>
          <a:xfrm>
            <a:off x="685800" y="2130425"/>
            <a:ext cx="7772400" cy="1470025"/>
          </a:xfrm>
        </p:spPr>
        <p:txBody>
          <a:bodyPr/>
          <a:lstStyle>
            <a:lvl1pPr>
              <a:defRPr smtClean="0"/>
            </a:lvl1pPr>
          </a:lstStyle>
          <a:p>
            <a:r>
              <a:rPr lang="en-US" smtClean="0"/>
              <a:t>Click to edit Master title style</a:t>
            </a:r>
          </a:p>
        </p:txBody>
      </p:sp>
      <p:sp>
        <p:nvSpPr>
          <p:cNvPr id="217091"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US" smtClean="0"/>
              <a:t>Click to edit Master subtitle style</a:t>
            </a:r>
          </a:p>
        </p:txBody>
      </p:sp>
      <p:sp>
        <p:nvSpPr>
          <p:cNvPr id="7" name="Rectangle 5"/>
          <p:cNvSpPr>
            <a:spLocks noGrp="1" noChangeArrowheads="1"/>
          </p:cNvSpPr>
          <p:nvPr>
            <p:ph type="ftr" sz="quarter" idx="10"/>
          </p:nvPr>
        </p:nvSpPr>
        <p:spPr>
          <a:xfrm>
            <a:off x="3124200" y="6245225"/>
            <a:ext cx="2895600" cy="476250"/>
          </a:xfrm>
          <a:prstGeom prst="rect">
            <a:avLst/>
          </a:prstGeom>
        </p:spPr>
        <p:txBody>
          <a:bodyPr/>
          <a:lstStyle>
            <a:lvl1pPr>
              <a:defRPr/>
            </a:lvl1pPr>
          </a:lstStyle>
          <a:p>
            <a:pPr eaLnBrk="1" fontAlgn="auto" hangingPunct="1">
              <a:spcBef>
                <a:spcPts val="0"/>
              </a:spcBef>
              <a:spcAft>
                <a:spcPts val="0"/>
              </a:spcAft>
            </a:pPr>
            <a:endParaRPr lang="en-US" altLang="en-US" sz="1800" b="0" u="none">
              <a:solidFill>
                <a:srgbClr val="000000"/>
              </a:solidFill>
              <a:latin typeface="Arial"/>
            </a:endParaRPr>
          </a:p>
        </p:txBody>
      </p:sp>
      <p:sp>
        <p:nvSpPr>
          <p:cNvPr id="8" name="Rectangle 6"/>
          <p:cNvSpPr>
            <a:spLocks noGrp="1" noChangeArrowheads="1"/>
          </p:cNvSpPr>
          <p:nvPr>
            <p:ph type="sldNum" sz="quarter" idx="11"/>
          </p:nvPr>
        </p:nvSpPr>
        <p:spPr>
          <a:xfrm>
            <a:off x="6553200" y="6245225"/>
            <a:ext cx="2133600" cy="476250"/>
          </a:xfrm>
        </p:spPr>
        <p:txBody>
          <a:bodyPr/>
          <a:lstStyle>
            <a:lvl1pPr algn="r">
              <a:defRPr sz="1400">
                <a:latin typeface="Arial" pitchFamily="34" charset="0"/>
              </a:defRPr>
            </a:lvl1pPr>
          </a:lstStyle>
          <a:p>
            <a:pPr>
              <a:defRPr/>
            </a:pPr>
            <a:fld id="{9EC6B2B5-DDA3-40FB-9545-40522C855C95}" type="slidenum">
              <a:rPr lang="en-US">
                <a:solidFill>
                  <a:srgbClr val="000000"/>
                </a:solidFill>
              </a:rPr>
              <a:pPr>
                <a:defRPr/>
              </a:pPr>
              <a:t>‹#›</a:t>
            </a:fld>
            <a:r>
              <a:rPr lang="en-US" dirty="0">
                <a:solidFill>
                  <a:srgbClr val="000000"/>
                </a:solidFill>
              </a:rPr>
              <a:t> / 10</a:t>
            </a:r>
          </a:p>
        </p:txBody>
      </p:sp>
    </p:spTree>
    <p:extLst>
      <p:ext uri="{BB962C8B-B14F-4D97-AF65-F5344CB8AC3E}">
        <p14:creationId xmlns:p14="http://schemas.microsoft.com/office/powerpoint/2010/main" val="3861858651"/>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245225"/>
            <a:ext cx="2133600" cy="476250"/>
          </a:xfrm>
          <a:prstGeom prst="rect">
            <a:avLst/>
          </a:prstGeom>
        </p:spPr>
        <p:txBody>
          <a:bodyPr/>
          <a:lstStyle>
            <a:lvl1pPr>
              <a:defRPr/>
            </a:lvl1pPr>
          </a:lstStyle>
          <a:p>
            <a:pPr eaLnBrk="1" fontAlgn="auto" hangingPunct="1">
              <a:spcBef>
                <a:spcPts val="0"/>
              </a:spcBef>
              <a:spcAft>
                <a:spcPts val="0"/>
              </a:spcAft>
            </a:pPr>
            <a:endParaRPr lang="en-US" altLang="en-US" sz="1800" b="0" u="none">
              <a:solidFill>
                <a:srgbClr val="000000"/>
              </a:solidFill>
              <a:latin typeface="Arial"/>
            </a:endParaRPr>
          </a:p>
        </p:txBody>
      </p:sp>
      <p:sp>
        <p:nvSpPr>
          <p:cNvPr id="3" name="Espace réservé du pied de page 2"/>
          <p:cNvSpPr>
            <a:spLocks noGrp="1"/>
          </p:cNvSpPr>
          <p:nvPr>
            <p:ph type="ftr" sz="quarter" idx="11"/>
          </p:nvPr>
        </p:nvSpPr>
        <p:spPr>
          <a:xfrm>
            <a:off x="3124200" y="6245225"/>
            <a:ext cx="2895600" cy="476250"/>
          </a:xfrm>
          <a:prstGeom prst="rect">
            <a:avLst/>
          </a:prstGeom>
        </p:spPr>
        <p:txBody>
          <a:bodyPr/>
          <a:lstStyle>
            <a:lvl1pPr>
              <a:defRPr/>
            </a:lvl1pPr>
          </a:lstStyle>
          <a:p>
            <a:pPr eaLnBrk="1" fontAlgn="auto" hangingPunct="1">
              <a:spcBef>
                <a:spcPts val="0"/>
              </a:spcBef>
              <a:spcAft>
                <a:spcPts val="0"/>
              </a:spcAft>
            </a:pPr>
            <a:endParaRPr lang="en-US" altLang="en-US" sz="1800" b="0" u="none">
              <a:solidFill>
                <a:srgbClr val="000000"/>
              </a:solidFill>
              <a:latin typeface="Arial"/>
            </a:endParaRPr>
          </a:p>
        </p:txBody>
      </p:sp>
      <p:sp>
        <p:nvSpPr>
          <p:cNvPr id="4" name="Espace réservé du numéro de diapositive 3"/>
          <p:cNvSpPr>
            <a:spLocks noGrp="1"/>
          </p:cNvSpPr>
          <p:nvPr>
            <p:ph type="sldNum" sz="quarter" idx="12"/>
          </p:nvPr>
        </p:nvSpPr>
        <p:spPr/>
        <p:txBody>
          <a:bodyPr/>
          <a:lstStyle>
            <a:lvl1pPr>
              <a:defRPr/>
            </a:lvl1pPr>
          </a:lstStyle>
          <a:p>
            <a:pPr>
              <a:defRPr/>
            </a:pPr>
            <a:fld id="{05B46DB2-98BA-456A-878B-0C504F34F6B5}" type="slidenum">
              <a:rPr lang="en-US">
                <a:solidFill>
                  <a:srgbClr val="000000"/>
                </a:solidFill>
              </a:rPr>
              <a:pPr>
                <a:defRPr/>
              </a:pPr>
              <a:t>‹#›</a:t>
            </a:fld>
            <a:r>
              <a:rPr lang="en-US">
                <a:solidFill>
                  <a:srgbClr val="000000"/>
                </a:solidFill>
              </a:rPr>
              <a:t> / 10</a:t>
            </a:r>
            <a:endParaRPr lang="en-US" dirty="0">
              <a:solidFill>
                <a:srgbClr val="000000"/>
              </a:solidFill>
            </a:endParaRPr>
          </a:p>
        </p:txBody>
      </p:sp>
    </p:spTree>
    <p:extLst>
      <p:ext uri="{BB962C8B-B14F-4D97-AF65-F5344CB8AC3E}">
        <p14:creationId xmlns:p14="http://schemas.microsoft.com/office/powerpoint/2010/main" val="1494295350"/>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95288" y="549275"/>
            <a:ext cx="8229600" cy="720725"/>
          </a:xfrm>
        </p:spPr>
        <p:txBody>
          <a:bodyPr/>
          <a:lstStyle/>
          <a:p>
            <a:r>
              <a:rPr lang="fr-FR" smtClean="0"/>
              <a:t>Cliquez pour modifier le style du titre</a:t>
            </a:r>
            <a:endParaRPr lang="en-US"/>
          </a:p>
        </p:txBody>
      </p:sp>
      <p:sp>
        <p:nvSpPr>
          <p:cNvPr id="3" name="Espace réservé du contenu 2"/>
          <p:cNvSpPr>
            <a:spLocks noGrp="1"/>
          </p:cNvSpPr>
          <p:nvPr>
            <p:ph idx="1"/>
          </p:nvPr>
        </p:nvSpPr>
        <p:spPr>
          <a:xfrm>
            <a:off x="457200" y="1600200"/>
            <a:ext cx="86868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a:xfrm>
            <a:off x="457200" y="6245225"/>
            <a:ext cx="2133600" cy="476250"/>
          </a:xfrm>
          <a:prstGeom prst="rect">
            <a:avLst/>
          </a:prstGeom>
        </p:spPr>
        <p:txBody>
          <a:bodyPr/>
          <a:lstStyle>
            <a:lvl1pPr>
              <a:defRPr/>
            </a:lvl1pPr>
          </a:lstStyle>
          <a:p>
            <a:pPr eaLnBrk="1" fontAlgn="auto" hangingPunct="1">
              <a:spcBef>
                <a:spcPts val="0"/>
              </a:spcBef>
              <a:spcAft>
                <a:spcPts val="0"/>
              </a:spcAft>
            </a:pPr>
            <a:endParaRPr lang="en-US" altLang="en-US" sz="1800" b="0" u="none">
              <a:solidFill>
                <a:srgbClr val="000000"/>
              </a:solidFill>
              <a:latin typeface="Arial"/>
            </a:endParaRP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a:lstStyle>
            <a:lvl1pPr>
              <a:defRPr/>
            </a:lvl1pPr>
          </a:lstStyle>
          <a:p>
            <a:pPr eaLnBrk="1" fontAlgn="auto" hangingPunct="1">
              <a:spcBef>
                <a:spcPts val="0"/>
              </a:spcBef>
              <a:spcAft>
                <a:spcPts val="0"/>
              </a:spcAft>
            </a:pPr>
            <a:endParaRPr lang="en-US" altLang="en-US" sz="1800" b="0" u="none">
              <a:solidFill>
                <a:srgbClr val="000000"/>
              </a:solidFill>
              <a:latin typeface="Aria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E87308D-83AE-42A4-AC19-E2DBED263D59}" type="slidenum">
              <a:rPr lang="en-US">
                <a:solidFill>
                  <a:srgbClr val="000000"/>
                </a:solidFill>
              </a:rPr>
              <a:pPr>
                <a:defRPr/>
              </a:pPr>
              <a:t>‹#›</a:t>
            </a:fld>
            <a:r>
              <a:rPr lang="en-US">
                <a:solidFill>
                  <a:srgbClr val="000000"/>
                </a:solidFill>
              </a:rPr>
              <a:t> / 10</a:t>
            </a:r>
            <a:endParaRPr lang="en-US" dirty="0">
              <a:solidFill>
                <a:srgbClr val="000000"/>
              </a:solidFill>
            </a:endParaRPr>
          </a:p>
        </p:txBody>
      </p:sp>
    </p:spTree>
    <p:extLst>
      <p:ext uri="{BB962C8B-B14F-4D97-AF65-F5344CB8AC3E}">
        <p14:creationId xmlns:p14="http://schemas.microsoft.com/office/powerpoint/2010/main" val="151164185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0990769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6466990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307411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71635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88078495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41681826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 Id="rId3"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4" Type="http://schemas.openxmlformats.org/officeDocument/2006/relationships/theme" Target="../theme/theme5.xml"/><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36.xml"/><Relationship Id="rId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4"/>
          <p:cNvSpPr>
            <a:spLocks noGrp="1" noChangeArrowheads="1"/>
          </p:cNvSpPr>
          <p:nvPr>
            <p:ph type="body" idx="1"/>
          </p:nvPr>
        </p:nvSpPr>
        <p:spPr bwMode="auto">
          <a:xfrm>
            <a:off x="685800" y="20574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pic>
        <p:nvPicPr>
          <p:cNvPr id="1028" name="Picture 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2800" b="1">
          <a:solidFill>
            <a:srgbClr val="005FAA"/>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rgbClr val="005FAA"/>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2800" b="1">
          <a:solidFill>
            <a:srgbClr val="005FAA"/>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2800" b="1">
          <a:solidFill>
            <a:srgbClr val="005FAA"/>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2800" b="1">
          <a:solidFill>
            <a:srgbClr val="005FAA"/>
          </a:solidFill>
          <a:latin typeface="Arial" charset="0"/>
          <a:ea typeface="MS PGothic" panose="020B0600070205080204" pitchFamily="34" charset="-128"/>
          <a:cs typeface="Arial" charset="0"/>
        </a:defRPr>
      </a:lvl5pPr>
      <a:lvl6pPr marL="457200" algn="l" rtl="0" fontAlgn="base">
        <a:spcBef>
          <a:spcPct val="0"/>
        </a:spcBef>
        <a:spcAft>
          <a:spcPct val="0"/>
        </a:spcAft>
        <a:defRPr sz="2800" b="1">
          <a:solidFill>
            <a:srgbClr val="005FAA"/>
          </a:solidFill>
          <a:latin typeface="Arial" charset="0"/>
          <a:cs typeface="Arial" charset="0"/>
        </a:defRPr>
      </a:lvl6pPr>
      <a:lvl7pPr marL="914400" algn="l" rtl="0" fontAlgn="base">
        <a:spcBef>
          <a:spcPct val="0"/>
        </a:spcBef>
        <a:spcAft>
          <a:spcPct val="0"/>
        </a:spcAft>
        <a:defRPr sz="2800" b="1">
          <a:solidFill>
            <a:srgbClr val="005FAA"/>
          </a:solidFill>
          <a:latin typeface="Arial" charset="0"/>
          <a:cs typeface="Arial" charset="0"/>
        </a:defRPr>
      </a:lvl7pPr>
      <a:lvl8pPr marL="1371600" algn="l" rtl="0" fontAlgn="base">
        <a:spcBef>
          <a:spcPct val="0"/>
        </a:spcBef>
        <a:spcAft>
          <a:spcPct val="0"/>
        </a:spcAft>
        <a:defRPr sz="2800" b="1">
          <a:solidFill>
            <a:srgbClr val="005FAA"/>
          </a:solidFill>
          <a:latin typeface="Arial" charset="0"/>
          <a:cs typeface="Arial" charset="0"/>
        </a:defRPr>
      </a:lvl8pPr>
      <a:lvl9pPr marL="1828800" algn="l" rtl="0" fontAlgn="base">
        <a:spcBef>
          <a:spcPct val="0"/>
        </a:spcBef>
        <a:spcAft>
          <a:spcPct val="0"/>
        </a:spcAft>
        <a:defRPr sz="2800" b="1">
          <a:solidFill>
            <a:srgbClr val="005FAA"/>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9" r:id="rId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2800" b="1">
          <a:solidFill>
            <a:srgbClr val="005FAA"/>
          </a:solidFill>
          <a:latin typeface="+mj-lt"/>
          <a:ea typeface="MS PGothic" charset="0"/>
          <a:cs typeface="MS PGothic" charset="0"/>
        </a:defRPr>
      </a:lvl1pPr>
      <a:lvl2pPr algn="l" rtl="0" eaLnBrk="0" fontAlgn="base" hangingPunct="0">
        <a:spcBef>
          <a:spcPct val="0"/>
        </a:spcBef>
        <a:spcAft>
          <a:spcPct val="0"/>
        </a:spcAft>
        <a:defRPr sz="2800" b="1">
          <a:solidFill>
            <a:srgbClr val="005FAA"/>
          </a:solidFill>
          <a:latin typeface="Arial" pitchFamily="34" charset="0"/>
          <a:ea typeface="MS PGothic" charset="0"/>
          <a:cs typeface="MS PGothic" charset="0"/>
        </a:defRPr>
      </a:lvl2pPr>
      <a:lvl3pPr algn="l" rtl="0" eaLnBrk="0" fontAlgn="base" hangingPunct="0">
        <a:spcBef>
          <a:spcPct val="0"/>
        </a:spcBef>
        <a:spcAft>
          <a:spcPct val="0"/>
        </a:spcAft>
        <a:defRPr sz="2800" b="1">
          <a:solidFill>
            <a:srgbClr val="005FAA"/>
          </a:solidFill>
          <a:latin typeface="Arial" pitchFamily="34" charset="0"/>
          <a:ea typeface="MS PGothic" charset="0"/>
          <a:cs typeface="MS PGothic" charset="0"/>
        </a:defRPr>
      </a:lvl3pPr>
      <a:lvl4pPr algn="l" rtl="0" eaLnBrk="0" fontAlgn="base" hangingPunct="0">
        <a:spcBef>
          <a:spcPct val="0"/>
        </a:spcBef>
        <a:spcAft>
          <a:spcPct val="0"/>
        </a:spcAft>
        <a:defRPr sz="2800" b="1">
          <a:solidFill>
            <a:srgbClr val="005FAA"/>
          </a:solidFill>
          <a:latin typeface="Arial" pitchFamily="34" charset="0"/>
          <a:ea typeface="MS PGothic" charset="0"/>
          <a:cs typeface="MS PGothic" charset="0"/>
        </a:defRPr>
      </a:lvl4pPr>
      <a:lvl5pPr algn="l" rtl="0" eaLnBrk="0" fontAlgn="base" hangingPunct="0">
        <a:spcBef>
          <a:spcPct val="0"/>
        </a:spcBef>
        <a:spcAft>
          <a:spcPct val="0"/>
        </a:spcAft>
        <a:defRPr sz="2800" b="1">
          <a:solidFill>
            <a:srgbClr val="005FAA"/>
          </a:solidFill>
          <a:latin typeface="Arial" pitchFamily="34" charset="0"/>
          <a:ea typeface="MS PGothic" charset="0"/>
          <a:cs typeface="MS PGothic" charset="0"/>
        </a:defRPr>
      </a:lvl5pPr>
      <a:lvl6pPr marL="457200" algn="l" rtl="0" fontAlgn="base">
        <a:spcBef>
          <a:spcPct val="0"/>
        </a:spcBef>
        <a:spcAft>
          <a:spcPct val="0"/>
        </a:spcAft>
        <a:defRPr sz="2800" b="1">
          <a:solidFill>
            <a:srgbClr val="005FAA"/>
          </a:solidFill>
          <a:latin typeface="Arial" pitchFamily="34" charset="0"/>
          <a:cs typeface="Arial" pitchFamily="34" charset="0"/>
        </a:defRPr>
      </a:lvl6pPr>
      <a:lvl7pPr marL="914400" algn="l" rtl="0" fontAlgn="base">
        <a:spcBef>
          <a:spcPct val="0"/>
        </a:spcBef>
        <a:spcAft>
          <a:spcPct val="0"/>
        </a:spcAft>
        <a:defRPr sz="2800" b="1">
          <a:solidFill>
            <a:srgbClr val="005FAA"/>
          </a:solidFill>
          <a:latin typeface="Arial" pitchFamily="34" charset="0"/>
          <a:cs typeface="Arial" pitchFamily="34" charset="0"/>
        </a:defRPr>
      </a:lvl7pPr>
      <a:lvl8pPr marL="1371600" algn="l" rtl="0" fontAlgn="base">
        <a:spcBef>
          <a:spcPct val="0"/>
        </a:spcBef>
        <a:spcAft>
          <a:spcPct val="0"/>
        </a:spcAft>
        <a:defRPr sz="2800" b="1">
          <a:solidFill>
            <a:srgbClr val="005FAA"/>
          </a:solidFill>
          <a:latin typeface="Arial" pitchFamily="34" charset="0"/>
          <a:cs typeface="Arial" pitchFamily="34" charset="0"/>
        </a:defRPr>
      </a:lvl8pPr>
      <a:lvl9pPr marL="1828800" algn="l" rtl="0" fontAlgn="base">
        <a:spcBef>
          <a:spcPct val="0"/>
        </a:spcBef>
        <a:spcAft>
          <a:spcPct val="0"/>
        </a:spcAft>
        <a:defRPr sz="2800" b="1">
          <a:solidFill>
            <a:srgbClr val="005FAA"/>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kumimoji="1" sz="24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kumimoji="1" sz="24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kumimoji="1" sz="24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kumimoji="1" sz="24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8" name="Rectangle 4"/>
          <p:cNvSpPr>
            <a:spLocks noGrp="1" noChangeArrowheads="1"/>
          </p:cNvSpPr>
          <p:nvPr>
            <p:ph type="body" idx="1"/>
          </p:nvPr>
        </p:nvSpPr>
        <p:spPr bwMode="auto">
          <a:xfrm>
            <a:off x="685800" y="20574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2800" b="1">
          <a:solidFill>
            <a:srgbClr val="005FAA"/>
          </a:solidFill>
          <a:latin typeface="+mj-lt"/>
          <a:ea typeface="MS PGothic" pitchFamily="34" charset="-128"/>
          <a:cs typeface="+mj-cs"/>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Arial"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Arial"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Arial"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Arial" charset="0"/>
        </a:defRPr>
      </a:lvl5pPr>
      <a:lvl6pPr marL="457200" algn="l" rtl="0" fontAlgn="base">
        <a:spcBef>
          <a:spcPct val="0"/>
        </a:spcBef>
        <a:spcAft>
          <a:spcPct val="0"/>
        </a:spcAft>
        <a:defRPr sz="2800" b="1">
          <a:solidFill>
            <a:srgbClr val="005FAA"/>
          </a:solidFill>
          <a:latin typeface="Arial" charset="0"/>
          <a:ea typeface="ＭＳ Ｐゴシック" charset="0"/>
          <a:cs typeface="Arial" charset="0"/>
        </a:defRPr>
      </a:lvl6pPr>
      <a:lvl7pPr marL="914400" algn="l" rtl="0" fontAlgn="base">
        <a:spcBef>
          <a:spcPct val="0"/>
        </a:spcBef>
        <a:spcAft>
          <a:spcPct val="0"/>
        </a:spcAft>
        <a:defRPr sz="2800" b="1">
          <a:solidFill>
            <a:srgbClr val="005FAA"/>
          </a:solidFill>
          <a:latin typeface="Arial" charset="0"/>
          <a:ea typeface="ＭＳ Ｐゴシック" charset="0"/>
          <a:cs typeface="Arial" charset="0"/>
        </a:defRPr>
      </a:lvl7pPr>
      <a:lvl8pPr marL="1371600" algn="l" rtl="0" fontAlgn="base">
        <a:spcBef>
          <a:spcPct val="0"/>
        </a:spcBef>
        <a:spcAft>
          <a:spcPct val="0"/>
        </a:spcAft>
        <a:defRPr sz="2800" b="1">
          <a:solidFill>
            <a:srgbClr val="005FAA"/>
          </a:solidFill>
          <a:latin typeface="Arial" charset="0"/>
          <a:ea typeface="ＭＳ Ｐゴシック" charset="0"/>
          <a:cs typeface="Arial" charset="0"/>
        </a:defRPr>
      </a:lvl8pPr>
      <a:lvl9pPr marL="1828800" algn="l" rtl="0" fontAlgn="base">
        <a:spcBef>
          <a:spcPct val="0"/>
        </a:spcBef>
        <a:spcAft>
          <a:spcPct val="0"/>
        </a:spcAft>
        <a:defRPr sz="2800" b="1">
          <a:solidFill>
            <a:srgbClr val="005FAA"/>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charset="0"/>
          <a:cs typeface="+mn-cs"/>
        </a:defRPr>
      </a:lvl5pPr>
      <a:lvl6pPr marL="2514600" indent="-228600" algn="l" rtl="0" fontAlgn="base">
        <a:spcBef>
          <a:spcPct val="20000"/>
        </a:spcBef>
        <a:spcAft>
          <a:spcPct val="0"/>
        </a:spcAft>
        <a:buChar char="»"/>
        <a:defRPr sz="2400">
          <a:solidFill>
            <a:schemeClr val="tx1"/>
          </a:solidFill>
          <a:latin typeface="+mn-lt"/>
          <a:ea typeface="Arial" charset="0"/>
          <a:cs typeface="+mn-cs"/>
        </a:defRPr>
      </a:lvl6pPr>
      <a:lvl7pPr marL="2971800" indent="-228600" algn="l" rtl="0" fontAlgn="base">
        <a:spcBef>
          <a:spcPct val="20000"/>
        </a:spcBef>
        <a:spcAft>
          <a:spcPct val="0"/>
        </a:spcAft>
        <a:buChar char="»"/>
        <a:defRPr sz="2400">
          <a:solidFill>
            <a:schemeClr val="tx1"/>
          </a:solidFill>
          <a:latin typeface="+mn-lt"/>
          <a:ea typeface="Arial" charset="0"/>
          <a:cs typeface="+mn-cs"/>
        </a:defRPr>
      </a:lvl7pPr>
      <a:lvl8pPr marL="3429000" indent="-228600" algn="l" rtl="0" fontAlgn="base">
        <a:spcBef>
          <a:spcPct val="20000"/>
        </a:spcBef>
        <a:spcAft>
          <a:spcPct val="0"/>
        </a:spcAft>
        <a:buChar char="»"/>
        <a:defRPr sz="2400">
          <a:solidFill>
            <a:schemeClr val="tx1"/>
          </a:solidFill>
          <a:latin typeface="+mn-lt"/>
          <a:ea typeface="Arial" charset="0"/>
          <a:cs typeface="+mn-cs"/>
        </a:defRPr>
      </a:lvl8pPr>
      <a:lvl9pPr marL="3886200" indent="-228600" algn="l" rtl="0" fontAlgn="base">
        <a:spcBef>
          <a:spcPct val="20000"/>
        </a:spcBef>
        <a:spcAft>
          <a:spcPct val="0"/>
        </a:spcAft>
        <a:buChar char="»"/>
        <a:defRPr sz="2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title"/>
          </p:nvPr>
        </p:nvSpPr>
        <p:spPr bwMode="auto">
          <a:xfrm>
            <a:off x="685800" y="838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4"/>
          <p:cNvSpPr>
            <a:spLocks noGrp="1" noChangeArrowheads="1"/>
          </p:cNvSpPr>
          <p:nvPr>
            <p:ph type="body" idx="1"/>
          </p:nvPr>
        </p:nvSpPr>
        <p:spPr bwMode="auto">
          <a:xfrm>
            <a:off x="685800" y="20574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431633045"/>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l" rtl="0" eaLnBrk="0" fontAlgn="base" hangingPunct="0">
        <a:spcBef>
          <a:spcPct val="0"/>
        </a:spcBef>
        <a:spcAft>
          <a:spcPct val="0"/>
        </a:spcAft>
        <a:defRPr sz="28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ea typeface="ＭＳ Ｐゴシック" charset="0"/>
          <a:cs typeface="Arial" charset="0"/>
        </a:defRPr>
      </a:lvl2pPr>
      <a:lvl3pPr algn="l" rtl="0" eaLnBrk="0" fontAlgn="base" hangingPunct="0">
        <a:spcBef>
          <a:spcPct val="0"/>
        </a:spcBef>
        <a:spcAft>
          <a:spcPct val="0"/>
        </a:spcAft>
        <a:defRPr sz="2800" b="1">
          <a:solidFill>
            <a:srgbClr val="005FAA"/>
          </a:solidFill>
          <a:latin typeface="Arial" charset="0"/>
          <a:ea typeface="ＭＳ Ｐゴシック" charset="0"/>
          <a:cs typeface="Arial" charset="0"/>
        </a:defRPr>
      </a:lvl3pPr>
      <a:lvl4pPr algn="l" rtl="0" eaLnBrk="0" fontAlgn="base" hangingPunct="0">
        <a:spcBef>
          <a:spcPct val="0"/>
        </a:spcBef>
        <a:spcAft>
          <a:spcPct val="0"/>
        </a:spcAft>
        <a:defRPr sz="2800" b="1">
          <a:solidFill>
            <a:srgbClr val="005FAA"/>
          </a:solidFill>
          <a:latin typeface="Arial" charset="0"/>
          <a:ea typeface="ＭＳ Ｐゴシック" charset="0"/>
          <a:cs typeface="Arial" charset="0"/>
        </a:defRPr>
      </a:lvl4pPr>
      <a:lvl5pPr algn="l" rtl="0" eaLnBrk="0" fontAlgn="base" hangingPunct="0">
        <a:spcBef>
          <a:spcPct val="0"/>
        </a:spcBef>
        <a:spcAft>
          <a:spcPct val="0"/>
        </a:spcAft>
        <a:defRPr sz="2800" b="1">
          <a:solidFill>
            <a:srgbClr val="005FAA"/>
          </a:solidFill>
          <a:latin typeface="Arial" charset="0"/>
          <a:ea typeface="ＭＳ Ｐゴシック" charset="0"/>
          <a:cs typeface="Arial" charset="0"/>
        </a:defRPr>
      </a:lvl5pPr>
      <a:lvl6pPr marL="457200" algn="l" rtl="0" fontAlgn="base">
        <a:spcBef>
          <a:spcPct val="0"/>
        </a:spcBef>
        <a:spcAft>
          <a:spcPct val="0"/>
        </a:spcAft>
        <a:defRPr sz="2800" b="1">
          <a:solidFill>
            <a:srgbClr val="005FAA"/>
          </a:solidFill>
          <a:latin typeface="Arial" charset="0"/>
          <a:ea typeface="ＭＳ Ｐゴシック" charset="0"/>
          <a:cs typeface="Arial" charset="0"/>
        </a:defRPr>
      </a:lvl6pPr>
      <a:lvl7pPr marL="914400" algn="l" rtl="0" fontAlgn="base">
        <a:spcBef>
          <a:spcPct val="0"/>
        </a:spcBef>
        <a:spcAft>
          <a:spcPct val="0"/>
        </a:spcAft>
        <a:defRPr sz="2800" b="1">
          <a:solidFill>
            <a:srgbClr val="005FAA"/>
          </a:solidFill>
          <a:latin typeface="Arial" charset="0"/>
          <a:ea typeface="ＭＳ Ｐゴシック" charset="0"/>
          <a:cs typeface="Arial" charset="0"/>
        </a:defRPr>
      </a:lvl7pPr>
      <a:lvl8pPr marL="1371600" algn="l" rtl="0" fontAlgn="base">
        <a:spcBef>
          <a:spcPct val="0"/>
        </a:spcBef>
        <a:spcAft>
          <a:spcPct val="0"/>
        </a:spcAft>
        <a:defRPr sz="2800" b="1">
          <a:solidFill>
            <a:srgbClr val="005FAA"/>
          </a:solidFill>
          <a:latin typeface="Arial" charset="0"/>
          <a:ea typeface="ＭＳ Ｐゴシック" charset="0"/>
          <a:cs typeface="Arial" charset="0"/>
        </a:defRPr>
      </a:lvl8pPr>
      <a:lvl9pPr marL="1828800" algn="l" rtl="0" fontAlgn="base">
        <a:spcBef>
          <a:spcPct val="0"/>
        </a:spcBef>
        <a:spcAft>
          <a:spcPct val="0"/>
        </a:spcAft>
        <a:defRPr sz="2800" b="1">
          <a:solidFill>
            <a:srgbClr val="005FAA"/>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charset="0"/>
          <a:cs typeface="+mn-cs"/>
        </a:defRPr>
      </a:lvl5pPr>
      <a:lvl6pPr marL="2514600" indent="-228600" algn="l" rtl="0" fontAlgn="base">
        <a:spcBef>
          <a:spcPct val="20000"/>
        </a:spcBef>
        <a:spcAft>
          <a:spcPct val="0"/>
        </a:spcAft>
        <a:buChar char="»"/>
        <a:defRPr sz="2400">
          <a:solidFill>
            <a:schemeClr val="tx1"/>
          </a:solidFill>
          <a:latin typeface="+mn-lt"/>
          <a:ea typeface="Arial" charset="0"/>
          <a:cs typeface="+mn-cs"/>
        </a:defRPr>
      </a:lvl6pPr>
      <a:lvl7pPr marL="2971800" indent="-228600" algn="l" rtl="0" fontAlgn="base">
        <a:spcBef>
          <a:spcPct val="20000"/>
        </a:spcBef>
        <a:spcAft>
          <a:spcPct val="0"/>
        </a:spcAft>
        <a:buChar char="»"/>
        <a:defRPr sz="2400">
          <a:solidFill>
            <a:schemeClr val="tx1"/>
          </a:solidFill>
          <a:latin typeface="+mn-lt"/>
          <a:ea typeface="Arial" charset="0"/>
          <a:cs typeface="+mn-cs"/>
        </a:defRPr>
      </a:lvl7pPr>
      <a:lvl8pPr marL="3429000" indent="-228600" algn="l" rtl="0" fontAlgn="base">
        <a:spcBef>
          <a:spcPct val="20000"/>
        </a:spcBef>
        <a:spcAft>
          <a:spcPct val="0"/>
        </a:spcAft>
        <a:buChar char="»"/>
        <a:defRPr sz="2400">
          <a:solidFill>
            <a:schemeClr val="tx1"/>
          </a:solidFill>
          <a:latin typeface="+mn-lt"/>
          <a:ea typeface="Arial" charset="0"/>
          <a:cs typeface="+mn-cs"/>
        </a:defRPr>
      </a:lvl8pPr>
      <a:lvl9pPr marL="3886200" indent="-228600" algn="l" rtl="0" fontAlgn="base">
        <a:spcBef>
          <a:spcPct val="20000"/>
        </a:spcBef>
        <a:spcAft>
          <a:spcPct val="0"/>
        </a:spcAft>
        <a:buChar char="»"/>
        <a:defRPr sz="2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549275"/>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en-US" altLang="en-US" smtClean="0"/>
          </a:p>
        </p:txBody>
      </p:sp>
      <p:sp>
        <p:nvSpPr>
          <p:cNvPr id="1027" name="Rectangle 3"/>
          <p:cNvSpPr>
            <a:spLocks noGrp="1" noChangeArrowheads="1"/>
          </p:cNvSpPr>
          <p:nvPr>
            <p:ph type="body" idx="1"/>
          </p:nvPr>
        </p:nvSpPr>
        <p:spPr bwMode="auto">
          <a:xfrm>
            <a:off x="457200" y="1600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en-US" altLang="en-US" smtClean="0"/>
          </a:p>
        </p:txBody>
      </p:sp>
      <p:sp>
        <p:nvSpPr>
          <p:cNvPr id="47110" name="Rectangle 6"/>
          <p:cNvSpPr>
            <a:spLocks noGrp="1" noChangeArrowheads="1"/>
          </p:cNvSpPr>
          <p:nvPr>
            <p:ph type="sldNum" sz="quarter" idx="4"/>
          </p:nvPr>
        </p:nvSpPr>
        <p:spPr bwMode="auto">
          <a:xfrm>
            <a:off x="7945438" y="6400800"/>
            <a:ext cx="1019175" cy="341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34" charset="-128"/>
                <a:cs typeface="+mn-cs"/>
              </a:defRPr>
            </a:lvl1pPr>
          </a:lstStyle>
          <a:p>
            <a:pPr eaLnBrk="1" fontAlgn="auto" hangingPunct="1">
              <a:spcBef>
                <a:spcPts val="0"/>
              </a:spcBef>
              <a:spcAft>
                <a:spcPts val="0"/>
              </a:spcAft>
              <a:defRPr/>
            </a:pPr>
            <a:fld id="{04A49289-D46B-4288-9D9C-C94A6DBC62B3}" type="slidenum">
              <a:rPr lang="en-US" b="0" u="none">
                <a:solidFill>
                  <a:srgbClr val="000000"/>
                </a:solidFill>
              </a:rPr>
              <a:pPr eaLnBrk="1" fontAlgn="auto" hangingPunct="1">
                <a:spcBef>
                  <a:spcPts val="0"/>
                </a:spcBef>
                <a:spcAft>
                  <a:spcPts val="0"/>
                </a:spcAft>
                <a:defRPr/>
              </a:pPr>
              <a:t>‹#›</a:t>
            </a:fld>
            <a:r>
              <a:rPr lang="en-US" b="0" u="none" dirty="0">
                <a:solidFill>
                  <a:srgbClr val="000000"/>
                </a:solidFill>
              </a:rPr>
              <a:t> / 10</a:t>
            </a:r>
          </a:p>
        </p:txBody>
      </p:sp>
      <p:pic>
        <p:nvPicPr>
          <p:cNvPr id="10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117475"/>
            <a:ext cx="24114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8" descr="geogla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64388" y="36513"/>
            <a:ext cx="1979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698036"/>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mj-cs"/>
        </a:defRPr>
      </a:lvl1pPr>
      <a:lvl2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2pPr>
      <a:lvl3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3pPr>
      <a:lvl4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4pPr>
      <a:lvl5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5pPr>
      <a:lvl6pPr marL="457200" algn="ctr" rtl="0" eaLnBrk="1" fontAlgn="base" hangingPunct="1">
        <a:spcBef>
          <a:spcPct val="0"/>
        </a:spcBef>
        <a:spcAft>
          <a:spcPct val="0"/>
        </a:spcAft>
        <a:defRPr sz="3200" b="1">
          <a:solidFill>
            <a:srgbClr val="005FAA"/>
          </a:solidFill>
          <a:latin typeface="Arial" charset="0"/>
          <a:cs typeface="Arial" charset="0"/>
        </a:defRPr>
      </a:lvl6pPr>
      <a:lvl7pPr marL="914400" algn="ctr" rtl="0" eaLnBrk="1" fontAlgn="base" hangingPunct="1">
        <a:spcBef>
          <a:spcPct val="0"/>
        </a:spcBef>
        <a:spcAft>
          <a:spcPct val="0"/>
        </a:spcAft>
        <a:defRPr sz="3200" b="1">
          <a:solidFill>
            <a:srgbClr val="005FAA"/>
          </a:solidFill>
          <a:latin typeface="Arial" charset="0"/>
          <a:cs typeface="Arial" charset="0"/>
        </a:defRPr>
      </a:lvl7pPr>
      <a:lvl8pPr marL="1371600" algn="ctr" rtl="0" eaLnBrk="1" fontAlgn="base" hangingPunct="1">
        <a:spcBef>
          <a:spcPct val="0"/>
        </a:spcBef>
        <a:spcAft>
          <a:spcPct val="0"/>
        </a:spcAft>
        <a:defRPr sz="3200" b="1">
          <a:solidFill>
            <a:srgbClr val="005FAA"/>
          </a:solidFill>
          <a:latin typeface="Arial" charset="0"/>
          <a:cs typeface="Arial" charset="0"/>
        </a:defRPr>
      </a:lvl8pPr>
      <a:lvl9pPr marL="1828800" algn="ctr" rtl="0" eaLnBrk="1" fontAlgn="base" hangingPunct="1">
        <a:spcBef>
          <a:spcPct val="0"/>
        </a:spcBef>
        <a:spcAft>
          <a:spcPct val="0"/>
        </a:spcAft>
        <a:defRPr sz="3200" b="1">
          <a:solidFill>
            <a:srgbClr val="005FAA"/>
          </a:solidFill>
          <a:latin typeface="Arial" charset="0"/>
          <a:cs typeface="Arial" charset="0"/>
        </a:defRPr>
      </a:lvl9pPr>
    </p:titleStyle>
    <p:bodyStyle>
      <a:lvl1pPr marL="342900" indent="-342900" algn="l" rtl="0" eaLnBrk="0" fontAlgn="base" hangingPunct="0">
        <a:spcBef>
          <a:spcPct val="20000"/>
        </a:spcBef>
        <a:spcAft>
          <a:spcPct val="0"/>
        </a:spcAft>
        <a:buChar char="•"/>
        <a:defRPr sz="2800" b="1">
          <a:solidFill>
            <a:srgbClr val="005FAA"/>
          </a:solidFill>
          <a:latin typeface="Arial Narrow" pitchFamily="34" charset="0"/>
          <a:ea typeface="MS PGothic" pitchFamily="34" charset="-128"/>
          <a:cs typeface="+mn-cs"/>
        </a:defRPr>
      </a:lvl1pPr>
      <a:lvl2pPr marL="742950" indent="-285750" algn="l" rtl="0" eaLnBrk="0" fontAlgn="base" hangingPunct="0">
        <a:spcBef>
          <a:spcPct val="20000"/>
        </a:spcBef>
        <a:spcAft>
          <a:spcPct val="0"/>
        </a:spcAft>
        <a:buChar char="–"/>
        <a:defRPr sz="2400" b="1">
          <a:solidFill>
            <a:srgbClr val="005FAA"/>
          </a:solidFill>
          <a:latin typeface="Arial Narrow" pitchFamily="34" charset="0"/>
          <a:ea typeface="Arial" charset="0"/>
          <a:cs typeface="+mn-cs"/>
        </a:defRPr>
      </a:lvl2pPr>
      <a:lvl3pPr marL="1143000" indent="-228600" algn="l" rtl="0" eaLnBrk="0" fontAlgn="base" hangingPunct="0">
        <a:spcBef>
          <a:spcPct val="20000"/>
        </a:spcBef>
        <a:spcAft>
          <a:spcPct val="0"/>
        </a:spcAft>
        <a:buChar char="•"/>
        <a:defRPr sz="2000" b="1">
          <a:solidFill>
            <a:srgbClr val="005FAA"/>
          </a:solidFill>
          <a:latin typeface="Arial Narrow" pitchFamily="34" charset="0"/>
          <a:ea typeface="Arial" charset="0"/>
          <a:cs typeface="+mn-cs"/>
        </a:defRPr>
      </a:lvl3pPr>
      <a:lvl4pPr marL="1600200" indent="-228600" algn="l" rtl="0" eaLnBrk="0" fontAlgn="base" hangingPunct="0">
        <a:spcBef>
          <a:spcPct val="20000"/>
        </a:spcBef>
        <a:spcAft>
          <a:spcPct val="0"/>
        </a:spcAft>
        <a:buChar char="–"/>
        <a:defRPr b="1">
          <a:solidFill>
            <a:srgbClr val="005FAA"/>
          </a:solidFill>
          <a:latin typeface="Arial Narrow" pitchFamily="34" charset="0"/>
          <a:ea typeface="Arial" charset="0"/>
          <a:cs typeface="+mn-cs"/>
        </a:defRPr>
      </a:lvl4pPr>
      <a:lvl5pPr marL="2057400" indent="-228600" algn="l" rtl="0" eaLnBrk="0" fontAlgn="base" hangingPunct="0">
        <a:spcBef>
          <a:spcPct val="20000"/>
        </a:spcBef>
        <a:spcAft>
          <a:spcPct val="0"/>
        </a:spcAft>
        <a:buChar char="»"/>
        <a:defRPr b="1">
          <a:solidFill>
            <a:srgbClr val="005FAA"/>
          </a:solidFill>
          <a:latin typeface="Arial Narrow" pitchFamily="34" charset="0"/>
          <a:ea typeface="Arial" charset="0"/>
          <a:cs typeface="+mn-cs"/>
        </a:defRPr>
      </a:lvl5pPr>
      <a:lvl6pPr marL="2514600" indent="-228600" algn="l" rtl="0" eaLnBrk="1" fontAlgn="base" hangingPunct="1">
        <a:spcBef>
          <a:spcPct val="20000"/>
        </a:spcBef>
        <a:spcAft>
          <a:spcPct val="0"/>
        </a:spcAft>
        <a:buChar char="»"/>
        <a:defRPr b="1">
          <a:solidFill>
            <a:srgbClr val="005FAA"/>
          </a:solidFill>
          <a:latin typeface="+mn-lt"/>
          <a:cs typeface="+mn-cs"/>
        </a:defRPr>
      </a:lvl6pPr>
      <a:lvl7pPr marL="2971800" indent="-228600" algn="l" rtl="0" eaLnBrk="1" fontAlgn="base" hangingPunct="1">
        <a:spcBef>
          <a:spcPct val="20000"/>
        </a:spcBef>
        <a:spcAft>
          <a:spcPct val="0"/>
        </a:spcAft>
        <a:buChar char="»"/>
        <a:defRPr b="1">
          <a:solidFill>
            <a:srgbClr val="005FAA"/>
          </a:solidFill>
          <a:latin typeface="+mn-lt"/>
          <a:cs typeface="+mn-cs"/>
        </a:defRPr>
      </a:lvl7pPr>
      <a:lvl8pPr marL="3429000" indent="-228600" algn="l" rtl="0" eaLnBrk="1" fontAlgn="base" hangingPunct="1">
        <a:spcBef>
          <a:spcPct val="20000"/>
        </a:spcBef>
        <a:spcAft>
          <a:spcPct val="0"/>
        </a:spcAft>
        <a:buChar char="»"/>
        <a:defRPr b="1">
          <a:solidFill>
            <a:srgbClr val="005FAA"/>
          </a:solidFill>
          <a:latin typeface="+mn-lt"/>
          <a:cs typeface="+mn-cs"/>
        </a:defRPr>
      </a:lvl8pPr>
      <a:lvl9pPr marL="3886200" indent="-228600" algn="l" rtl="0" eaLnBrk="1" fontAlgn="base" hangingPunct="1">
        <a:spcBef>
          <a:spcPct val="20000"/>
        </a:spcBef>
        <a:spcAft>
          <a:spcPct val="0"/>
        </a:spcAft>
        <a:buChar char="»"/>
        <a:defRPr b="1">
          <a:solidFill>
            <a:srgbClr val="005FAA"/>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 y="-684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标题 1"/>
          <p:cNvSpPr>
            <a:spLocks noGrp="1"/>
          </p:cNvSpPr>
          <p:nvPr>
            <p:ph type="ctrTitle"/>
          </p:nvPr>
        </p:nvSpPr>
        <p:spPr>
          <a:xfrm>
            <a:off x="533400" y="1143000"/>
            <a:ext cx="8229600" cy="1981200"/>
          </a:xfrm>
        </p:spPr>
        <p:txBody>
          <a:bodyPr/>
          <a:lstStyle/>
          <a:p>
            <a:pPr algn="ctr"/>
            <a:r>
              <a:rPr lang="en-US" sz="3200" b="0" i="1" dirty="0" smtClean="0"/>
              <a:t>GEO’s approach to user need definition and Gap Analysis process</a:t>
            </a:r>
            <a:endParaRPr lang="en-US" sz="3200" b="0" dirty="0"/>
          </a:p>
        </p:txBody>
      </p:sp>
      <p:sp>
        <p:nvSpPr>
          <p:cNvPr id="51204" name="副标题 2"/>
          <p:cNvSpPr>
            <a:spLocks noGrp="1"/>
          </p:cNvSpPr>
          <p:nvPr>
            <p:ph type="subTitle" idx="1"/>
          </p:nvPr>
        </p:nvSpPr>
        <p:spPr>
          <a:xfrm>
            <a:off x="381000" y="3803152"/>
            <a:ext cx="3962400" cy="2673848"/>
          </a:xfrm>
        </p:spPr>
        <p:txBody>
          <a:bodyPr/>
          <a:lstStyle/>
          <a:p>
            <a:pPr algn="l">
              <a:spcBef>
                <a:spcPts val="0"/>
              </a:spcBef>
            </a:pPr>
            <a:endParaRPr lang="en-GB" sz="2000" b="1" dirty="0" smtClean="0">
              <a:solidFill>
                <a:srgbClr val="3595B7"/>
              </a:solidFill>
            </a:endParaRPr>
          </a:p>
          <a:p>
            <a:pPr algn="l"/>
            <a:endParaRPr lang="en-US" altLang="zh-CN" sz="2000" b="1" i="1" dirty="0" smtClean="0">
              <a:solidFill>
                <a:srgbClr val="005FAA"/>
              </a:solidFill>
            </a:endParaRPr>
          </a:p>
        </p:txBody>
      </p:sp>
      <p:sp>
        <p:nvSpPr>
          <p:cNvPr id="51205" name="AutoShape 9" descr="data:image/jpeg;base64,/9j/4AAQSkZJRgABAQAAAQABAAD/2wCEAAkGBhQSERQUExQWEhUTGBcYExgWGBoaHRoYFxgcFRogGh8dJzIeGBwnJRUcHzAgLycpMCwtFR8xNTA2NSgrLCoBCQoKDgwOGg8PGikkHyQ1LC8pLS4qLykpLC4sKSwpLCwsLC0sLCksLCksLCksKiwsLCwsLCwsLCwsLCwsKSkpLP/AABEIADwAoAMBIgACEQEDEQH/xAAbAAACAwEBAQAAAAAAAAAAAAAFBgADBAIBB//EAD8QAAIBAgQCBwMJBwQDAAAAAAECAwARBBIhMQUGEyIyQVFhcYGRoQcUFkJSYsHR4SMzcoKisbNDY8LwFSQ0/8QAFwEBAQEBAAAAAAAAAAAAAAAAAQACA//EACIRAAICAgEEAwEAAAAAAAAAAAABAhESITFBQlFhAxMyIv/aAAwDAQACEQMRAD8A+41K8JtvQ+TmCAG2cH0BNVA2lyEalU4bGJILowb0/GrqhJUrBFxyFmCq4JOg8CfI7VvqBNMlSqsRikjF3YKPM1iXmGAm2f4GmibS5CVSuY5AwuCCDsRWXFcWijbK7gHw3tfx8KCs2VK5RwQCNQdqyw8Wid8iuC2u3iN9ais2VKlcCUXsNSN/KoTuhmM4yVuI4pJiPsiw95/WidSohRl4vjWdQIWjBO1tD5Fu74USfHY0a/N42HgsmvxFHKlaswo+2AMBzfG8hilVsPIN1f8APw89qP0r/KBglbDiX/UidMh7+swVl9CDWvlHGF4Sp16M5QfK1xVVqyyqWLMXPGMZTh472SVnzeZRQVHxJ/lrFgeHwSpZ5mifW1iAPLcWNHeZ5MOUWPEAtnJKBe1dLG6nuIuNfOg0fKzOgeCcMD3Spr6Erax9hpT0YmrlaLuXODTpLmdkIW4zodJB6fVPlRXmvHGPDMFNnk/Zp6toT7Bc+ylbl/iDrIptkOco6g3Bs2Q2PeO8GtfNWK6TEhB2YF1/jk/JR/VS1bQKSUWBhJkdIwLAoSh/gIUgelwa+i4THBoRIdst28rDX+1fP8fjo5EgUFEMDE5s4OYMLMLd19Dv3CmHgEhkhmh7ypy/zAg/G3vpltGfjaUq8gjBSvjJFYmxl1H3E3A93vNE+LcoMsbNBIxdQSFcAq1tbaC638aEcnY4L0LNpZcj3+qQMpv6EU+Y7GLFGzsdFBPr4AeZok2uDUEpW2KfJ3F7lLXyTC4B7ja/v7qw8VP/ALmK/iT/ABirOTsEweJTugzN5f8ASbVVxX/7MV/En+MU9xjsYd5T4wHTJe4IzRnxB1t+NAOS+1B6t/yrriOCODxIy6RTHPCfsybunt7Q/mqzlWDJLEp1sT+JqXkXpqLGzmHi3zeEuNWJCoPvH8t/ZWvA4fIgF7m12PiTuaW/lEjPQRSfVjlBk8lZSlz5DNWjhnNa9EA9+kXS32vA32HnWErWjq5JSpjJWSfika7tc+A1oDPjJJTY3N9lXb9a7XhRAvI6QjzIJ92w+NOPkM2/yje/MK9yE+pArn6Q/wC3/V+lCcRisKg7Ukx+6bD3iwoFipelcZEy69VVLEn1O7VpRvoc5fI11CXNHGOnKINETrMN7vsPYNT6keFMnLOA6KAX7T9Y+3Ye6l9OUZxHnUqJBqsbC4PkSOyT4i9qKcpcU6VbWIGt1O6spsyn0P8AaqVVSGClllI2cw8AXFIvWMbxkmNwL2JFjcd4PeKBJy3il0vGfEq7Lf2W/GnOhXMfGWw0QdIjOxYKFBI3BN9FZjtsFJ9lyOab6HWUU9szcG5b6Jg8hBI7IXYe/esmH5Vk+cO0jKyNIXB1zEE3ykbaWte+1epzyp6OyBhK6IpWRSCHwz4q4OxH7Mr8b71lj54neFHTCoXMqxPG05QozhSlyYrm+bw2FxcGtbDGNUM2O4VHLG8bKtnUqdB3i1BuWeXJYCDK6sVXKCt+t3XN+zttrVHD/lAjmmmiVATDMkVw4N1cshbbSzxOuXyBvraqeDfKMs+QdCY2KQM6l7lDMJGt2dQBECD35+61GzTpmnivJxMrS4dlTPrJGwOUt9oEaqT36G9ZouWMQbBsigffLW9BYVRgPlN6ayph7TMuHtG8lgJJ0mlKswQlQq4ckNlObOthRTinPEcOATGEKwkClFEigMSCxCudDYKxv32p/paMuMXsL8L4UsC2GpPaY9/5DyoJjeVZHxUkgZejlyk75lKjKdNmv7Kof5Q1E8ydCTFEGPSK1y2WBcTouW3ZcDtX8ra1fLzRilEI+awlpJOjYDF3CkqHWxEdzdbnULaw3BvRu7FqLVBjjnBlxMDRMct7FGG6sNVYeYNCuBcuSxurzFLp9i5zG1r69keWtc4bnJpZAkcKkK0glZ5gmVVnbDqUGU5yShOW62uBck00VbQ0pbM3EpEWKRpQCgUlwdQVA1pF4dy8WQKgysbsFJuFB1C33sLgU1c4QM+CxAQEtkJAHfbX8Kr5YnWQM6kEOFZSPsm5FMXVsxNZNJi79GMUPqL/ACyfoK7i5QxB3VF9Wv8A2FPlSr7JB9MBVwnJHfLJfyQW+J/Kj+B4XHD+7QLfc7k+p3rXUocm+TpGEY8I8NAuXMDZ8RLsJZWKemgJ9uW/to1NHmFr2B3rtVAFhoBtWRozcV4kmHhkmkNkiVncgX0UXNh30scd5xgWFhicLI2VrPC6xMRaJpge1lNwpA1399Ns8CupVgGVgQwOoIOhBod9F8LkKdCuUsWO+rFOjJJvc9UBfQWpVEwHi+a8JG8zthzmw0BfNkjDNEFVrJcglTnsDtdWHdrwOb8HAcPCMP0YxDK0aqsQAYzCFTa+pzEHQGwHspgl5ZwzXzQocyshBGmVgoYAbAHIt7b5B4VYeBQd8YOgGpJNg/SDUm+ja02ipgCLm7C5ox83ZSMqjqJ+zbLNMUJB0ZfmzEgbFl8arwvOeDcBosOS1oABkRSM0csgVrnqdGsb3va2bS96Yvo9h9f2KdaRpW03kdDGzH7xUlb+Brg8s4a5PQoCSjEgWOaNDGhuNbhSVv4G1VoqYM4nxfBxwwPJCpixZjjvkRgoCNInSW0yLlIvqAW8Naq4bzZBK8cUeGe/QpPGtohlEqsQoGbRrAg93W3o6OBwdHHH0SZIf3S20TqmPqju6rsvoxqYbgUEbKyRhCqqoy3HVQEKLXsQATb1o0Qr4fnjCCKB2wzQrPleIMsVypZYC1lY2Cq4LeCA+lauGcw4YLGI8K0URaPXJGqxyzC6AgG+azLqAf3i672Nnl3DZI06FMsSskYtoqOMrKvgCABbyrr/AMFBnWTolzKFCnwygqvloCQD3XNNoqYmRfKNw6SFcQ8GVY3QqzJGcjTI8wNwTlY9GQRuCy33vTTg+aEfEnDFHSQLm62UfVVjbW7Dr2zC4urC+lXpy1hhltBGMioq9XZY1eNAPILK6jyc+Nd4XgUEbB0jVWUWUi+nVCadwNlUX8FHhVothClx+W5IZDJhGVQxJaJ+zc6nIR2b94sRTHUrJNWBo+LzjR8M9/FSpFZvpHIZnQREZQvVKknrX8NO6mKpamwr2D4HnfcJGPPU+69q3qPbXtSgUiVKlSoT/9k="/>
          <p:cNvSpPr>
            <a:spLocks noChangeAspect="1" noChangeArrowheads="1"/>
          </p:cNvSpPr>
          <p:nvPr/>
        </p:nvSpPr>
        <p:spPr bwMode="auto">
          <a:xfrm>
            <a:off x="0" y="-2746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itchFamily="34" charset="0"/>
                <a:ea typeface="MS PGothic" pitchFamily="34" charset="-128"/>
                <a:cs typeface="Arial" pitchFamily="34" charset="0"/>
              </a:defRPr>
            </a:lvl1pPr>
            <a:lvl2pPr marL="742950" indent="-285750">
              <a:spcBef>
                <a:spcPct val="20000"/>
              </a:spcBef>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400">
                <a:solidFill>
                  <a:schemeClr val="tx1"/>
                </a:solidFill>
                <a:latin typeface="Arial" pitchFamily="34" charset="0"/>
                <a:ea typeface="Arial" pitchFamily="34" charset="0"/>
                <a:cs typeface="Arial" pitchFamily="34" charset="0"/>
              </a:defRPr>
            </a:lvl4pPr>
            <a:lvl5pPr marL="2057400" indent="-228600">
              <a:spcBef>
                <a:spcPct val="20000"/>
              </a:spcBef>
              <a:buChar char="»"/>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9pPr>
          </a:lstStyle>
          <a:p>
            <a:pPr eaLnBrk="1" hangingPunct="1">
              <a:spcBef>
                <a:spcPct val="0"/>
              </a:spcBef>
              <a:buFontTx/>
              <a:buNone/>
            </a:pPr>
            <a:endParaRPr lang="zh-CN" altLang="en-US" sz="3600">
              <a:solidFill>
                <a:schemeClr val="tx2"/>
              </a:solidFill>
              <a:ea typeface="宋体" pitchFamily="2" charset="-122"/>
            </a:endParaRPr>
          </a:p>
        </p:txBody>
      </p:sp>
      <p:sp>
        <p:nvSpPr>
          <p:cNvPr id="7" name="TextBox 6"/>
          <p:cNvSpPr txBox="1"/>
          <p:nvPr/>
        </p:nvSpPr>
        <p:spPr>
          <a:xfrm>
            <a:off x="269132" y="4312384"/>
            <a:ext cx="4110446" cy="2185214"/>
          </a:xfrm>
          <a:prstGeom prst="rect">
            <a:avLst/>
          </a:prstGeom>
          <a:noFill/>
        </p:spPr>
        <p:txBody>
          <a:bodyPr wrap="square" rtlCol="0">
            <a:spAutoFit/>
          </a:bodyPr>
          <a:lstStyle/>
          <a:p>
            <a:r>
              <a:rPr lang="en-US" sz="2400" b="0" i="1" u="none" dirty="0" smtClean="0"/>
              <a:t>Giovanni Rum</a:t>
            </a:r>
          </a:p>
          <a:p>
            <a:r>
              <a:rPr lang="en-US" sz="2400" b="0" i="1" u="none" dirty="0" smtClean="0"/>
              <a:t>GEO Secretariat</a:t>
            </a:r>
            <a:endParaRPr lang="en-US" sz="2400" b="0" u="none" dirty="0"/>
          </a:p>
          <a:p>
            <a:r>
              <a:rPr lang="en-US" b="0" u="none" dirty="0"/>
              <a:t> </a:t>
            </a:r>
          </a:p>
          <a:p>
            <a:r>
              <a:rPr lang="en-US" b="0" i="1" u="none" dirty="0"/>
              <a:t> </a:t>
            </a:r>
            <a:endParaRPr lang="en-US" b="0" u="none" dirty="0"/>
          </a:p>
          <a:p>
            <a:r>
              <a:rPr lang="en-US" sz="1600" b="0" i="1" u="none" dirty="0" err="1" smtClean="0"/>
              <a:t>ConnectinGEO</a:t>
            </a:r>
            <a:r>
              <a:rPr lang="en-US" sz="1600" b="0" i="1" u="none" dirty="0" smtClean="0"/>
              <a:t> Workshop on </a:t>
            </a:r>
          </a:p>
          <a:p>
            <a:r>
              <a:rPr lang="en-US" sz="1600" b="0" i="1" u="none" dirty="0" smtClean="0"/>
              <a:t>Gap Analysis and Prioritization </a:t>
            </a:r>
          </a:p>
          <a:p>
            <a:r>
              <a:rPr lang="en-US" sz="1600" b="0" i="1" u="none" dirty="0" smtClean="0"/>
              <a:t>IIASA 10-11 October, 2016</a:t>
            </a:r>
            <a:endParaRPr lang="en-US" sz="1600" b="0" u="none"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838200"/>
          </a:xfrm>
        </p:spPr>
        <p:txBody>
          <a:bodyPr/>
          <a:lstStyle/>
          <a:p>
            <a:pPr marL="0" indent="0" algn="ctr"/>
            <a:r>
              <a:rPr lang="en-US" dirty="0"/>
              <a:t>Key general findings</a:t>
            </a:r>
          </a:p>
        </p:txBody>
      </p:sp>
      <p:sp>
        <p:nvSpPr>
          <p:cNvPr id="3" name="Content Placeholder 2"/>
          <p:cNvSpPr>
            <a:spLocks noGrp="1"/>
          </p:cNvSpPr>
          <p:nvPr>
            <p:ph idx="1"/>
          </p:nvPr>
        </p:nvSpPr>
        <p:spPr>
          <a:xfrm>
            <a:off x="457200" y="1905000"/>
            <a:ext cx="8382000" cy="4800600"/>
          </a:xfrm>
        </p:spPr>
        <p:txBody>
          <a:bodyPr/>
          <a:lstStyle/>
          <a:p>
            <a:r>
              <a:rPr lang="en-US" dirty="0" smtClean="0"/>
              <a:t>A </a:t>
            </a:r>
            <a:r>
              <a:rPr lang="en-US" dirty="0"/>
              <a:t>phased approach, first demonstrating suitability and feasibility of </a:t>
            </a:r>
            <a:r>
              <a:rPr lang="en-US" dirty="0" smtClean="0"/>
              <a:t>an SBA </a:t>
            </a:r>
            <a:r>
              <a:rPr lang="en-US" dirty="0"/>
              <a:t>by SBA process and then progressively </a:t>
            </a:r>
            <a:r>
              <a:rPr lang="en-US" dirty="0" smtClean="0"/>
              <a:t>addressing </a:t>
            </a:r>
            <a:r>
              <a:rPr lang="en-US" dirty="0"/>
              <a:t>the full scope of the </a:t>
            </a:r>
            <a:r>
              <a:rPr lang="en-US" dirty="0" smtClean="0"/>
              <a:t>GEO SP.</a:t>
            </a:r>
          </a:p>
          <a:p>
            <a:r>
              <a:rPr lang="en-US" dirty="0"/>
              <a:t>T</a:t>
            </a:r>
            <a:r>
              <a:rPr lang="en-US" dirty="0" smtClean="0"/>
              <a:t>he </a:t>
            </a:r>
            <a:r>
              <a:rPr lang="en-US" dirty="0"/>
              <a:t>needs for policy information (and consequently sound management and decision) by major international </a:t>
            </a:r>
            <a:r>
              <a:rPr lang="en-US" dirty="0" smtClean="0"/>
              <a:t>organizations </a:t>
            </a:r>
            <a:r>
              <a:rPr lang="en-US" dirty="0"/>
              <a:t>and policy frameworks (e.g. conventions</a:t>
            </a:r>
            <a:r>
              <a:rPr lang="en-US" dirty="0" smtClean="0"/>
              <a:t>) are the reference.</a:t>
            </a:r>
          </a:p>
          <a:p>
            <a:r>
              <a:rPr lang="en-US" dirty="0" smtClean="0"/>
              <a:t>Consider to take an holistic view (and SDGs can offer the proper framework)</a:t>
            </a:r>
          </a:p>
          <a:p>
            <a:r>
              <a:rPr lang="en-US" dirty="0"/>
              <a:t>A</a:t>
            </a:r>
            <a:r>
              <a:rPr lang="en-US" dirty="0" smtClean="0"/>
              <a:t> </a:t>
            </a:r>
            <a:r>
              <a:rPr lang="en-US" dirty="0"/>
              <a:t>“rolling process”</a:t>
            </a:r>
            <a:r>
              <a:rPr lang="en-US" dirty="0" smtClean="0"/>
              <a:t>, update </a:t>
            </a:r>
            <a:r>
              <a:rPr lang="en-US" dirty="0"/>
              <a:t>of needs and gaps through a systematic GEO action </a:t>
            </a:r>
            <a:endParaRPr lang="en-US" dirty="0"/>
          </a:p>
        </p:txBody>
      </p:sp>
    </p:spTree>
    <p:extLst>
      <p:ext uri="{BB962C8B-B14F-4D97-AF65-F5344CB8AC3E}">
        <p14:creationId xmlns:p14="http://schemas.microsoft.com/office/powerpoint/2010/main" val="3787661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609600"/>
          </a:xfrm>
        </p:spPr>
        <p:txBody>
          <a:bodyPr/>
          <a:lstStyle/>
          <a:p>
            <a:pPr algn="ctr"/>
            <a:r>
              <a:rPr lang="en-US" dirty="0" smtClean="0"/>
              <a:t>Full scope of the User Needs and Gap Analysis</a:t>
            </a:r>
            <a:endParaRPr lang="en-US" sz="1800" dirty="0"/>
          </a:p>
        </p:txBody>
      </p:sp>
      <p:sp>
        <p:nvSpPr>
          <p:cNvPr id="3" name="Content Placeholder 2"/>
          <p:cNvSpPr>
            <a:spLocks noGrp="1"/>
          </p:cNvSpPr>
          <p:nvPr>
            <p:ph idx="1"/>
          </p:nvPr>
        </p:nvSpPr>
        <p:spPr>
          <a:xfrm>
            <a:off x="457200" y="1524000"/>
            <a:ext cx="8382000" cy="4800600"/>
          </a:xfrm>
        </p:spPr>
        <p:txBody>
          <a:bodyPr/>
          <a:lstStyle/>
          <a:p>
            <a:pPr marL="0" indent="0">
              <a:buNone/>
            </a:pPr>
            <a:r>
              <a:rPr lang="en-US" dirty="0" smtClean="0"/>
              <a:t>This </a:t>
            </a:r>
            <a:r>
              <a:rPr lang="en-US" dirty="0"/>
              <a:t>GEO Core </a:t>
            </a:r>
            <a:r>
              <a:rPr lang="en-US" dirty="0" smtClean="0"/>
              <a:t>Function, </a:t>
            </a:r>
            <a:r>
              <a:rPr lang="en-US" dirty="0"/>
              <a:t>as described in the Strategic Plan, </a:t>
            </a:r>
            <a:r>
              <a:rPr lang="en-US" dirty="0" smtClean="0"/>
              <a:t>has </a:t>
            </a:r>
            <a:r>
              <a:rPr lang="en-US" dirty="0"/>
              <a:t>the whole “information </a:t>
            </a:r>
            <a:r>
              <a:rPr lang="en-US" dirty="0" smtClean="0"/>
              <a:t>value chain</a:t>
            </a:r>
            <a:r>
              <a:rPr lang="en-US" dirty="0"/>
              <a:t>” as the </a:t>
            </a:r>
            <a:r>
              <a:rPr lang="en-US" dirty="0" smtClean="0"/>
              <a:t>reference and calls for </a:t>
            </a:r>
            <a:r>
              <a:rPr lang="en-US" dirty="0"/>
              <a:t>three different but closely linked results:</a:t>
            </a:r>
          </a:p>
          <a:p>
            <a:pPr lvl="0"/>
            <a:r>
              <a:rPr lang="en-US" dirty="0"/>
              <a:t>Definition (for each SBA) of those Earth observations (DATA) most needed, relevant and useful to users </a:t>
            </a:r>
          </a:p>
          <a:p>
            <a:pPr lvl="0"/>
            <a:r>
              <a:rPr lang="en-US" dirty="0"/>
              <a:t>Definition (for each SBA) of the user-preferred products and tools (INFORMATION AND KNOWLEDGE), which contribute value to their decision making process (</a:t>
            </a:r>
            <a:r>
              <a:rPr lang="en-US" dirty="0" err="1"/>
              <a:t>es</a:t>
            </a:r>
            <a:r>
              <a:rPr lang="en-US" dirty="0"/>
              <a:t>); </a:t>
            </a:r>
          </a:p>
          <a:p>
            <a:pPr lvl="0"/>
            <a:r>
              <a:rPr lang="en-US" dirty="0"/>
              <a:t>Definition of global observational and informational gaps, so that commitments from providers and users can be obtained to ensure that these observations, products and tools are delivered and </a:t>
            </a:r>
            <a:r>
              <a:rPr lang="en-US" dirty="0" smtClean="0"/>
              <a:t>used.</a:t>
            </a:r>
            <a:endParaRPr lang="en-US" dirty="0"/>
          </a:p>
        </p:txBody>
      </p:sp>
    </p:spTree>
    <p:extLst>
      <p:ext uri="{BB962C8B-B14F-4D97-AF65-F5344CB8AC3E}">
        <p14:creationId xmlns:p14="http://schemas.microsoft.com/office/powerpoint/2010/main" val="652407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458200" cy="609600"/>
          </a:xfrm>
        </p:spPr>
        <p:txBody>
          <a:bodyPr/>
          <a:lstStyle/>
          <a:p>
            <a:pPr algn="ctr"/>
            <a:r>
              <a:rPr lang="en-US" dirty="0" smtClean="0"/>
              <a:t>What to document for each SBA</a:t>
            </a:r>
            <a:endParaRPr lang="en-US" sz="1800" dirty="0"/>
          </a:p>
        </p:txBody>
      </p:sp>
      <p:sp>
        <p:nvSpPr>
          <p:cNvPr id="3" name="Content Placeholder 2"/>
          <p:cNvSpPr>
            <a:spLocks noGrp="1"/>
          </p:cNvSpPr>
          <p:nvPr>
            <p:ph idx="1"/>
          </p:nvPr>
        </p:nvSpPr>
        <p:spPr>
          <a:xfrm>
            <a:off x="685800" y="1676400"/>
            <a:ext cx="7924800" cy="4038600"/>
          </a:xfrm>
        </p:spPr>
        <p:txBody>
          <a:bodyPr/>
          <a:lstStyle/>
          <a:p>
            <a:pPr lvl="0"/>
            <a:r>
              <a:rPr lang="en-US" dirty="0"/>
              <a:t>how the (SBA related) communities are organized on a global level and how so far common goals are </a:t>
            </a:r>
            <a:r>
              <a:rPr lang="en-US" dirty="0" smtClean="0"/>
              <a:t>managed</a:t>
            </a:r>
            <a:r>
              <a:rPr lang="en-US" dirty="0"/>
              <a:t>;</a:t>
            </a:r>
            <a:endParaRPr lang="en-US" dirty="0" smtClean="0"/>
          </a:p>
          <a:p>
            <a:pPr lvl="0"/>
            <a:r>
              <a:rPr lang="en-US" dirty="0"/>
              <a:t>policy analysis of each SBA, analyzing what are the main policy drivers for </a:t>
            </a:r>
            <a:r>
              <a:rPr lang="en-US" dirty="0" smtClean="0"/>
              <a:t>information and the main actors at </a:t>
            </a:r>
            <a:r>
              <a:rPr lang="en-US" dirty="0"/>
              <a:t>global (international) and national </a:t>
            </a:r>
            <a:r>
              <a:rPr lang="en-US" dirty="0" smtClean="0"/>
              <a:t>scales; </a:t>
            </a:r>
            <a:endParaRPr lang="en-US" dirty="0"/>
          </a:p>
          <a:p>
            <a:pPr lvl="0"/>
            <a:r>
              <a:rPr lang="en-US" dirty="0"/>
              <a:t>e</a:t>
            </a:r>
            <a:r>
              <a:rPr lang="en-US" dirty="0" smtClean="0"/>
              <a:t>xtensive analysis of needs;</a:t>
            </a:r>
          </a:p>
          <a:p>
            <a:pPr lvl="0"/>
            <a:r>
              <a:rPr lang="en-US" dirty="0"/>
              <a:t>s</a:t>
            </a:r>
            <a:r>
              <a:rPr lang="en-US" dirty="0" smtClean="0"/>
              <a:t>ynthesis of gaps</a:t>
            </a:r>
          </a:p>
          <a:p>
            <a:pPr lvl="0"/>
            <a:r>
              <a:rPr lang="en-US" dirty="0" smtClean="0"/>
              <a:t>Set of recommendations-priorities for action</a:t>
            </a:r>
          </a:p>
        </p:txBody>
      </p:sp>
    </p:spTree>
    <p:extLst>
      <p:ext uri="{BB962C8B-B14F-4D97-AF65-F5344CB8AC3E}">
        <p14:creationId xmlns:p14="http://schemas.microsoft.com/office/powerpoint/2010/main" val="4107226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458200" cy="609600"/>
          </a:xfrm>
        </p:spPr>
        <p:txBody>
          <a:bodyPr/>
          <a:lstStyle/>
          <a:p>
            <a:pPr algn="ctr"/>
            <a:r>
              <a:rPr lang="en-US" dirty="0" smtClean="0"/>
              <a:t>How to document needs and gaps for each SBA</a:t>
            </a:r>
            <a:br>
              <a:rPr lang="en-US" dirty="0" smtClean="0"/>
            </a:br>
            <a:r>
              <a:rPr lang="en-US" sz="1600" dirty="0" smtClean="0"/>
              <a:t>(Example for Food Security and Sustainable Agriculture</a:t>
            </a:r>
            <a:endParaRPr lang="en-US" sz="1600" dirty="0"/>
          </a:p>
        </p:txBody>
      </p:sp>
      <p:pic>
        <p:nvPicPr>
          <p:cNvPr id="6" name="Picture 5"/>
          <p:cNvPicPr>
            <a:picLocks noChangeAspect="1"/>
          </p:cNvPicPr>
          <p:nvPr/>
        </p:nvPicPr>
        <p:blipFill>
          <a:blip r:embed="rId2"/>
          <a:stretch>
            <a:fillRect/>
          </a:stretch>
        </p:blipFill>
        <p:spPr>
          <a:xfrm>
            <a:off x="457200" y="1523999"/>
            <a:ext cx="8001000" cy="5371563"/>
          </a:xfrm>
          <a:prstGeom prst="rect">
            <a:avLst/>
          </a:prstGeom>
        </p:spPr>
      </p:pic>
      <p:sp>
        <p:nvSpPr>
          <p:cNvPr id="7" name="Oval 6"/>
          <p:cNvSpPr/>
          <p:nvPr/>
        </p:nvSpPr>
        <p:spPr bwMode="auto">
          <a:xfrm>
            <a:off x="2971800" y="2209800"/>
            <a:ext cx="3276600" cy="381000"/>
          </a:xfrm>
          <a:prstGeom prst="ellips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2"/>
              </a:solidFill>
              <a:effectLst/>
              <a:latin typeface="Tahoma" pitchFamily="34" charset="0"/>
            </a:endParaRPr>
          </a:p>
        </p:txBody>
      </p:sp>
      <p:cxnSp>
        <p:nvCxnSpPr>
          <p:cNvPr id="9" name="Straight Arrow Connector 8"/>
          <p:cNvCxnSpPr/>
          <p:nvPr/>
        </p:nvCxnSpPr>
        <p:spPr bwMode="auto">
          <a:xfrm flipH="1">
            <a:off x="2286000" y="2590800"/>
            <a:ext cx="2286000" cy="1066800"/>
          </a:xfrm>
          <a:prstGeom prst="straightConnector1">
            <a:avLst/>
          </a:prstGeom>
          <a:noFill/>
          <a:ln w="9525"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Oval 9"/>
          <p:cNvSpPr/>
          <p:nvPr/>
        </p:nvSpPr>
        <p:spPr bwMode="auto">
          <a:xfrm>
            <a:off x="914400" y="3657600"/>
            <a:ext cx="3276600" cy="381000"/>
          </a:xfrm>
          <a:prstGeom prst="ellips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2"/>
              </a:solidFill>
              <a:effectLst/>
              <a:latin typeface="Tahoma" pitchFamily="34" charset="0"/>
            </a:endParaRPr>
          </a:p>
        </p:txBody>
      </p:sp>
      <p:sp>
        <p:nvSpPr>
          <p:cNvPr id="11" name="Oval 10"/>
          <p:cNvSpPr/>
          <p:nvPr/>
        </p:nvSpPr>
        <p:spPr bwMode="auto">
          <a:xfrm>
            <a:off x="1219200" y="5562600"/>
            <a:ext cx="3276600" cy="381000"/>
          </a:xfrm>
          <a:prstGeom prst="ellipse">
            <a:avLst/>
          </a:prstGeom>
          <a:noFill/>
          <a:ln w="9525" cap="flat" cmpd="sng" algn="ctr">
            <a:solidFill>
              <a:srgbClr val="3366FF"/>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2"/>
              </a:solidFill>
              <a:effectLst/>
              <a:latin typeface="Tahoma" pitchFamily="34" charset="0"/>
            </a:endParaRPr>
          </a:p>
        </p:txBody>
      </p:sp>
      <p:sp>
        <p:nvSpPr>
          <p:cNvPr id="12" name="Oval 11"/>
          <p:cNvSpPr/>
          <p:nvPr/>
        </p:nvSpPr>
        <p:spPr bwMode="auto">
          <a:xfrm>
            <a:off x="2819400" y="2438400"/>
            <a:ext cx="3276600" cy="381000"/>
          </a:xfrm>
          <a:prstGeom prst="ellipse">
            <a:avLst/>
          </a:prstGeom>
          <a:noFill/>
          <a:ln w="9525" cap="flat" cmpd="sng" algn="ctr">
            <a:solidFill>
              <a:srgbClr val="3366FF"/>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2"/>
              </a:solidFill>
              <a:effectLst/>
              <a:latin typeface="Tahoma" pitchFamily="34" charset="0"/>
            </a:endParaRPr>
          </a:p>
        </p:txBody>
      </p:sp>
      <p:cxnSp>
        <p:nvCxnSpPr>
          <p:cNvPr id="13" name="Straight Arrow Connector 12"/>
          <p:cNvCxnSpPr>
            <a:endCxn id="11" idx="0"/>
          </p:cNvCxnSpPr>
          <p:nvPr/>
        </p:nvCxnSpPr>
        <p:spPr bwMode="auto">
          <a:xfrm flipH="1">
            <a:off x="2857500" y="2819400"/>
            <a:ext cx="1866900" cy="2743200"/>
          </a:xfrm>
          <a:prstGeom prst="straightConnector1">
            <a:avLst/>
          </a:prstGeom>
          <a:noFill/>
          <a:ln w="9525" cap="flat" cmpd="sng" algn="ctr">
            <a:solidFill>
              <a:srgbClr val="3366FF"/>
            </a:solidFill>
            <a:prstDash val="solid"/>
            <a:round/>
            <a:headEnd type="none" w="med" len="med"/>
            <a:tailEnd type="arrow"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60392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16" y="457200"/>
            <a:ext cx="8498584" cy="641944"/>
          </a:xfrm>
        </p:spPr>
        <p:txBody>
          <a:bodyPr>
            <a:normAutofit/>
          </a:bodyPr>
          <a:lstStyle/>
          <a:p>
            <a:pPr algn="ctr"/>
            <a:r>
              <a:rPr lang="en-US" dirty="0" smtClean="0"/>
              <a:t>Challenges</a:t>
            </a:r>
            <a:endParaRPr lang="en-US" dirty="0"/>
          </a:p>
        </p:txBody>
      </p:sp>
      <p:sp>
        <p:nvSpPr>
          <p:cNvPr id="4" name="Content Placeholder 3"/>
          <p:cNvSpPr>
            <a:spLocks noGrp="1"/>
          </p:cNvSpPr>
          <p:nvPr>
            <p:ph idx="1"/>
          </p:nvPr>
        </p:nvSpPr>
        <p:spPr>
          <a:xfrm>
            <a:off x="685800" y="1219200"/>
            <a:ext cx="7772400" cy="5334000"/>
          </a:xfrm>
        </p:spPr>
        <p:txBody>
          <a:bodyPr/>
          <a:lstStyle/>
          <a:p>
            <a:r>
              <a:rPr lang="en-US" dirty="0" smtClean="0"/>
              <a:t>SBAs </a:t>
            </a:r>
            <a:r>
              <a:rPr lang="en-US" dirty="0"/>
              <a:t>are not monolithic, each of them includes different, consolidated user communities and it is a difficult, even impossible, to associate each user community to an SBA in a univocal fashion. The attempt would be to address the totality of issues in a structured way (by SBA) while keeping a fair level of flexibility on how different communities/users/initiatives will contribute to different SBAs. </a:t>
            </a:r>
            <a:endParaRPr lang="en-US" dirty="0" smtClean="0"/>
          </a:p>
          <a:p>
            <a:r>
              <a:rPr lang="en-US" dirty="0" smtClean="0"/>
              <a:t>GEO, </a:t>
            </a:r>
            <a:r>
              <a:rPr lang="en-US" dirty="0"/>
              <a:t>even if global, is supposed to address user needs at global, regional and national level, at least</a:t>
            </a:r>
            <a:r>
              <a:rPr lang="en-US" dirty="0" smtClean="0"/>
              <a:t>. </a:t>
            </a:r>
          </a:p>
          <a:p>
            <a:pPr lvl="1"/>
            <a:r>
              <a:rPr lang="en-US" dirty="0" smtClean="0"/>
              <a:t>Considering global frameworks as the reference</a:t>
            </a:r>
          </a:p>
          <a:p>
            <a:pPr lvl="1"/>
            <a:r>
              <a:rPr lang="en-US" dirty="0" smtClean="0"/>
              <a:t>Defining </a:t>
            </a:r>
            <a:r>
              <a:rPr lang="en-US" dirty="0"/>
              <a:t>different “levels” of </a:t>
            </a:r>
            <a:r>
              <a:rPr lang="en-US" dirty="0" smtClean="0"/>
              <a:t>users</a:t>
            </a:r>
          </a:p>
          <a:p>
            <a:pPr lvl="1"/>
            <a:r>
              <a:rPr lang="en-US" dirty="0" smtClean="0"/>
              <a:t>Exploiting </a:t>
            </a:r>
            <a:r>
              <a:rPr lang="en-US" dirty="0"/>
              <a:t>regional initiatives as the platform to </a:t>
            </a:r>
            <a:r>
              <a:rPr lang="en-US" dirty="0" smtClean="0"/>
              <a:t>implement the </a:t>
            </a:r>
            <a:r>
              <a:rPr lang="en-US" dirty="0"/>
              <a:t>process at different </a:t>
            </a:r>
            <a:r>
              <a:rPr lang="en-US" dirty="0" smtClean="0"/>
              <a:t>scales</a:t>
            </a:r>
            <a:endParaRPr lang="en-US" dirty="0"/>
          </a:p>
        </p:txBody>
      </p:sp>
    </p:spTree>
    <p:extLst>
      <p:ext uri="{BB962C8B-B14F-4D97-AF65-F5344CB8AC3E}">
        <p14:creationId xmlns:p14="http://schemas.microsoft.com/office/powerpoint/2010/main" val="8691399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16" y="457200"/>
            <a:ext cx="8498584" cy="641944"/>
          </a:xfrm>
        </p:spPr>
        <p:txBody>
          <a:bodyPr>
            <a:normAutofit/>
          </a:bodyPr>
          <a:lstStyle/>
          <a:p>
            <a:pPr algn="ctr"/>
            <a:r>
              <a:rPr lang="en-US" dirty="0" smtClean="0"/>
              <a:t>Opportunities (1)</a:t>
            </a:r>
            <a:endParaRPr lang="en-US" dirty="0"/>
          </a:p>
        </p:txBody>
      </p:sp>
      <p:sp>
        <p:nvSpPr>
          <p:cNvPr id="4" name="Content Placeholder 3"/>
          <p:cNvSpPr>
            <a:spLocks noGrp="1"/>
          </p:cNvSpPr>
          <p:nvPr>
            <p:ph idx="1"/>
          </p:nvPr>
        </p:nvSpPr>
        <p:spPr>
          <a:xfrm>
            <a:off x="685800" y="1219200"/>
            <a:ext cx="7772400" cy="3810000"/>
          </a:xfrm>
        </p:spPr>
        <p:txBody>
          <a:bodyPr/>
          <a:lstStyle/>
          <a:p>
            <a:pPr marL="0" indent="0">
              <a:buNone/>
            </a:pPr>
            <a:r>
              <a:rPr lang="en-US" sz="2800" dirty="0" smtClean="0"/>
              <a:t>Integrating/coordinating several </a:t>
            </a:r>
            <a:r>
              <a:rPr lang="en-US" sz="2800" dirty="0"/>
              <a:t>processes of similar nature already </a:t>
            </a:r>
            <a:r>
              <a:rPr lang="en-US" sz="2800" dirty="0" smtClean="0"/>
              <a:t>running, so that they become </a:t>
            </a:r>
            <a:r>
              <a:rPr lang="en-US" sz="2800" dirty="0"/>
              <a:t>an integral part of an overarching GEO </a:t>
            </a:r>
            <a:r>
              <a:rPr lang="en-US" sz="2800" dirty="0" smtClean="0"/>
              <a:t>process, avoiding duplications and focus on the </a:t>
            </a:r>
            <a:r>
              <a:rPr lang="en-US" sz="2800" dirty="0"/>
              <a:t>closure of existing gaps (mainly in terms of user communities not addressed) and </a:t>
            </a:r>
            <a:r>
              <a:rPr lang="en-US" sz="2800" dirty="0" smtClean="0"/>
              <a:t>on </a:t>
            </a:r>
            <a:r>
              <a:rPr lang="en-US" sz="2800" dirty="0"/>
              <a:t>providing an global outlook by SBA. </a:t>
            </a:r>
            <a:endParaRPr lang="en-US" sz="2800" dirty="0" smtClean="0"/>
          </a:p>
          <a:p>
            <a:endParaRPr lang="en-US" dirty="0" smtClean="0"/>
          </a:p>
          <a:p>
            <a:endParaRPr lang="en-US" dirty="0"/>
          </a:p>
          <a:p>
            <a:pPr marL="0" indent="0">
              <a:buNone/>
            </a:pPr>
            <a:r>
              <a:rPr lang="en-US" dirty="0" err="1" smtClean="0"/>
              <a:t>ConnectinGEO</a:t>
            </a:r>
            <a:r>
              <a:rPr lang="en-US" dirty="0" smtClean="0"/>
              <a:t> may become a key component of the process</a:t>
            </a:r>
            <a:endParaRPr lang="en-US" dirty="0"/>
          </a:p>
        </p:txBody>
      </p:sp>
    </p:spTree>
    <p:extLst>
      <p:ext uri="{BB962C8B-B14F-4D97-AF65-F5344CB8AC3E}">
        <p14:creationId xmlns:p14="http://schemas.microsoft.com/office/powerpoint/2010/main" val="40388634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16" y="457200"/>
            <a:ext cx="8498584" cy="641944"/>
          </a:xfrm>
        </p:spPr>
        <p:txBody>
          <a:bodyPr>
            <a:normAutofit/>
          </a:bodyPr>
          <a:lstStyle/>
          <a:p>
            <a:pPr algn="ctr"/>
            <a:r>
              <a:rPr lang="en-US" dirty="0" smtClean="0"/>
              <a:t>Opportunities (2)</a:t>
            </a:r>
            <a:endParaRPr lang="en-US" dirty="0"/>
          </a:p>
        </p:txBody>
      </p:sp>
      <p:sp>
        <p:nvSpPr>
          <p:cNvPr id="4" name="Content Placeholder 3"/>
          <p:cNvSpPr>
            <a:spLocks noGrp="1"/>
          </p:cNvSpPr>
          <p:nvPr>
            <p:ph idx="1"/>
          </p:nvPr>
        </p:nvSpPr>
        <p:spPr>
          <a:xfrm>
            <a:off x="685800" y="1219200"/>
            <a:ext cx="7772400" cy="5334000"/>
          </a:xfrm>
        </p:spPr>
        <p:txBody>
          <a:bodyPr/>
          <a:lstStyle/>
          <a:p>
            <a:pPr marL="0" indent="0">
              <a:buNone/>
            </a:pPr>
            <a:r>
              <a:rPr lang="en-US" dirty="0"/>
              <a:t>Contributions to the process </a:t>
            </a:r>
            <a:r>
              <a:rPr lang="en-US" dirty="0" smtClean="0"/>
              <a:t>may </a:t>
            </a:r>
            <a:r>
              <a:rPr lang="en-US" dirty="0"/>
              <a:t>come from </a:t>
            </a:r>
            <a:r>
              <a:rPr lang="en-US" dirty="0" smtClean="0"/>
              <a:t>:</a:t>
            </a:r>
            <a:endParaRPr lang="en-US" sz="2800" dirty="0"/>
          </a:p>
          <a:p>
            <a:r>
              <a:rPr lang="en-US" dirty="0" smtClean="0"/>
              <a:t>Consultation with </a:t>
            </a:r>
            <a:r>
              <a:rPr lang="en-US" dirty="0"/>
              <a:t>international (e.g. UN-) </a:t>
            </a:r>
            <a:r>
              <a:rPr lang="en-US" dirty="0" smtClean="0"/>
              <a:t>organizations </a:t>
            </a:r>
            <a:r>
              <a:rPr lang="en-US" dirty="0"/>
              <a:t>/constituencies /conventions to see how they can be supported in </a:t>
            </a:r>
            <a:r>
              <a:rPr lang="en-US" dirty="0" smtClean="0"/>
              <a:t>devising/establishing </a:t>
            </a:r>
            <a:r>
              <a:rPr lang="en-US" dirty="0"/>
              <a:t>their (environmental) </a:t>
            </a:r>
            <a:r>
              <a:rPr lang="en-US" dirty="0" smtClean="0"/>
              <a:t>policies</a:t>
            </a:r>
          </a:p>
          <a:p>
            <a:r>
              <a:rPr lang="en-US" dirty="0" smtClean="0"/>
              <a:t>Addressing the Agenda 2030 SDGs</a:t>
            </a:r>
            <a:endParaRPr lang="en-US" dirty="0"/>
          </a:p>
          <a:p>
            <a:pPr lvl="0"/>
            <a:r>
              <a:rPr lang="en-US" dirty="0" smtClean="0"/>
              <a:t>Global </a:t>
            </a:r>
            <a:r>
              <a:rPr lang="en-US" dirty="0"/>
              <a:t>processes of similar nature, addressing a partial set of SBAs, such as </a:t>
            </a:r>
            <a:endParaRPr lang="en-US" sz="2800" dirty="0"/>
          </a:p>
          <a:p>
            <a:pPr lvl="1"/>
            <a:r>
              <a:rPr lang="en-US" dirty="0"/>
              <a:t>those put in place by GFCS, for their five priority areas (Agriculture and Food Security, Water; Health, Disasters Risk Reduction, Energy)</a:t>
            </a:r>
            <a:endParaRPr lang="en-US" sz="2800" dirty="0"/>
          </a:p>
          <a:p>
            <a:pPr lvl="1"/>
            <a:r>
              <a:rPr lang="en-US" dirty="0"/>
              <a:t>the WIGOS Rolling Review of Requirements for Observational </a:t>
            </a:r>
            <a:r>
              <a:rPr lang="en-US" dirty="0" smtClean="0"/>
              <a:t>Data</a:t>
            </a:r>
            <a:endParaRPr lang="en-US" sz="2800" dirty="0"/>
          </a:p>
        </p:txBody>
      </p:sp>
    </p:spTree>
    <p:extLst>
      <p:ext uri="{BB962C8B-B14F-4D97-AF65-F5344CB8AC3E}">
        <p14:creationId xmlns:p14="http://schemas.microsoft.com/office/powerpoint/2010/main" val="18901634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16" y="457200"/>
            <a:ext cx="8498584" cy="641944"/>
          </a:xfrm>
        </p:spPr>
        <p:txBody>
          <a:bodyPr>
            <a:normAutofit/>
          </a:bodyPr>
          <a:lstStyle/>
          <a:p>
            <a:pPr algn="ctr"/>
            <a:r>
              <a:rPr lang="en-US" dirty="0" smtClean="0"/>
              <a:t>Opportunities (3)</a:t>
            </a:r>
            <a:endParaRPr lang="en-US" dirty="0"/>
          </a:p>
        </p:txBody>
      </p:sp>
      <p:sp>
        <p:nvSpPr>
          <p:cNvPr id="4" name="Content Placeholder 3"/>
          <p:cNvSpPr>
            <a:spLocks noGrp="1"/>
          </p:cNvSpPr>
          <p:nvPr>
            <p:ph idx="1"/>
          </p:nvPr>
        </p:nvSpPr>
        <p:spPr>
          <a:xfrm>
            <a:off x="685800" y="1219200"/>
            <a:ext cx="7772400" cy="3657600"/>
          </a:xfrm>
        </p:spPr>
        <p:txBody>
          <a:bodyPr/>
          <a:lstStyle/>
          <a:p>
            <a:pPr marL="0" indent="0">
              <a:buNone/>
            </a:pPr>
            <a:r>
              <a:rPr lang="en-US" dirty="0"/>
              <a:t>Contributions to the process </a:t>
            </a:r>
            <a:r>
              <a:rPr lang="en-US" dirty="0" smtClean="0"/>
              <a:t>may </a:t>
            </a:r>
            <a:r>
              <a:rPr lang="en-US" dirty="0"/>
              <a:t>come from </a:t>
            </a:r>
            <a:r>
              <a:rPr lang="en-US" dirty="0" smtClean="0"/>
              <a:t>:</a:t>
            </a:r>
            <a:endParaRPr lang="en-US" sz="2800" dirty="0"/>
          </a:p>
          <a:p>
            <a:pPr lvl="0"/>
            <a:r>
              <a:rPr lang="en-US" dirty="0" smtClean="0"/>
              <a:t>Regional </a:t>
            </a:r>
            <a:r>
              <a:rPr lang="en-US" dirty="0"/>
              <a:t>and sub-regional processes </a:t>
            </a:r>
            <a:r>
              <a:rPr lang="en-US" dirty="0" smtClean="0"/>
              <a:t>(such </a:t>
            </a:r>
            <a:r>
              <a:rPr lang="en-US" dirty="0"/>
              <a:t>as the one connected to </a:t>
            </a:r>
            <a:r>
              <a:rPr lang="en-US" dirty="0" smtClean="0"/>
              <a:t>the </a:t>
            </a:r>
            <a:r>
              <a:rPr lang="en-US" dirty="0"/>
              <a:t>African Space Strategy </a:t>
            </a:r>
            <a:r>
              <a:rPr lang="en-US" dirty="0" smtClean="0"/>
              <a:t>and </a:t>
            </a:r>
            <a:r>
              <a:rPr lang="en-US" dirty="0"/>
              <a:t>the one just activated by RCMRD (Regional Centre for Mapping of Resources for Development) </a:t>
            </a:r>
            <a:endParaRPr lang="en-US" dirty="0" smtClean="0"/>
          </a:p>
          <a:p>
            <a:pPr lvl="0"/>
            <a:r>
              <a:rPr lang="en-US" dirty="0" smtClean="0"/>
              <a:t>National </a:t>
            </a:r>
            <a:r>
              <a:rPr lang="en-US" dirty="0"/>
              <a:t>processes</a:t>
            </a:r>
            <a:endParaRPr lang="en-US" sz="2800" dirty="0"/>
          </a:p>
          <a:p>
            <a:pPr lvl="0"/>
            <a:r>
              <a:rPr lang="en-US" dirty="0"/>
              <a:t>Ad hoc processes to be gradually established with all GEO Initiatives and Flagship to “distillate” their needs</a:t>
            </a:r>
            <a:endParaRPr lang="en-US" sz="2800" dirty="0"/>
          </a:p>
        </p:txBody>
      </p:sp>
    </p:spTree>
    <p:extLst>
      <p:ext uri="{BB962C8B-B14F-4D97-AF65-F5344CB8AC3E}">
        <p14:creationId xmlns:p14="http://schemas.microsoft.com/office/powerpoint/2010/main" val="36722978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16" y="653456"/>
            <a:ext cx="8498584" cy="641944"/>
          </a:xfrm>
        </p:spPr>
        <p:txBody>
          <a:bodyPr>
            <a:normAutofit/>
          </a:bodyPr>
          <a:lstStyle/>
          <a:p>
            <a:pPr algn="ctr"/>
            <a:r>
              <a:rPr lang="en-US" dirty="0" smtClean="0"/>
              <a:t>Possible overall structure of the process</a:t>
            </a:r>
            <a:endParaRPr lang="en-US" dirty="0"/>
          </a:p>
        </p:txBody>
      </p:sp>
      <p:sp>
        <p:nvSpPr>
          <p:cNvPr id="4" name="Content Placeholder 3"/>
          <p:cNvSpPr>
            <a:spLocks noGrp="1"/>
          </p:cNvSpPr>
          <p:nvPr>
            <p:ph idx="1"/>
          </p:nvPr>
        </p:nvSpPr>
        <p:spPr>
          <a:xfrm>
            <a:off x="685800" y="1219200"/>
            <a:ext cx="7772400" cy="5105400"/>
          </a:xfrm>
        </p:spPr>
        <p:txBody>
          <a:bodyPr/>
          <a:lstStyle/>
          <a:p>
            <a:pPr marL="0" indent="0">
              <a:buNone/>
            </a:pPr>
            <a:r>
              <a:rPr lang="en-US" dirty="0" smtClean="0"/>
              <a:t>Three components</a:t>
            </a:r>
            <a:r>
              <a:rPr lang="en-US" dirty="0"/>
              <a:t>: </a:t>
            </a:r>
            <a:endParaRPr lang="en-US" dirty="0" smtClean="0"/>
          </a:p>
          <a:p>
            <a:r>
              <a:rPr lang="en-US" dirty="0" smtClean="0"/>
              <a:t>a </a:t>
            </a:r>
            <a:r>
              <a:rPr lang="en-US" dirty="0"/>
              <a:t>central coordination (ensured by the </a:t>
            </a:r>
            <a:r>
              <a:rPr lang="en-US" dirty="0" smtClean="0"/>
              <a:t>GEO Secretariat</a:t>
            </a:r>
            <a:r>
              <a:rPr lang="en-US" dirty="0"/>
              <a:t>, with the support of a small Group), </a:t>
            </a:r>
            <a:r>
              <a:rPr lang="en-US" dirty="0" smtClean="0"/>
              <a:t>to ensure </a:t>
            </a:r>
            <a:r>
              <a:rPr lang="en-US" dirty="0"/>
              <a:t>the coordinated execution of the overall process</a:t>
            </a:r>
            <a:endParaRPr lang="en-US" dirty="0" smtClean="0"/>
          </a:p>
          <a:p>
            <a:r>
              <a:rPr lang="en-US" dirty="0" smtClean="0"/>
              <a:t>the </a:t>
            </a:r>
            <a:r>
              <a:rPr lang="en-US" dirty="0"/>
              <a:t>individual processes within each </a:t>
            </a:r>
            <a:r>
              <a:rPr lang="en-US" dirty="0" smtClean="0"/>
              <a:t>SBA, </a:t>
            </a:r>
            <a:r>
              <a:rPr lang="en-US" dirty="0"/>
              <a:t>to </a:t>
            </a:r>
            <a:r>
              <a:rPr lang="en-US" dirty="0" smtClean="0"/>
              <a:t>define and document </a:t>
            </a:r>
            <a:r>
              <a:rPr lang="en-US" dirty="0"/>
              <a:t>the user </a:t>
            </a:r>
            <a:r>
              <a:rPr lang="en-US" dirty="0" smtClean="0"/>
              <a:t>needs; </a:t>
            </a:r>
            <a:r>
              <a:rPr lang="en-US" dirty="0"/>
              <a:t>these needs should have global relevance but may be structured at the three levels (global, regional, national</a:t>
            </a:r>
            <a:r>
              <a:rPr lang="en-US" dirty="0" smtClean="0"/>
              <a:t>), and </a:t>
            </a:r>
          </a:p>
          <a:p>
            <a:r>
              <a:rPr lang="en-US" dirty="0" smtClean="0"/>
              <a:t>a </a:t>
            </a:r>
            <a:r>
              <a:rPr lang="en-US" dirty="0"/>
              <a:t>“Synthesis function</a:t>
            </a:r>
            <a:r>
              <a:rPr lang="en-US" dirty="0" smtClean="0"/>
              <a:t>”, to ensure </a:t>
            </a:r>
            <a:r>
              <a:rPr lang="en-US" dirty="0"/>
              <a:t>the consolidation of </a:t>
            </a:r>
            <a:r>
              <a:rPr lang="en-US" dirty="0" smtClean="0"/>
              <a:t>individual user needs into aggregated </a:t>
            </a:r>
            <a:r>
              <a:rPr lang="en-US" dirty="0"/>
              <a:t>observational </a:t>
            </a:r>
            <a:r>
              <a:rPr lang="en-US" dirty="0" smtClean="0"/>
              <a:t>and information requirements </a:t>
            </a:r>
            <a:r>
              <a:rPr lang="en-US" dirty="0"/>
              <a:t>and associated gaps. </a:t>
            </a:r>
          </a:p>
        </p:txBody>
      </p:sp>
    </p:spTree>
    <p:extLst>
      <p:ext uri="{BB962C8B-B14F-4D97-AF65-F5344CB8AC3E}">
        <p14:creationId xmlns:p14="http://schemas.microsoft.com/office/powerpoint/2010/main" val="40956415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16" y="457200"/>
            <a:ext cx="8498584" cy="641944"/>
          </a:xfrm>
        </p:spPr>
        <p:txBody>
          <a:bodyPr>
            <a:normAutofit/>
          </a:bodyPr>
          <a:lstStyle/>
          <a:p>
            <a:pPr algn="ctr"/>
            <a:r>
              <a:rPr lang="en-US" dirty="0" smtClean="0"/>
              <a:t>Discussion points</a:t>
            </a:r>
            <a:endParaRPr lang="en-US" dirty="0"/>
          </a:p>
        </p:txBody>
      </p:sp>
      <p:sp>
        <p:nvSpPr>
          <p:cNvPr id="4" name="Content Placeholder 3"/>
          <p:cNvSpPr>
            <a:spLocks noGrp="1"/>
          </p:cNvSpPr>
          <p:nvPr>
            <p:ph idx="1"/>
          </p:nvPr>
        </p:nvSpPr>
        <p:spPr>
          <a:xfrm>
            <a:off x="685800" y="1066800"/>
            <a:ext cx="8077200" cy="5105400"/>
          </a:xfrm>
        </p:spPr>
        <p:txBody>
          <a:bodyPr/>
          <a:lstStyle/>
          <a:p>
            <a:pPr marL="342900" lvl="1" indent="-342900">
              <a:buChar char="•"/>
            </a:pPr>
            <a:r>
              <a:rPr lang="en-US" dirty="0">
                <a:ea typeface="MS PGothic" panose="020B0600070205080204" pitchFamily="34" charset="-128"/>
              </a:rPr>
              <a:t>Is the “Essential Variables” approach suitable for all SBAs</a:t>
            </a:r>
            <a:r>
              <a:rPr lang="en-US" dirty="0" smtClean="0">
                <a:ea typeface="MS PGothic" panose="020B0600070205080204" pitchFamily="34" charset="-128"/>
              </a:rPr>
              <a:t>?</a:t>
            </a:r>
            <a:r>
              <a:rPr lang="en-US" dirty="0">
                <a:ea typeface="MS PGothic" panose="020B0600070205080204" pitchFamily="34" charset="-128"/>
              </a:rPr>
              <a:t> </a:t>
            </a:r>
            <a:r>
              <a:rPr lang="en-US" dirty="0" smtClean="0">
                <a:ea typeface="MS PGothic" panose="020B0600070205080204" pitchFamily="34" charset="-128"/>
              </a:rPr>
              <a:t>For all users?</a:t>
            </a:r>
          </a:p>
          <a:p>
            <a:pPr marL="342900" lvl="1" indent="-342900">
              <a:buChar char="•"/>
            </a:pPr>
            <a:r>
              <a:rPr lang="en-US" dirty="0" smtClean="0">
                <a:ea typeface="MS PGothic" panose="020B0600070205080204" pitchFamily="34" charset="-128"/>
              </a:rPr>
              <a:t>EV definition, should be general or specific to SBA/User community?</a:t>
            </a:r>
          </a:p>
          <a:p>
            <a:pPr marL="342900" lvl="1" indent="-342900">
              <a:buChar char="•"/>
            </a:pPr>
            <a:r>
              <a:rPr lang="en-US" dirty="0" smtClean="0">
                <a:ea typeface="MS PGothic" panose="020B0600070205080204" pitchFamily="34" charset="-128"/>
              </a:rPr>
              <a:t>To which level of user (global to local) the EV concept works?</a:t>
            </a:r>
            <a:endParaRPr lang="en-US" dirty="0">
              <a:ea typeface="MS PGothic" panose="020B0600070205080204" pitchFamily="34" charset="-128"/>
            </a:endParaRPr>
          </a:p>
          <a:p>
            <a:r>
              <a:rPr lang="en-US" dirty="0" smtClean="0"/>
              <a:t>To which level these EVs should be “ready to use”</a:t>
            </a:r>
            <a:endParaRPr lang="en-US" dirty="0" smtClean="0"/>
          </a:p>
          <a:p>
            <a:r>
              <a:rPr lang="en-US" dirty="0" smtClean="0"/>
              <a:t>The definition of a structured process (and of the main actors to involve) is key for systematic results</a:t>
            </a:r>
          </a:p>
          <a:p>
            <a:r>
              <a:rPr lang="en-US" dirty="0" smtClean="0"/>
              <a:t>What role for SDGs as a reference (also in connection with the needs of individual global conventions). Are they representative of an holistic process?</a:t>
            </a:r>
          </a:p>
          <a:p>
            <a:r>
              <a:rPr lang="en-US" dirty="0" smtClean="0"/>
              <a:t>Importance of a global synthesis on gaps to define priorities</a:t>
            </a:r>
            <a:endParaRPr lang="en-US" dirty="0"/>
          </a:p>
        </p:txBody>
      </p:sp>
    </p:spTree>
    <p:extLst>
      <p:ext uri="{BB962C8B-B14F-4D97-AF65-F5344CB8AC3E}">
        <p14:creationId xmlns:p14="http://schemas.microsoft.com/office/powerpoint/2010/main" val="7294747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dirty="0" smtClean="0"/>
              <a:t>Strategic Plan provisions and general implications</a:t>
            </a:r>
          </a:p>
          <a:p>
            <a:r>
              <a:rPr lang="en-US" dirty="0" smtClean="0"/>
              <a:t>Progress to date </a:t>
            </a:r>
            <a:r>
              <a:rPr lang="en-US" dirty="0" smtClean="0"/>
              <a:t>and next steps in </a:t>
            </a:r>
            <a:r>
              <a:rPr lang="en-US" dirty="0" smtClean="0"/>
              <a:t>defining the process</a:t>
            </a:r>
          </a:p>
          <a:p>
            <a:r>
              <a:rPr lang="en-US" dirty="0" smtClean="0"/>
              <a:t>Preliminary </a:t>
            </a:r>
            <a:r>
              <a:rPr lang="en-US" dirty="0"/>
              <a:t>approach to  </a:t>
            </a:r>
            <a:r>
              <a:rPr lang="en-US" dirty="0" smtClean="0"/>
              <a:t>User Need </a:t>
            </a:r>
            <a:r>
              <a:rPr lang="en-US" dirty="0"/>
              <a:t>definition and Gap </a:t>
            </a:r>
            <a:r>
              <a:rPr lang="en-US" dirty="0" smtClean="0"/>
              <a:t>Analysis</a:t>
            </a:r>
          </a:p>
          <a:p>
            <a:r>
              <a:rPr lang="en-US" dirty="0" smtClean="0"/>
              <a:t>Challenges and Opportunities</a:t>
            </a:r>
            <a:endParaRPr lang="en-US" dirty="0" smtClean="0"/>
          </a:p>
          <a:p>
            <a:r>
              <a:rPr lang="en-US" dirty="0" smtClean="0"/>
              <a:t>Discussion points</a:t>
            </a:r>
            <a:endParaRPr lang="en-US" dirty="0"/>
          </a:p>
        </p:txBody>
      </p:sp>
    </p:spTree>
    <p:extLst>
      <p:ext uri="{BB962C8B-B14F-4D97-AF65-F5344CB8AC3E}">
        <p14:creationId xmlns:p14="http://schemas.microsoft.com/office/powerpoint/2010/main" val="2700890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81000" y="838200"/>
            <a:ext cx="8458200" cy="685800"/>
          </a:xfrm>
        </p:spPr>
        <p:txBody>
          <a:bodyPr/>
          <a:lstStyle/>
          <a:p>
            <a:pPr algn="ctr" eaLnBrk="1" hangingPunct="1"/>
            <a:r>
              <a:rPr lang="en-US" sz="1800" dirty="0"/>
              <a:t>GEO Strategic Plan 2016-2025: Implementing GEOSS </a:t>
            </a:r>
            <a:r>
              <a:rPr lang="en-US" sz="1800" dirty="0" smtClean="0"/>
              <a:t/>
            </a:r>
            <a:br>
              <a:rPr lang="en-US" sz="1800" dirty="0" smtClean="0"/>
            </a:br>
            <a:r>
              <a:rPr lang="fr-CH" altLang="en-US" sz="2400" dirty="0" err="1" smtClean="0"/>
              <a:t>References</a:t>
            </a:r>
            <a:r>
              <a:rPr lang="fr-CH" altLang="en-US" sz="2400" dirty="0" smtClean="0"/>
              <a:t> (1)</a:t>
            </a:r>
            <a:endParaRPr lang="en-US" altLang="en-US" sz="2400" dirty="0" smtClean="0"/>
          </a:p>
        </p:txBody>
      </p:sp>
      <p:graphicFrame>
        <p:nvGraphicFramePr>
          <p:cNvPr id="3" name="Table 2"/>
          <p:cNvGraphicFramePr>
            <a:graphicFrameLocks noGrp="1"/>
          </p:cNvGraphicFramePr>
          <p:nvPr>
            <p:extLst>
              <p:ext uri="{D42A27DB-BD31-4B8C-83A1-F6EECF244321}">
                <p14:modId xmlns:p14="http://schemas.microsoft.com/office/powerpoint/2010/main" val="3422589406"/>
              </p:ext>
            </p:extLst>
          </p:nvPr>
        </p:nvGraphicFramePr>
        <p:xfrm>
          <a:off x="304800" y="1752600"/>
          <a:ext cx="8534399" cy="5047487"/>
        </p:xfrm>
        <a:graphic>
          <a:graphicData uri="http://schemas.openxmlformats.org/drawingml/2006/table">
            <a:tbl>
              <a:tblPr firstRow="1" firstCol="1" bandRow="1"/>
              <a:tblGrid>
                <a:gridCol w="1371600"/>
                <a:gridCol w="7162799"/>
              </a:tblGrid>
              <a:tr h="385354">
                <a:tc>
                  <a:txBody>
                    <a:bodyPr/>
                    <a:lstStyle/>
                    <a:p>
                      <a:pPr marL="0" marR="0">
                        <a:lnSpc>
                          <a:spcPct val="115000"/>
                        </a:lnSpc>
                        <a:spcBef>
                          <a:spcPts val="0"/>
                        </a:spcBef>
                        <a:spcAft>
                          <a:spcPts val="0"/>
                        </a:spcAft>
                      </a:pPr>
                      <a:r>
                        <a:rPr lang="en-US" sz="1600" dirty="0" smtClean="0">
                          <a:effectLst/>
                          <a:latin typeface="Calibri"/>
                          <a:ea typeface="PMingLiU"/>
                          <a:cs typeface="Times New Roman"/>
                        </a:rPr>
                        <a:t>Part </a:t>
                      </a:r>
                      <a:r>
                        <a:rPr lang="en-US" sz="1600" dirty="0">
                          <a:effectLst/>
                          <a:latin typeface="Calibri"/>
                          <a:ea typeface="PMingLiU"/>
                          <a:cs typeface="Times New Roman"/>
                        </a:rPr>
                        <a:t>A Page </a:t>
                      </a:r>
                      <a:r>
                        <a:rPr lang="en-US" sz="1600" dirty="0" smtClean="0">
                          <a:effectLst/>
                          <a:latin typeface="Calibri"/>
                          <a:ea typeface="PMingLiU"/>
                          <a:cs typeface="Times New Roman"/>
                        </a:rPr>
                        <a:t>7 GEO’s strengths</a:t>
                      </a:r>
                      <a:endParaRPr lang="en-US" sz="1600" dirty="0">
                        <a:effectLst/>
                        <a:latin typeface="Calibri"/>
                        <a:ea typeface="PMingLiU"/>
                        <a:cs typeface="Times New Roman"/>
                      </a:endParaRPr>
                    </a:p>
                  </a:txBody>
                  <a:tcPr marL="38724" marR="3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effectLst/>
                          <a:latin typeface="Calibri"/>
                          <a:ea typeface="PMingLiU"/>
                          <a:cs typeface="Times New Roman"/>
                        </a:rPr>
                        <a:t>“</a:t>
                      </a:r>
                      <a:r>
                        <a:rPr lang="en-US" sz="1600" dirty="0">
                          <a:effectLst/>
                          <a:latin typeface="Calibri"/>
                          <a:ea typeface="PMingLiU"/>
                          <a:cs typeface="Times New Roman"/>
                        </a:rPr>
                        <a:t>identify existing information and observation gaps, as well as gaps in institutional and technological capacities that hinder the use of information even when it is available;”</a:t>
                      </a:r>
                    </a:p>
                  </a:txBody>
                  <a:tcPr marL="38724" marR="3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451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effectLst/>
                          <a:latin typeface="Calibri"/>
                          <a:ea typeface="PMingLiU"/>
                          <a:cs typeface="Times New Roman"/>
                        </a:rPr>
                        <a:t>Part </a:t>
                      </a:r>
                      <a:r>
                        <a:rPr lang="en-US" sz="1600" dirty="0">
                          <a:effectLst/>
                          <a:latin typeface="Calibri"/>
                          <a:ea typeface="PMingLiU"/>
                          <a:cs typeface="Times New Roman"/>
                        </a:rPr>
                        <a:t>A Page </a:t>
                      </a:r>
                      <a:r>
                        <a:rPr lang="en-US" sz="1600" dirty="0" smtClean="0">
                          <a:effectLst/>
                          <a:latin typeface="Calibri"/>
                          <a:ea typeface="PMingLiU"/>
                          <a:cs typeface="Times New Roman"/>
                        </a:rPr>
                        <a:t>7</a:t>
                      </a:r>
                    </a:p>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effectLst/>
                          <a:latin typeface="Calibri"/>
                          <a:ea typeface="PMingLiU"/>
                          <a:cs typeface="Times New Roman"/>
                        </a:rPr>
                        <a:t>GEO’s scope</a:t>
                      </a:r>
                    </a:p>
                    <a:p>
                      <a:pPr marL="0" marR="0">
                        <a:lnSpc>
                          <a:spcPct val="115000"/>
                        </a:lnSpc>
                        <a:spcBef>
                          <a:spcPts val="0"/>
                        </a:spcBef>
                        <a:spcAft>
                          <a:spcPts val="0"/>
                        </a:spcAft>
                      </a:pPr>
                      <a:endParaRPr lang="en-US" sz="1600" dirty="0">
                        <a:effectLst/>
                        <a:latin typeface="Calibri"/>
                        <a:ea typeface="PMingLiU"/>
                        <a:cs typeface="Times New Roman"/>
                      </a:endParaRPr>
                    </a:p>
                  </a:txBody>
                  <a:tcPr marL="38724" marR="3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PMingLiU"/>
                          <a:cs typeface="Times New Roman"/>
                        </a:rPr>
                        <a:t>under </a:t>
                      </a:r>
                      <a:r>
                        <a:rPr lang="en-US" sz="1600" dirty="0" smtClean="0">
                          <a:effectLst/>
                          <a:latin typeface="Calibri"/>
                          <a:ea typeface="PMingLiU"/>
                          <a:cs typeface="Times New Roman"/>
                        </a:rPr>
                        <a:t>“</a:t>
                      </a:r>
                      <a:r>
                        <a:rPr lang="en-US" sz="1600" dirty="0">
                          <a:effectLst/>
                          <a:latin typeface="Calibri"/>
                          <a:ea typeface="PMingLiU"/>
                          <a:cs typeface="Times New Roman"/>
                        </a:rPr>
                        <a:t>Through engagement with user communities, GEO will play a key role in systematically: identifying data needs while advocating the provision of, and access to, multiple sources of data; delivering tools, skills and services to allow the intelligent exploitation of the data by the user communities; and showcasing the value of Earth observation data in order to expand interest in, and usage of, those observations, as well as demonstrate their benefits to society. This end-to-end process of identifying needs, ensuring the availability of data with which to develop information to address societal challenges, and transforming that information into knowledge through the generation of products and services for end-users, defines the scope of GEO.”</a:t>
                      </a:r>
                    </a:p>
                  </a:txBody>
                  <a:tcPr marL="38724" marR="3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16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effectLst/>
                          <a:latin typeface="Calibri"/>
                          <a:ea typeface="PMingLiU"/>
                          <a:cs typeface="Times New Roman"/>
                        </a:rPr>
                        <a:t>Part B page </a:t>
                      </a:r>
                      <a:r>
                        <a:rPr lang="en-US" sz="1600" dirty="0" smtClean="0">
                          <a:effectLst/>
                          <a:latin typeface="Calibri"/>
                          <a:ea typeface="PMingLiU"/>
                          <a:cs typeface="Times New Roman"/>
                        </a:rPr>
                        <a:t>13</a:t>
                      </a:r>
                    </a:p>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effectLst/>
                          <a:latin typeface="Calibri"/>
                          <a:ea typeface="PMingLiU"/>
                          <a:cs typeface="Times New Roman"/>
                        </a:rPr>
                        <a:t>Communities of Practice</a:t>
                      </a:r>
                    </a:p>
                    <a:p>
                      <a:pPr marL="0" marR="0">
                        <a:lnSpc>
                          <a:spcPct val="115000"/>
                        </a:lnSpc>
                        <a:spcBef>
                          <a:spcPts val="0"/>
                        </a:spcBef>
                        <a:spcAft>
                          <a:spcPts val="0"/>
                        </a:spcAft>
                      </a:pPr>
                      <a:endParaRPr lang="en-US" sz="1600" dirty="0">
                        <a:effectLst/>
                        <a:latin typeface="Calibri"/>
                        <a:ea typeface="PMingLiU"/>
                        <a:cs typeface="Times New Roman"/>
                      </a:endParaRPr>
                    </a:p>
                  </a:txBody>
                  <a:tcPr marL="38724" marR="3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PMingLiU"/>
                          <a:cs typeface="Times New Roman"/>
                        </a:rPr>
                        <a:t>Under </a:t>
                      </a:r>
                      <a:r>
                        <a:rPr lang="en-US" sz="1600" dirty="0" smtClean="0">
                          <a:effectLst/>
                          <a:latin typeface="Calibri"/>
                          <a:ea typeface="PMingLiU"/>
                          <a:cs typeface="Times New Roman"/>
                        </a:rPr>
                        <a:t>“…….</a:t>
                      </a:r>
                      <a:r>
                        <a:rPr lang="en-US" sz="1600" dirty="0">
                          <a:effectLst/>
                          <a:latin typeface="Calibri"/>
                          <a:ea typeface="PMingLiU"/>
                          <a:cs typeface="Times New Roman"/>
                        </a:rPr>
                        <a:t>These Communities demonstrate the convening power of GEO by engaging stakeholders along the full continuum of the data and information chain, from providers, to processors, to end users. Existing Communities of Practice may be mobilized to assist with engagement activities aimed at facilitating a comprehensive dialogue between Earth observation providers and end users in order to identify Earth observation products that address users’ needs.”</a:t>
                      </a:r>
                    </a:p>
                  </a:txBody>
                  <a:tcPr marL="38724" marR="3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528413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05856"/>
            <a:ext cx="8498584" cy="641944"/>
          </a:xfrm>
        </p:spPr>
        <p:txBody>
          <a:bodyPr>
            <a:normAutofit fontScale="90000"/>
          </a:bodyPr>
          <a:lstStyle/>
          <a:p>
            <a:pPr algn="ctr"/>
            <a:r>
              <a:rPr lang="en-US" sz="2000" dirty="0" smtClean="0"/>
              <a:t>GEO Strategic Plan 2016-2025: Implementing GEOSS</a:t>
            </a:r>
            <a:br>
              <a:rPr lang="en-US" sz="2000" dirty="0" smtClean="0"/>
            </a:br>
            <a:r>
              <a:rPr lang="en-US" sz="2700" dirty="0" smtClean="0"/>
              <a:t>Core </a:t>
            </a:r>
            <a:r>
              <a:rPr lang="en-US" sz="2700" dirty="0"/>
              <a:t>function, expected results, </a:t>
            </a:r>
            <a:r>
              <a:rPr lang="en-US" sz="2700" dirty="0" smtClean="0"/>
              <a:t>indicators</a:t>
            </a:r>
            <a:endParaRPr lang="en-US" sz="2700" dirty="0"/>
          </a:p>
        </p:txBody>
      </p:sp>
      <p:graphicFrame>
        <p:nvGraphicFramePr>
          <p:cNvPr id="5" name="Object 4"/>
          <p:cNvGraphicFramePr>
            <a:graphicFrameLocks noChangeAspect="1"/>
          </p:cNvGraphicFramePr>
          <p:nvPr>
            <p:extLst>
              <p:ext uri="{D42A27DB-BD31-4B8C-83A1-F6EECF244321}">
                <p14:modId xmlns:p14="http://schemas.microsoft.com/office/powerpoint/2010/main" val="2577381248"/>
              </p:ext>
            </p:extLst>
          </p:nvPr>
        </p:nvGraphicFramePr>
        <p:xfrm>
          <a:off x="155575" y="1752600"/>
          <a:ext cx="8882063" cy="4581525"/>
        </p:xfrm>
        <a:graphic>
          <a:graphicData uri="http://schemas.openxmlformats.org/presentationml/2006/ole">
            <mc:AlternateContent xmlns:mc="http://schemas.openxmlformats.org/markup-compatibility/2006">
              <mc:Choice xmlns:v="urn:schemas-microsoft-com:vml" Requires="v">
                <p:oleObj spid="_x0000_s2062" name="Document" r:id="rId3" imgW="6161051" imgH="3164038" progId="Word.Document.12">
                  <p:embed/>
                </p:oleObj>
              </mc:Choice>
              <mc:Fallback>
                <p:oleObj name="Document" r:id="rId3" imgW="6161051" imgH="3164038" progId="Word.Document.12">
                  <p:embed/>
                  <p:pic>
                    <p:nvPicPr>
                      <p:cNvPr id="0" name=""/>
                      <p:cNvPicPr/>
                      <p:nvPr/>
                    </p:nvPicPr>
                    <p:blipFill>
                      <a:blip r:embed="rId4"/>
                      <a:stretch>
                        <a:fillRect/>
                      </a:stretch>
                    </p:blipFill>
                    <p:spPr>
                      <a:xfrm>
                        <a:off x="155575" y="1752600"/>
                        <a:ext cx="8882063" cy="4581525"/>
                      </a:xfrm>
                      <a:prstGeom prst="rect">
                        <a:avLst/>
                      </a:prstGeom>
                    </p:spPr>
                  </p:pic>
                </p:oleObj>
              </mc:Fallback>
            </mc:AlternateContent>
          </a:graphicData>
        </a:graphic>
      </p:graphicFrame>
    </p:spTree>
    <p:extLst>
      <p:ext uri="{BB962C8B-B14F-4D97-AF65-F5344CB8AC3E}">
        <p14:creationId xmlns:p14="http://schemas.microsoft.com/office/powerpoint/2010/main" val="23460337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05856"/>
            <a:ext cx="8498584" cy="641944"/>
          </a:xfrm>
        </p:spPr>
        <p:txBody>
          <a:bodyPr>
            <a:normAutofit/>
          </a:bodyPr>
          <a:lstStyle/>
          <a:p>
            <a:pPr algn="ctr"/>
            <a:r>
              <a:rPr lang="en-US" dirty="0" smtClean="0"/>
              <a:t>Core function, expected results, indicators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663189134"/>
              </p:ext>
            </p:extLst>
          </p:nvPr>
        </p:nvGraphicFramePr>
        <p:xfrm>
          <a:off x="609600" y="1447800"/>
          <a:ext cx="7848600" cy="5257800"/>
        </p:xfrm>
        <a:graphic>
          <a:graphicData uri="http://schemas.openxmlformats.org/presentationml/2006/ole">
            <mc:AlternateContent xmlns:mc="http://schemas.openxmlformats.org/markup-compatibility/2006">
              <mc:Choice xmlns:v="urn:schemas-microsoft-com:vml" Requires="v">
                <p:oleObj spid="_x0000_s3086" name="Document" r:id="rId3" imgW="6102584" imgH="5103567" progId="Word.Document.12">
                  <p:embed/>
                </p:oleObj>
              </mc:Choice>
              <mc:Fallback>
                <p:oleObj name="Document" r:id="rId3" imgW="6102584" imgH="5103567" progId="Word.Document.12">
                  <p:embed/>
                  <p:pic>
                    <p:nvPicPr>
                      <p:cNvPr id="0" name=""/>
                      <p:cNvPicPr/>
                      <p:nvPr/>
                    </p:nvPicPr>
                    <p:blipFill>
                      <a:blip r:embed="rId4"/>
                      <a:stretch>
                        <a:fillRect/>
                      </a:stretch>
                    </p:blipFill>
                    <p:spPr>
                      <a:xfrm>
                        <a:off x="609600" y="1447800"/>
                        <a:ext cx="7848600" cy="5257800"/>
                      </a:xfrm>
                      <a:prstGeom prst="rect">
                        <a:avLst/>
                      </a:prstGeom>
                    </p:spPr>
                  </p:pic>
                </p:oleObj>
              </mc:Fallback>
            </mc:AlternateContent>
          </a:graphicData>
        </a:graphic>
      </p:graphicFrame>
      <p:sp>
        <p:nvSpPr>
          <p:cNvPr id="4" name="Rectangle 3"/>
          <p:cNvSpPr/>
          <p:nvPr/>
        </p:nvSpPr>
        <p:spPr bwMode="auto">
          <a:xfrm>
            <a:off x="4572000" y="1676400"/>
            <a:ext cx="3810000" cy="4648200"/>
          </a:xfrm>
          <a:prstGeom prst="rect">
            <a:avLst/>
          </a:prstGeom>
          <a:solidFill>
            <a:schemeClr val="bg1">
              <a:lumMod val="85000"/>
              <a:alpha val="87000"/>
            </a:schemeClr>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2"/>
              </a:solidFill>
              <a:effectLst/>
              <a:latin typeface="Tahoma" pitchFamily="34" charset="0"/>
            </a:endParaRPr>
          </a:p>
        </p:txBody>
      </p:sp>
    </p:spTree>
    <p:extLst>
      <p:ext uri="{BB962C8B-B14F-4D97-AF65-F5344CB8AC3E}">
        <p14:creationId xmlns:p14="http://schemas.microsoft.com/office/powerpoint/2010/main" val="31795947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29656"/>
            <a:ext cx="8498584" cy="641944"/>
          </a:xfrm>
        </p:spPr>
        <p:txBody>
          <a:bodyPr>
            <a:normAutofit/>
          </a:bodyPr>
          <a:lstStyle/>
          <a:p>
            <a:pPr algn="ctr"/>
            <a:r>
              <a:rPr lang="en-US" dirty="0" smtClean="0"/>
              <a:t>What outcomes</a:t>
            </a:r>
            <a:endParaRPr lang="en-US" dirty="0"/>
          </a:p>
        </p:txBody>
      </p:sp>
      <p:sp>
        <p:nvSpPr>
          <p:cNvPr id="3" name="Content Placeholder 2"/>
          <p:cNvSpPr>
            <a:spLocks noGrp="1"/>
          </p:cNvSpPr>
          <p:nvPr>
            <p:ph idx="1"/>
          </p:nvPr>
        </p:nvSpPr>
        <p:spPr>
          <a:xfrm>
            <a:off x="457200" y="1467805"/>
            <a:ext cx="8229600" cy="4856795"/>
          </a:xfrm>
        </p:spPr>
        <p:txBody>
          <a:bodyPr>
            <a:normAutofit/>
          </a:bodyPr>
          <a:lstStyle/>
          <a:p>
            <a:r>
              <a:rPr lang="en-US" sz="2800" dirty="0"/>
              <a:t>Geographical extent of the outcomes: Global, Regional, National</a:t>
            </a:r>
          </a:p>
          <a:p>
            <a:pPr lvl="0"/>
            <a:r>
              <a:rPr lang="en-US" sz="2800" dirty="0" smtClean="0"/>
              <a:t>User needs and gaps for each SBA</a:t>
            </a:r>
          </a:p>
          <a:p>
            <a:pPr lvl="1"/>
            <a:r>
              <a:rPr lang="en-US" sz="2800" dirty="0" smtClean="0"/>
              <a:t>How to document needs and gaps for each SBA</a:t>
            </a:r>
          </a:p>
          <a:p>
            <a:pPr lvl="1"/>
            <a:r>
              <a:rPr lang="en-US" sz="2800" dirty="0" smtClean="0"/>
              <a:t>This may </a:t>
            </a:r>
            <a:r>
              <a:rPr lang="en-US" sz="2800" dirty="0"/>
              <a:t>vary from one </a:t>
            </a:r>
            <a:r>
              <a:rPr lang="en-US" sz="2800" dirty="0" smtClean="0"/>
              <a:t>SBA to another</a:t>
            </a:r>
          </a:p>
          <a:p>
            <a:pPr lvl="0"/>
            <a:r>
              <a:rPr lang="en-US" sz="2800" dirty="0" smtClean="0"/>
              <a:t>Web</a:t>
            </a:r>
            <a:r>
              <a:rPr lang="en-US" sz="2800" dirty="0" smtClean="0"/>
              <a:t>-based tool to document needs and gaps</a:t>
            </a:r>
          </a:p>
          <a:p>
            <a:pPr lvl="0"/>
            <a:r>
              <a:rPr lang="en-US" sz="2800" dirty="0"/>
              <a:t>Periodic </a:t>
            </a:r>
            <a:r>
              <a:rPr lang="en-US" sz="2800" dirty="0" smtClean="0"/>
              <a:t>Reporting (Yearly?): which form?</a:t>
            </a:r>
            <a:endParaRPr lang="en-US" sz="2800" dirty="0"/>
          </a:p>
        </p:txBody>
      </p:sp>
    </p:spTree>
    <p:extLst>
      <p:ext uri="{BB962C8B-B14F-4D97-AF65-F5344CB8AC3E}">
        <p14:creationId xmlns:p14="http://schemas.microsoft.com/office/powerpoint/2010/main" val="15152794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29656"/>
            <a:ext cx="8498584" cy="641944"/>
          </a:xfrm>
        </p:spPr>
        <p:txBody>
          <a:bodyPr>
            <a:normAutofit/>
          </a:bodyPr>
          <a:lstStyle/>
          <a:p>
            <a:pPr algn="ctr"/>
            <a:r>
              <a:rPr lang="en-US" dirty="0" smtClean="0"/>
              <a:t>How to construct the process</a:t>
            </a:r>
            <a:endParaRPr lang="en-US" dirty="0"/>
          </a:p>
        </p:txBody>
      </p:sp>
      <p:sp>
        <p:nvSpPr>
          <p:cNvPr id="3" name="Content Placeholder 2"/>
          <p:cNvSpPr>
            <a:spLocks noGrp="1"/>
          </p:cNvSpPr>
          <p:nvPr>
            <p:ph idx="1"/>
          </p:nvPr>
        </p:nvSpPr>
        <p:spPr>
          <a:xfrm>
            <a:off x="457200" y="1467805"/>
            <a:ext cx="8229600" cy="5161595"/>
          </a:xfrm>
        </p:spPr>
        <p:txBody>
          <a:bodyPr>
            <a:normAutofit fontScale="92500" lnSpcReduction="10000"/>
          </a:bodyPr>
          <a:lstStyle/>
          <a:p>
            <a:r>
              <a:rPr lang="en-US" dirty="0" smtClean="0"/>
              <a:t>Need of a </a:t>
            </a:r>
            <a:r>
              <a:rPr lang="en-US" dirty="0"/>
              <a:t>well-defined and structured </a:t>
            </a:r>
            <a:r>
              <a:rPr lang="en-US" dirty="0" smtClean="0"/>
              <a:t>process </a:t>
            </a:r>
            <a:r>
              <a:rPr lang="en-US" dirty="0"/>
              <a:t>engaging stakeholders from different domains, different regions, and different roles – including from end users to data providers and public and private sector. </a:t>
            </a:r>
            <a:endParaRPr lang="en-US" dirty="0" smtClean="0"/>
          </a:p>
          <a:p>
            <a:r>
              <a:rPr lang="en-US" dirty="0"/>
              <a:t>The process should build on similar processes/activities already running </a:t>
            </a:r>
            <a:endParaRPr lang="en-US" dirty="0" smtClean="0"/>
          </a:p>
          <a:p>
            <a:r>
              <a:rPr lang="en-US" dirty="0" smtClean="0"/>
              <a:t>Contributions </a:t>
            </a:r>
            <a:r>
              <a:rPr lang="en-US" dirty="0"/>
              <a:t>to the process should come from different sources, such as:</a:t>
            </a:r>
          </a:p>
          <a:p>
            <a:pPr lvl="1"/>
            <a:r>
              <a:rPr lang="en-US" dirty="0"/>
              <a:t>Similar processes running for a partial set of SBAs, such as those running within GFCS and WIGOS, under WMO leadership</a:t>
            </a:r>
          </a:p>
          <a:p>
            <a:pPr lvl="1"/>
            <a:r>
              <a:rPr lang="en-US" dirty="0"/>
              <a:t>Ad hoc processes to be gradually established with all GEO Initiatives and </a:t>
            </a:r>
            <a:r>
              <a:rPr lang="en-US" dirty="0" smtClean="0"/>
              <a:t>Flagships </a:t>
            </a:r>
            <a:r>
              <a:rPr lang="en-US" dirty="0"/>
              <a:t>to “distillate” their needs</a:t>
            </a:r>
          </a:p>
          <a:p>
            <a:pPr lvl="1"/>
            <a:r>
              <a:rPr lang="en-US" dirty="0"/>
              <a:t>A systematic, SBA-related process to complement those identified above</a:t>
            </a:r>
          </a:p>
        </p:txBody>
      </p:sp>
    </p:spTree>
    <p:extLst>
      <p:ext uri="{BB962C8B-B14F-4D97-AF65-F5344CB8AC3E}">
        <p14:creationId xmlns:p14="http://schemas.microsoft.com/office/powerpoint/2010/main" val="33837487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685800"/>
          </a:xfrm>
        </p:spPr>
        <p:txBody>
          <a:bodyPr/>
          <a:lstStyle/>
          <a:p>
            <a:pPr algn="ctr"/>
            <a:r>
              <a:rPr lang="en-US" dirty="0" smtClean="0"/>
              <a:t>Progress to date and next steps</a:t>
            </a:r>
            <a:endParaRPr lang="en-US" dirty="0"/>
          </a:p>
        </p:txBody>
      </p:sp>
      <p:sp>
        <p:nvSpPr>
          <p:cNvPr id="3" name="Content Placeholder 2"/>
          <p:cNvSpPr>
            <a:spLocks noGrp="1"/>
          </p:cNvSpPr>
          <p:nvPr>
            <p:ph idx="1"/>
          </p:nvPr>
        </p:nvSpPr>
        <p:spPr>
          <a:xfrm>
            <a:off x="457200" y="1447800"/>
            <a:ext cx="8001000" cy="4343400"/>
          </a:xfrm>
        </p:spPr>
        <p:txBody>
          <a:bodyPr/>
          <a:lstStyle/>
          <a:p>
            <a:r>
              <a:rPr lang="en-US" dirty="0" smtClean="0"/>
              <a:t>A Working Group met in Geneva in May 2016 to define the key features of the process</a:t>
            </a:r>
          </a:p>
          <a:p>
            <a:r>
              <a:rPr lang="en-US" dirty="0" smtClean="0"/>
              <a:t>A draft report of the WG meeting was issued by the Secretariat and received few comments </a:t>
            </a:r>
          </a:p>
          <a:p>
            <a:pPr lvl="0"/>
            <a:r>
              <a:rPr lang="en-GB" dirty="0" smtClean="0"/>
              <a:t>By end 2016, issue </a:t>
            </a:r>
            <a:r>
              <a:rPr lang="en-GB" dirty="0"/>
              <a:t>a document describing the SBA user needs process and how it will be implemented (based on the </a:t>
            </a:r>
            <a:r>
              <a:rPr lang="en-GB" dirty="0" smtClean="0"/>
              <a:t>WG Report) </a:t>
            </a:r>
          </a:p>
          <a:p>
            <a:pPr lvl="0"/>
            <a:r>
              <a:rPr lang="en-GB" dirty="0" smtClean="0"/>
              <a:t>In 2017, activate </a:t>
            </a:r>
            <a:r>
              <a:rPr lang="en-GB" dirty="0"/>
              <a:t>the SBA-by-SBA process. </a:t>
            </a:r>
            <a:r>
              <a:rPr lang="en-GB" dirty="0" smtClean="0"/>
              <a:t>WG recommended to start with </a:t>
            </a:r>
            <a:r>
              <a:rPr lang="en-GB" dirty="0"/>
              <a:t>Food Security and Sustainable Agriculture and Sustainable Urban </a:t>
            </a:r>
            <a:r>
              <a:rPr lang="en-GB" dirty="0" smtClean="0"/>
              <a:t>Development</a:t>
            </a:r>
            <a:endParaRPr lang="en-US" dirty="0"/>
          </a:p>
          <a:p>
            <a:endParaRPr lang="en-US" dirty="0"/>
          </a:p>
        </p:txBody>
      </p:sp>
      <p:sp>
        <p:nvSpPr>
          <p:cNvPr id="4" name="Rectangle 3"/>
          <p:cNvSpPr/>
          <p:nvPr/>
        </p:nvSpPr>
        <p:spPr>
          <a:xfrm>
            <a:off x="304800" y="5858470"/>
            <a:ext cx="8382000" cy="923330"/>
          </a:xfrm>
          <a:prstGeom prst="rect">
            <a:avLst/>
          </a:prstGeom>
        </p:spPr>
        <p:txBody>
          <a:bodyPr wrap="square">
            <a:spAutoFit/>
          </a:bodyPr>
          <a:lstStyle/>
          <a:p>
            <a:r>
              <a:rPr lang="en-US" sz="1800" b="0" i="1" u="none" dirty="0"/>
              <a:t>The </a:t>
            </a:r>
            <a:r>
              <a:rPr lang="en-US" sz="1800" b="0" i="1" u="none" dirty="0" smtClean="0"/>
              <a:t>Working Group comprises </a:t>
            </a:r>
            <a:r>
              <a:rPr lang="en-US" sz="1800" b="0" i="1" u="none" dirty="0"/>
              <a:t>people with experience on similar processes coming from the following Institutions/projects: </a:t>
            </a:r>
            <a:r>
              <a:rPr lang="en-US" sz="1800" b="0" i="1" u="none" dirty="0" err="1"/>
              <a:t>ConnectingGEO</a:t>
            </a:r>
            <a:r>
              <a:rPr lang="en-US" sz="1800" b="0" i="1" u="none" dirty="0"/>
              <a:t>, EC-Copernicus, EARSC, ESA, GCOS, GFCS, IIASA, JAXA, NOAA, NASA, WMO. </a:t>
            </a:r>
            <a:endParaRPr lang="en-US" sz="1800" b="0" u="none" dirty="0"/>
          </a:p>
        </p:txBody>
      </p:sp>
    </p:spTree>
    <p:extLst>
      <p:ext uri="{BB962C8B-B14F-4D97-AF65-F5344CB8AC3E}">
        <p14:creationId xmlns:p14="http://schemas.microsoft.com/office/powerpoint/2010/main" val="3010891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Preliminary approach to  User Need and Gap Analysis definition</a:t>
            </a:r>
            <a:br>
              <a:rPr lang="en-US" dirty="0"/>
            </a:br>
            <a:endParaRPr lang="en-US" dirty="0"/>
          </a:p>
        </p:txBody>
      </p:sp>
      <p:sp>
        <p:nvSpPr>
          <p:cNvPr id="3" name="Subtitle 2"/>
          <p:cNvSpPr>
            <a:spLocks noGrp="1"/>
          </p:cNvSpPr>
          <p:nvPr>
            <p:ph type="subTitle" idx="1"/>
          </p:nvPr>
        </p:nvSpPr>
        <p:spPr/>
        <p:txBody>
          <a:bodyPr/>
          <a:lstStyle/>
          <a:p>
            <a:r>
              <a:rPr lang="en-US" dirty="0"/>
              <a:t>(based on WG meeting results, to be consolidated)</a:t>
            </a:r>
          </a:p>
        </p:txBody>
      </p:sp>
    </p:spTree>
    <p:extLst>
      <p:ext uri="{BB962C8B-B14F-4D97-AF65-F5344CB8AC3E}">
        <p14:creationId xmlns:p14="http://schemas.microsoft.com/office/powerpoint/2010/main" val="300630440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spDef>
    <a:lnDef>
      <a:spPr bwMode="auto">
        <a:noFill/>
        <a:ln>
          <a:noFill/>
          <a:tailEnd type="triangle"/>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a:ln>
              <a:noFill/>
            </a:ln>
            <a:solidFill>
              <a:schemeClr val="tx2"/>
            </a:solidFill>
            <a:effectLst/>
            <a:latin typeface="Tahom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a:ln>
              <a:noFill/>
            </a:ln>
            <a:solidFill>
              <a:schemeClr val="tx2"/>
            </a:solidFill>
            <a:effectLst/>
            <a:latin typeface="Tahom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a:ln>
              <a:noFill/>
            </a:ln>
            <a:solidFill>
              <a:schemeClr val="tx2"/>
            </a:solidFill>
            <a:effectLst/>
            <a:latin typeface="Tahom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a:ln>
              <a:noFill/>
            </a:ln>
            <a:solidFill>
              <a:schemeClr val="tx2"/>
            </a:solidFill>
            <a:effectLst/>
            <a:latin typeface="Tahom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EOGLAM_ppt_Template">
  <a:themeElements>
    <a:clrScheme name="GEOPowerpoint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OPowerpointPresentation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OPowerpoint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OPowerpointPresentatio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OPowerpointPresentatio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OPowerpointPresentatio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OPowerpointPresentatio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OPowerpointPresentatio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OPowerpointPresentatio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OPowerpointPresentatio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OPowerpointPresentatio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OPowerpointPresentatio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OPowerpointPresentatio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OPowerpointPresentatio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24414</TotalTime>
  <Words>1530</Words>
  <Application>Microsoft Macintosh PowerPoint</Application>
  <PresentationFormat>On-screen Show (4:3)</PresentationFormat>
  <Paragraphs>101</Paragraphs>
  <Slides>19</Slides>
  <Notes>1</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19</vt:i4>
      </vt:variant>
    </vt:vector>
  </HeadingPairs>
  <TitlesOfParts>
    <vt:vector size="25" baseType="lpstr">
      <vt:lpstr>Blank Presentation</vt:lpstr>
      <vt:lpstr>1_Blank Presentation</vt:lpstr>
      <vt:lpstr>2_Blank Presentation</vt:lpstr>
      <vt:lpstr>3_Blank Presentation</vt:lpstr>
      <vt:lpstr>GEOGLAM_ppt_Template</vt:lpstr>
      <vt:lpstr>Document</vt:lpstr>
      <vt:lpstr>GEO’s approach to user need definition and Gap Analysis process</vt:lpstr>
      <vt:lpstr>Table of contents</vt:lpstr>
      <vt:lpstr>GEO Strategic Plan 2016-2025: Implementing GEOSS  References (1)</vt:lpstr>
      <vt:lpstr>GEO Strategic Plan 2016-2025: Implementing GEOSS Core function, expected results, indicators</vt:lpstr>
      <vt:lpstr>Core function, expected results, indicators</vt:lpstr>
      <vt:lpstr>What outcomes</vt:lpstr>
      <vt:lpstr>How to construct the process</vt:lpstr>
      <vt:lpstr>Progress to date and next steps</vt:lpstr>
      <vt:lpstr>Preliminary approach to  User Need and Gap Analysis definition </vt:lpstr>
      <vt:lpstr>Key general findings</vt:lpstr>
      <vt:lpstr>Full scope of the User Needs and Gap Analysis</vt:lpstr>
      <vt:lpstr>What to document for each SBA</vt:lpstr>
      <vt:lpstr>How to document needs and gaps for each SBA (Example for Food Security and Sustainable Agriculture</vt:lpstr>
      <vt:lpstr>Challenges</vt:lpstr>
      <vt:lpstr>Opportunities (1)</vt:lpstr>
      <vt:lpstr>Opportunities (2)</vt:lpstr>
      <vt:lpstr>Opportunities (3)</vt:lpstr>
      <vt:lpstr>Possible overall structure of the process</vt:lpstr>
      <vt:lpstr>Discussion points</vt:lpstr>
    </vt:vector>
  </TitlesOfParts>
  <Company>dst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 and GEOSS…….</dc:title>
  <dc:creator>Imraan Saloojee</dc:creator>
  <cp:lastModifiedBy>Giovanni Rum</cp:lastModifiedBy>
  <cp:revision>1596</cp:revision>
  <cp:lastPrinted>2015-02-25T10:00:31Z</cp:lastPrinted>
  <dcterms:created xsi:type="dcterms:W3CDTF">2006-04-30T14:15:52Z</dcterms:created>
  <dcterms:modified xsi:type="dcterms:W3CDTF">2016-10-10T09:42:47Z</dcterms:modified>
</cp:coreProperties>
</file>